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9" r:id="rId1"/>
  </p:sldMasterIdLst>
  <p:notesMasterIdLst>
    <p:notesMasterId r:id="rId39"/>
  </p:notesMasterIdLst>
  <p:sldIdLst>
    <p:sldId id="287" r:id="rId2"/>
    <p:sldId id="288" r:id="rId3"/>
    <p:sldId id="286" r:id="rId4"/>
    <p:sldId id="289" r:id="rId5"/>
    <p:sldId id="259" r:id="rId6"/>
    <p:sldId id="300" r:id="rId7"/>
    <p:sldId id="260" r:id="rId8"/>
    <p:sldId id="301" r:id="rId9"/>
    <p:sldId id="302" r:id="rId10"/>
    <p:sldId id="303" r:id="rId11"/>
    <p:sldId id="290" r:id="rId12"/>
    <p:sldId id="262" r:id="rId13"/>
    <p:sldId id="304" r:id="rId14"/>
    <p:sldId id="305" r:id="rId15"/>
    <p:sldId id="263" r:id="rId16"/>
    <p:sldId id="291" r:id="rId17"/>
    <p:sldId id="266" r:id="rId18"/>
    <p:sldId id="267" r:id="rId19"/>
    <p:sldId id="294" r:id="rId20"/>
    <p:sldId id="295" r:id="rId21"/>
    <p:sldId id="268" r:id="rId22"/>
    <p:sldId id="269" r:id="rId23"/>
    <p:sldId id="292" r:id="rId24"/>
    <p:sldId id="274" r:id="rId25"/>
    <p:sldId id="275" r:id="rId26"/>
    <p:sldId id="306" r:id="rId27"/>
    <p:sldId id="307" r:id="rId28"/>
    <p:sldId id="308" r:id="rId29"/>
    <p:sldId id="309" r:id="rId30"/>
    <p:sldId id="310" r:id="rId31"/>
    <p:sldId id="311" r:id="rId32"/>
    <p:sldId id="312" r:id="rId33"/>
    <p:sldId id="276" r:id="rId34"/>
    <p:sldId id="293" r:id="rId35"/>
    <p:sldId id="284" r:id="rId36"/>
    <p:sldId id="298" r:id="rId37"/>
    <p:sldId id="285" r:id="rId38"/>
  </p:sldIdLst>
  <p:sldSz cx="24384000" cy="13716000"/>
  <p:notesSz cx="7099300" cy="10234613"/>
  <p:embeddedFontLst>
    <p:embeddedFont>
      <p:font typeface="Barlow" panose="00000500000000000000" pitchFamily="2" charset="0"/>
      <p:regular r:id="rId40"/>
      <p:bold r:id="rId41"/>
      <p:italic r:id="rId42"/>
      <p:boldItalic r:id="rId43"/>
    </p:embeddedFont>
    <p:embeddedFont>
      <p:font typeface="Marianne" panose="02000000000000000000" pitchFamily="50" charset="0"/>
      <p:regular r:id="rId44"/>
      <p:bold r:id="rId45"/>
      <p:italic r:id="rId46"/>
      <p:boldItalic r:id="rId47"/>
    </p:embeddedFont>
    <p:embeddedFont>
      <p:font typeface="Marianne ExtraBold" panose="02000000000000000000" pitchFamily="50" charset="0"/>
      <p:bold r:id="rId48"/>
      <p:boldItalic r:id="rId49"/>
    </p:embeddedFont>
    <p:embeddedFont>
      <p:font typeface="Webdings" panose="05030102010509060703" pitchFamily="18" charset="2"/>
      <p:regular r:id="rId50"/>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533E"/>
    <a:srgbClr val="483700"/>
    <a:srgbClr val="2B7758"/>
    <a:srgbClr val="0616FF"/>
    <a:srgbClr val="297F00"/>
    <a:srgbClr val="AF8678"/>
    <a:srgbClr val="E7B107"/>
    <a:srgbClr val="FAD600"/>
    <a:srgbClr val="D6B4FF"/>
    <a:srgbClr val="0961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56" autoAdjust="0"/>
    <p:restoredTop sz="91725" autoAdjust="0"/>
  </p:normalViewPr>
  <p:slideViewPr>
    <p:cSldViewPr snapToGrid="0">
      <p:cViewPr>
        <p:scale>
          <a:sx n="33" d="100"/>
          <a:sy n="33" d="100"/>
        </p:scale>
        <p:origin x="2073" y="879"/>
      </p:cViewPr>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2397"/>
    </p:cViewPr>
  </p:sorterViewPr>
  <p:notesViewPr>
    <p:cSldViewPr snapToGrid="0">
      <p:cViewPr varScale="1">
        <p:scale>
          <a:sx n="77" d="100"/>
          <a:sy n="77" d="100"/>
        </p:scale>
        <p:origin x="2883" y="5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 1</c:v>
                </c:pt>
              </c:strCache>
            </c:strRef>
          </c:tx>
          <c:spPr>
            <a:solidFill>
              <a:srgbClr val="8D533E"/>
            </a:solidFill>
            <a:ln>
              <a:noFill/>
            </a:ln>
            <a:effectLst/>
          </c:spPr>
          <c:invertIfNegative val="0"/>
          <c:dPt>
            <c:idx val="0"/>
            <c:invertIfNegative val="0"/>
            <c:bubble3D val="0"/>
            <c:spPr>
              <a:solidFill>
                <a:srgbClr val="8D533E"/>
              </a:solidFill>
              <a:ln>
                <a:noFill/>
              </a:ln>
              <a:effectLst/>
            </c:spPr>
            <c:extLst>
              <c:ext xmlns:c16="http://schemas.microsoft.com/office/drawing/2014/chart" uri="{C3380CC4-5D6E-409C-BE32-E72D297353CC}">
                <c16:uniqueId val="{00000001-6FDC-40F8-8A2B-F9F17C261860}"/>
              </c:ext>
            </c:extLst>
          </c:dPt>
          <c:dPt>
            <c:idx val="1"/>
            <c:invertIfNegative val="0"/>
            <c:bubble3D val="0"/>
            <c:spPr>
              <a:solidFill>
                <a:srgbClr val="8D533E"/>
              </a:solidFill>
              <a:ln>
                <a:noFill/>
              </a:ln>
              <a:effectLst/>
            </c:spPr>
            <c:extLst>
              <c:ext xmlns:c16="http://schemas.microsoft.com/office/drawing/2014/chart" uri="{C3380CC4-5D6E-409C-BE32-E72D297353CC}">
                <c16:uniqueId val="{00000003-6FDC-40F8-8A2B-F9F17C261860}"/>
              </c:ext>
            </c:extLst>
          </c:dPt>
          <c:dPt>
            <c:idx val="2"/>
            <c:invertIfNegative val="0"/>
            <c:bubble3D val="0"/>
            <c:spPr>
              <a:solidFill>
                <a:srgbClr val="8D533E"/>
              </a:solidFill>
              <a:ln>
                <a:noFill/>
              </a:ln>
              <a:effectLst/>
            </c:spPr>
            <c:extLst>
              <c:ext xmlns:c16="http://schemas.microsoft.com/office/drawing/2014/chart" uri="{C3380CC4-5D6E-409C-BE32-E72D297353CC}">
                <c16:uniqueId val="{00000005-6FDC-40F8-8A2B-F9F17C261860}"/>
              </c:ext>
            </c:extLst>
          </c:dPt>
          <c:dPt>
            <c:idx val="3"/>
            <c:invertIfNegative val="0"/>
            <c:bubble3D val="0"/>
            <c:spPr>
              <a:solidFill>
                <a:srgbClr val="8D533E"/>
              </a:solidFill>
              <a:ln>
                <a:noFill/>
              </a:ln>
              <a:effectLst/>
            </c:spPr>
            <c:extLst>
              <c:ext xmlns:c16="http://schemas.microsoft.com/office/drawing/2014/chart" uri="{C3380CC4-5D6E-409C-BE32-E72D297353CC}">
                <c16:uniqueId val="{00000007-6FDC-40F8-8A2B-F9F17C261860}"/>
              </c:ext>
            </c:extLst>
          </c:dPt>
          <c:dPt>
            <c:idx val="4"/>
            <c:invertIfNegative val="0"/>
            <c:bubble3D val="0"/>
            <c:spPr>
              <a:solidFill>
                <a:srgbClr val="8D533E"/>
              </a:solidFill>
              <a:ln>
                <a:noFill/>
              </a:ln>
              <a:effectLst/>
            </c:spPr>
            <c:extLst>
              <c:ext xmlns:c16="http://schemas.microsoft.com/office/drawing/2014/chart" uri="{C3380CC4-5D6E-409C-BE32-E72D297353CC}">
                <c16:uniqueId val="{00000009-6FDC-40F8-8A2B-F9F17C261860}"/>
              </c:ext>
            </c:extLst>
          </c:dPt>
          <c:dPt>
            <c:idx val="5"/>
            <c:invertIfNegative val="0"/>
            <c:bubble3D val="0"/>
            <c:spPr>
              <a:solidFill>
                <a:srgbClr val="8D533E"/>
              </a:solidFill>
              <a:ln>
                <a:noFill/>
              </a:ln>
              <a:effectLst/>
            </c:spPr>
            <c:extLst>
              <c:ext xmlns:c16="http://schemas.microsoft.com/office/drawing/2014/chart" uri="{C3380CC4-5D6E-409C-BE32-E72D297353CC}">
                <c16:uniqueId val="{0000000B-6FDC-40F8-8A2B-F9F17C261860}"/>
              </c:ext>
            </c:extLst>
          </c:dPt>
          <c:dPt>
            <c:idx val="6"/>
            <c:invertIfNegative val="0"/>
            <c:bubble3D val="0"/>
            <c:spPr>
              <a:solidFill>
                <a:srgbClr val="8D533E"/>
              </a:solidFill>
              <a:ln>
                <a:noFill/>
              </a:ln>
              <a:effectLst/>
            </c:spPr>
            <c:extLst>
              <c:ext xmlns:c16="http://schemas.microsoft.com/office/drawing/2014/chart" uri="{C3380CC4-5D6E-409C-BE32-E72D297353CC}">
                <c16:uniqueId val="{0000000D-6FDC-40F8-8A2B-F9F17C261860}"/>
              </c:ext>
            </c:extLst>
          </c:dPt>
          <c:cat>
            <c:strRef>
              <c:f>Feuil1!$A$2:$A$16</c:f>
              <c:strCache>
                <c:ptCount val="15"/>
                <c:pt idx="0">
                  <c:v>[0-100]</c:v>
                </c:pt>
                <c:pt idx="1">
                  <c:v>]100-200]</c:v>
                </c:pt>
                <c:pt idx="2">
                  <c:v>]200-300]</c:v>
                </c:pt>
                <c:pt idx="3">
                  <c:v>]300-400]</c:v>
                </c:pt>
                <c:pt idx="4">
                  <c:v>]400-500]</c:v>
                </c:pt>
                <c:pt idx="5">
                  <c:v>]500-600]</c:v>
                </c:pt>
                <c:pt idx="6">
                  <c:v>]600-700]</c:v>
                </c:pt>
                <c:pt idx="7">
                  <c:v>]700-800]</c:v>
                </c:pt>
                <c:pt idx="8">
                  <c:v>]800-900]</c:v>
                </c:pt>
                <c:pt idx="9">
                  <c:v>]900-1000]</c:v>
                </c:pt>
                <c:pt idx="10">
                  <c:v>]1000-1100]</c:v>
                </c:pt>
                <c:pt idx="11">
                  <c:v>]1100-1200]</c:v>
                </c:pt>
                <c:pt idx="12">
                  <c:v>]1200-1300]</c:v>
                </c:pt>
                <c:pt idx="13">
                  <c:v>]1300-1400]</c:v>
                </c:pt>
                <c:pt idx="14">
                  <c:v>&gt;1400</c:v>
                </c:pt>
              </c:strCache>
            </c:strRef>
          </c:cat>
          <c:val>
            <c:numRef>
              <c:f>Feuil1!$B$2:$B$16</c:f>
              <c:numCache>
                <c:formatCode>General</c:formatCode>
                <c:ptCount val="15"/>
                <c:pt idx="0">
                  <c:v>499</c:v>
                </c:pt>
                <c:pt idx="1">
                  <c:v>271</c:v>
                </c:pt>
                <c:pt idx="2">
                  <c:v>167</c:v>
                </c:pt>
                <c:pt idx="3">
                  <c:v>46</c:v>
                </c:pt>
                <c:pt idx="4">
                  <c:v>35</c:v>
                </c:pt>
                <c:pt idx="5">
                  <c:v>56</c:v>
                </c:pt>
                <c:pt idx="6">
                  <c:v>105</c:v>
                </c:pt>
                <c:pt idx="7">
                  <c:v>138</c:v>
                </c:pt>
                <c:pt idx="8">
                  <c:v>175</c:v>
                </c:pt>
                <c:pt idx="9">
                  <c:v>84</c:v>
                </c:pt>
                <c:pt idx="10">
                  <c:v>133</c:v>
                </c:pt>
                <c:pt idx="11">
                  <c:v>102</c:v>
                </c:pt>
                <c:pt idx="12">
                  <c:v>78</c:v>
                </c:pt>
                <c:pt idx="13">
                  <c:v>40</c:v>
                </c:pt>
                <c:pt idx="14">
                  <c:v>11</c:v>
                </c:pt>
              </c:numCache>
            </c:numRef>
          </c:val>
          <c:extLst>
            <c:ext xmlns:c16="http://schemas.microsoft.com/office/drawing/2014/chart" uri="{C3380CC4-5D6E-409C-BE32-E72D297353CC}">
              <c16:uniqueId val="{0000000E-6FDC-40F8-8A2B-F9F17C261860}"/>
            </c:ext>
          </c:extLst>
        </c:ser>
        <c:dLbls>
          <c:showLegendKey val="0"/>
          <c:showVal val="0"/>
          <c:showCatName val="0"/>
          <c:showSerName val="0"/>
          <c:showPercent val="0"/>
          <c:showBubbleSize val="0"/>
        </c:dLbls>
        <c:gapWidth val="15"/>
        <c:axId val="819106223"/>
        <c:axId val="819111503"/>
      </c:barChart>
      <c:catAx>
        <c:axId val="819106223"/>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fr-FR" sz="2800" i="1" dirty="0">
                    <a:solidFill>
                      <a:schemeClr val="tx1"/>
                    </a:solidFill>
                  </a:rPr>
                  <a:t>Altitude (m)</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fr-FR"/>
            </a:p>
          </c:txPr>
        </c:title>
        <c:numFmt formatCode="General" sourceLinked="1"/>
        <c:majorTickMark val="out"/>
        <c:minorTickMark val="none"/>
        <c:tickLblPos val="nextTo"/>
        <c:spPr>
          <a:noFill/>
          <a:ln w="25400" cap="flat" cmpd="sng" algn="ctr">
            <a:solidFill>
              <a:schemeClr val="tx1">
                <a:lumMod val="15000"/>
                <a:lumOff val="85000"/>
              </a:schemeClr>
            </a:solidFill>
            <a:round/>
          </a:ln>
          <a:effectLst/>
        </c:spPr>
        <c:txPr>
          <a:bodyPr rot="-2700000" spcFirstLastPara="1" vertOverflow="ellipsis" wrap="square" anchor="ctr" anchorCtr="1"/>
          <a:lstStyle/>
          <a:p>
            <a:pPr>
              <a:defRPr sz="2000" b="0" i="0" u="none" strike="noStrike" kern="1200" baseline="0">
                <a:solidFill>
                  <a:schemeClr val="tx1"/>
                </a:solidFill>
                <a:latin typeface="+mn-lt"/>
                <a:ea typeface="+mn-ea"/>
                <a:cs typeface="+mn-cs"/>
              </a:defRPr>
            </a:pPr>
            <a:endParaRPr lang="fr-FR"/>
          </a:p>
        </c:txPr>
        <c:crossAx val="819111503"/>
        <c:crosses val="autoZero"/>
        <c:auto val="1"/>
        <c:lblAlgn val="ctr"/>
        <c:lblOffset val="100"/>
        <c:noMultiLvlLbl val="0"/>
      </c:catAx>
      <c:valAx>
        <c:axId val="819111503"/>
        <c:scaling>
          <c:orientation val="minMax"/>
          <c:max val="500"/>
        </c:scaling>
        <c:delete val="0"/>
        <c:axPos val="l"/>
        <c:majorGridlines>
          <c:spPr>
            <a:ln w="2540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fr-FR" sz="2800" i="1" dirty="0">
                    <a:solidFill>
                      <a:schemeClr val="tx1"/>
                    </a:solidFill>
                  </a:rPr>
                  <a:t>Nombre</a:t>
                </a:r>
                <a:r>
                  <a:rPr lang="fr-FR" sz="2800" i="1" baseline="0" dirty="0">
                    <a:solidFill>
                      <a:schemeClr val="tx1"/>
                    </a:solidFill>
                  </a:rPr>
                  <a:t> de tourbières</a:t>
                </a:r>
                <a:endParaRPr lang="fr-FR" sz="2800" i="1" dirty="0">
                  <a:solidFill>
                    <a:schemeClr val="tx1"/>
                  </a:solidFill>
                </a:endParaRPr>
              </a:p>
            </c:rich>
          </c:tx>
          <c:layout>
            <c:manualLayout>
              <c:xMode val="edge"/>
              <c:yMode val="edge"/>
              <c:x val="0"/>
              <c:y val="7.772302089996902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fr-FR"/>
          </a:p>
        </c:txPr>
        <c:crossAx val="819106223"/>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Feuil1!$B$1</c:f>
              <c:strCache>
                <c:ptCount val="1"/>
                <c:pt idx="0">
                  <c:v>drainé</c:v>
                </c:pt>
              </c:strCache>
            </c:strRef>
          </c:tx>
          <c:spPr>
            <a:solidFill>
              <a:srgbClr val="C00000"/>
            </a:solidFill>
            <a:ln>
              <a:noFill/>
            </a:ln>
            <a:effectLst/>
          </c:spPr>
          <c:invertIfNegative val="0"/>
          <c:cat>
            <c:strRef>
              <c:f>Feuil1!$A$2:$A$7</c:f>
              <c:strCache>
                <c:ptCount val="6"/>
                <c:pt idx="0">
                  <c:v>Europe</c:v>
                </c:pt>
                <c:pt idx="1">
                  <c:v>Asie</c:v>
                </c:pt>
                <c:pt idx="2">
                  <c:v>Océanie</c:v>
                </c:pt>
                <c:pt idx="3">
                  <c:v>Afrique</c:v>
                </c:pt>
                <c:pt idx="4">
                  <c:v>Amérique latine 
et Caraïbes</c:v>
                </c:pt>
                <c:pt idx="5">
                  <c:v>Amérique du Nord</c:v>
                </c:pt>
              </c:strCache>
            </c:strRef>
          </c:cat>
          <c:val>
            <c:numRef>
              <c:f>Feuil1!$B$2:$B$7</c:f>
              <c:numCache>
                <c:formatCode>General</c:formatCode>
                <c:ptCount val="6"/>
                <c:pt idx="0">
                  <c:v>46.5</c:v>
                </c:pt>
                <c:pt idx="1">
                  <c:v>13</c:v>
                </c:pt>
                <c:pt idx="2">
                  <c:v>10.3</c:v>
                </c:pt>
                <c:pt idx="3">
                  <c:v>8.1999999999999993</c:v>
                </c:pt>
                <c:pt idx="4">
                  <c:v>3.3</c:v>
                </c:pt>
                <c:pt idx="5">
                  <c:v>1.8</c:v>
                </c:pt>
              </c:numCache>
            </c:numRef>
          </c:val>
          <c:extLst>
            <c:ext xmlns:c16="http://schemas.microsoft.com/office/drawing/2014/chart" uri="{C3380CC4-5D6E-409C-BE32-E72D297353CC}">
              <c16:uniqueId val="{00000000-3D72-43B2-A042-2601AB77B150}"/>
            </c:ext>
          </c:extLst>
        </c:ser>
        <c:ser>
          <c:idx val="1"/>
          <c:order val="1"/>
          <c:tx>
            <c:strRef>
              <c:f>Feuil1!$C$1</c:f>
              <c:strCache>
                <c:ptCount val="1"/>
                <c:pt idx="0">
                  <c:v>non drainé</c:v>
                </c:pt>
              </c:strCache>
            </c:strRef>
          </c:tx>
          <c:spPr>
            <a:solidFill>
              <a:srgbClr val="2B7758"/>
            </a:solidFill>
            <a:ln>
              <a:noFill/>
            </a:ln>
            <a:effectLst/>
          </c:spPr>
          <c:invertIfNegative val="0"/>
          <c:cat>
            <c:strRef>
              <c:f>Feuil1!$A$2:$A$7</c:f>
              <c:strCache>
                <c:ptCount val="6"/>
                <c:pt idx="0">
                  <c:v>Europe</c:v>
                </c:pt>
                <c:pt idx="1">
                  <c:v>Asie</c:v>
                </c:pt>
                <c:pt idx="2">
                  <c:v>Océanie</c:v>
                </c:pt>
                <c:pt idx="3">
                  <c:v>Afrique</c:v>
                </c:pt>
                <c:pt idx="4">
                  <c:v>Amérique latine 
et Caraïbes</c:v>
                </c:pt>
                <c:pt idx="5">
                  <c:v>Amérique du Nord</c:v>
                </c:pt>
              </c:strCache>
            </c:strRef>
          </c:cat>
          <c:val>
            <c:numRef>
              <c:f>Feuil1!$C$2:$C$7</c:f>
              <c:numCache>
                <c:formatCode>General</c:formatCode>
                <c:ptCount val="6"/>
                <c:pt idx="0">
                  <c:v>53.5</c:v>
                </c:pt>
                <c:pt idx="1">
                  <c:v>87</c:v>
                </c:pt>
                <c:pt idx="2">
                  <c:v>89.7</c:v>
                </c:pt>
                <c:pt idx="3">
                  <c:v>91.8</c:v>
                </c:pt>
                <c:pt idx="4">
                  <c:v>96.7</c:v>
                </c:pt>
                <c:pt idx="5">
                  <c:v>98.2</c:v>
                </c:pt>
              </c:numCache>
            </c:numRef>
          </c:val>
          <c:extLst>
            <c:ext xmlns:c16="http://schemas.microsoft.com/office/drawing/2014/chart" uri="{C3380CC4-5D6E-409C-BE32-E72D297353CC}">
              <c16:uniqueId val="{00000001-3D72-43B2-A042-2601AB77B150}"/>
            </c:ext>
          </c:extLst>
        </c:ser>
        <c:dLbls>
          <c:showLegendKey val="0"/>
          <c:showVal val="0"/>
          <c:showCatName val="0"/>
          <c:showSerName val="0"/>
          <c:showPercent val="0"/>
          <c:showBubbleSize val="0"/>
        </c:dLbls>
        <c:gapWidth val="48"/>
        <c:overlap val="100"/>
        <c:axId val="1172283760"/>
        <c:axId val="1172274160"/>
      </c:barChart>
      <c:catAx>
        <c:axId val="1172283760"/>
        <c:scaling>
          <c:orientation val="minMax"/>
        </c:scaling>
        <c:delete val="0"/>
        <c:axPos val="l"/>
        <c:numFmt formatCode="General" sourceLinked="1"/>
        <c:majorTickMark val="none"/>
        <c:minorTickMark val="none"/>
        <c:tickLblPos val="nextTo"/>
        <c:spPr>
          <a:noFill/>
          <a:ln w="25400" cap="flat" cmpd="sng" algn="ctr">
            <a:solidFill>
              <a:schemeClr val="tx1">
                <a:lumMod val="15000"/>
                <a:lumOff val="85000"/>
              </a:schemeClr>
            </a:solidFill>
            <a:round/>
          </a:ln>
          <a:effectLst/>
        </c:spPr>
        <c:txPr>
          <a:bodyPr rot="0" spcFirstLastPara="1" vertOverflow="ellipsis" wrap="square" anchor="ctr" anchorCtr="1"/>
          <a:lstStyle/>
          <a:p>
            <a:pPr>
              <a:defRPr sz="2800" b="0" i="0" u="none" strike="noStrike" kern="1200" baseline="0">
                <a:solidFill>
                  <a:schemeClr val="tx1">
                    <a:lumMod val="95000"/>
                    <a:lumOff val="5000"/>
                  </a:schemeClr>
                </a:solidFill>
                <a:latin typeface="+mn-lt"/>
                <a:ea typeface="+mn-ea"/>
                <a:cs typeface="+mn-cs"/>
              </a:defRPr>
            </a:pPr>
            <a:endParaRPr lang="fr-FR"/>
          </a:p>
        </c:txPr>
        <c:crossAx val="1172274160"/>
        <c:crosses val="autoZero"/>
        <c:auto val="1"/>
        <c:lblAlgn val="ctr"/>
        <c:lblOffset val="100"/>
        <c:noMultiLvlLbl val="0"/>
      </c:catAx>
      <c:valAx>
        <c:axId val="1172274160"/>
        <c:scaling>
          <c:orientation val="minMax"/>
        </c:scaling>
        <c:delete val="0"/>
        <c:axPos val="b"/>
        <c:majorGridlines>
          <c:spPr>
            <a:ln w="25400" cap="flat" cmpd="sng" algn="ctr">
              <a:solidFill>
                <a:schemeClr val="tx1">
                  <a:lumMod val="15000"/>
                  <a:lumOff val="85000"/>
                </a:schemeClr>
              </a:solidFill>
              <a:round/>
            </a:ln>
            <a:effectLst/>
          </c:spPr>
        </c:majorGridlines>
        <c:numFmt formatCode="0\ %"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95000"/>
                    <a:lumOff val="5000"/>
                  </a:schemeClr>
                </a:solidFill>
                <a:latin typeface="+mn-lt"/>
                <a:ea typeface="+mn-ea"/>
                <a:cs typeface="+mn-cs"/>
              </a:defRPr>
            </a:pPr>
            <a:endParaRPr lang="fr-FR"/>
          </a:p>
        </c:txPr>
        <c:crossAx val="1172283760"/>
        <c:crosses val="autoZero"/>
        <c:crossBetween val="between"/>
      </c:valAx>
      <c:spPr>
        <a:noFill/>
        <a:ln>
          <a:noFill/>
        </a:ln>
        <a:effectLst/>
      </c:spPr>
    </c:plotArea>
    <c:legend>
      <c:legendPos val="t"/>
      <c:layout>
        <c:manualLayout>
          <c:xMode val="edge"/>
          <c:yMode val="edge"/>
          <c:x val="0.45180123241149489"/>
          <c:y val="0"/>
          <c:w val="0.27603555073842234"/>
          <c:h val="6.4415845622998902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95000"/>
                  <a:lumOff val="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chemeClr val="tx1">
              <a:lumMod val="95000"/>
              <a:lumOff val="5000"/>
            </a:schemeClr>
          </a:solidFill>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3-AB83-4E3B-9CE0-3CC5DD0105C0}"/>
              </c:ext>
            </c:extLst>
          </c:dPt>
          <c:dPt>
            <c:idx val="1"/>
            <c:invertIfNegative val="0"/>
            <c:bubble3D val="0"/>
            <c:spPr>
              <a:solidFill>
                <a:srgbClr val="C00000"/>
              </a:solidFill>
              <a:ln>
                <a:noFill/>
              </a:ln>
              <a:effectLst/>
            </c:spPr>
            <c:extLst>
              <c:ext xmlns:c16="http://schemas.microsoft.com/office/drawing/2014/chart" uri="{C3380CC4-5D6E-409C-BE32-E72D297353CC}">
                <c16:uniqueId val="{00000004-AB83-4E3B-9CE0-3CC5DD0105C0}"/>
              </c:ext>
            </c:extLst>
          </c:dPt>
          <c:dPt>
            <c:idx val="2"/>
            <c:invertIfNegative val="0"/>
            <c:bubble3D val="0"/>
            <c:spPr>
              <a:solidFill>
                <a:srgbClr val="C00000"/>
              </a:solidFill>
              <a:ln>
                <a:noFill/>
              </a:ln>
              <a:effectLst/>
            </c:spPr>
            <c:extLst>
              <c:ext xmlns:c16="http://schemas.microsoft.com/office/drawing/2014/chart" uri="{C3380CC4-5D6E-409C-BE32-E72D297353CC}">
                <c16:uniqueId val="{00000005-AB83-4E3B-9CE0-3CC5DD0105C0}"/>
              </c:ext>
            </c:extLst>
          </c:dPt>
          <c:dPt>
            <c:idx val="3"/>
            <c:invertIfNegative val="0"/>
            <c:bubble3D val="0"/>
            <c:spPr>
              <a:solidFill>
                <a:srgbClr val="C00000"/>
              </a:solidFill>
              <a:ln>
                <a:noFill/>
              </a:ln>
              <a:effectLst/>
            </c:spPr>
            <c:extLst>
              <c:ext xmlns:c16="http://schemas.microsoft.com/office/drawing/2014/chart" uri="{C3380CC4-5D6E-409C-BE32-E72D297353CC}">
                <c16:uniqueId val="{00000006-AB83-4E3B-9CE0-3CC5DD0105C0}"/>
              </c:ext>
            </c:extLst>
          </c:dPt>
          <c:dPt>
            <c:idx val="4"/>
            <c:invertIfNegative val="0"/>
            <c:bubble3D val="0"/>
            <c:spPr>
              <a:solidFill>
                <a:srgbClr val="C00000"/>
              </a:solidFill>
              <a:ln>
                <a:noFill/>
              </a:ln>
              <a:effectLst/>
            </c:spPr>
            <c:extLst>
              <c:ext xmlns:c16="http://schemas.microsoft.com/office/drawing/2014/chart" uri="{C3380CC4-5D6E-409C-BE32-E72D297353CC}">
                <c16:uniqueId val="{00000007-AB83-4E3B-9CE0-3CC5DD0105C0}"/>
              </c:ext>
            </c:extLst>
          </c:dPt>
          <c:dPt>
            <c:idx val="5"/>
            <c:invertIfNegative val="0"/>
            <c:bubble3D val="0"/>
            <c:spPr>
              <a:solidFill>
                <a:srgbClr val="2B7758"/>
              </a:solidFill>
              <a:ln>
                <a:noFill/>
              </a:ln>
              <a:effectLst/>
            </c:spPr>
            <c:extLst>
              <c:ext xmlns:c16="http://schemas.microsoft.com/office/drawing/2014/chart" uri="{C3380CC4-5D6E-409C-BE32-E72D297353CC}">
                <c16:uniqueId val="{00000008-AB83-4E3B-9CE0-3CC5DD0105C0}"/>
              </c:ext>
            </c:extLst>
          </c:dPt>
          <c:dPt>
            <c:idx val="6"/>
            <c:invertIfNegative val="0"/>
            <c:bubble3D val="0"/>
            <c:spPr>
              <a:solidFill>
                <a:srgbClr val="2B7758"/>
              </a:solidFill>
              <a:ln>
                <a:noFill/>
              </a:ln>
              <a:effectLst/>
            </c:spPr>
            <c:extLst>
              <c:ext xmlns:c16="http://schemas.microsoft.com/office/drawing/2014/chart" uri="{C3380CC4-5D6E-409C-BE32-E72D297353CC}">
                <c16:uniqueId val="{0000000A-AB83-4E3B-9CE0-3CC5DD0105C0}"/>
              </c:ext>
            </c:extLst>
          </c:dPt>
          <c:dPt>
            <c:idx val="7"/>
            <c:invertIfNegative val="0"/>
            <c:bubble3D val="0"/>
            <c:spPr>
              <a:solidFill>
                <a:srgbClr val="92D050"/>
              </a:solidFill>
              <a:ln>
                <a:noFill/>
              </a:ln>
              <a:effectLst/>
            </c:spPr>
            <c:extLst>
              <c:ext xmlns:c16="http://schemas.microsoft.com/office/drawing/2014/chart" uri="{C3380CC4-5D6E-409C-BE32-E72D297353CC}">
                <c16:uniqueId val="{00000009-AB83-4E3B-9CE0-3CC5DD0105C0}"/>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Tourbières érodées</c:v>
                </c:pt>
                <c:pt idx="1">
                  <c:v>Mise en culture</c:v>
                </c:pt>
                <c:pt idx="2">
                  <c:v>Bas marais drainés et pâturés</c:v>
                </c:pt>
                <c:pt idx="3">
                  <c:v>Haut marais drainés et pâturés</c:v>
                </c:pt>
                <c:pt idx="4">
                  <c:v>Haut marais drainés</c:v>
                </c:pt>
                <c:pt idx="5">
                  <c:v>Bas marais remis en eau</c:v>
                </c:pt>
                <c:pt idx="6">
                  <c:v>Haut marais restauré</c:v>
                </c:pt>
                <c:pt idx="7">
                  <c:v>Haut marais intact</c:v>
                </c:pt>
              </c:strCache>
            </c:strRef>
          </c:cat>
          <c:val>
            <c:numRef>
              <c:f>Feuil1!$B$2:$B$9</c:f>
              <c:numCache>
                <c:formatCode>General</c:formatCode>
                <c:ptCount val="8"/>
                <c:pt idx="0">
                  <c:v>31</c:v>
                </c:pt>
                <c:pt idx="1">
                  <c:v>34.020000000000003</c:v>
                </c:pt>
                <c:pt idx="2">
                  <c:v>26.89</c:v>
                </c:pt>
                <c:pt idx="3">
                  <c:v>22.09</c:v>
                </c:pt>
                <c:pt idx="4">
                  <c:v>4.6399999999999997</c:v>
                </c:pt>
                <c:pt idx="5">
                  <c:v>6.75</c:v>
                </c:pt>
                <c:pt idx="6">
                  <c:v>1.76</c:v>
                </c:pt>
                <c:pt idx="7">
                  <c:v>-0.4</c:v>
                </c:pt>
              </c:numCache>
            </c:numRef>
          </c:val>
          <c:extLst>
            <c:ext xmlns:c16="http://schemas.microsoft.com/office/drawing/2014/chart" uri="{C3380CC4-5D6E-409C-BE32-E72D297353CC}">
              <c16:uniqueId val="{00000000-AB83-4E3B-9CE0-3CC5DD0105C0}"/>
            </c:ext>
          </c:extLst>
        </c:ser>
        <c:dLbls>
          <c:showLegendKey val="0"/>
          <c:showVal val="0"/>
          <c:showCatName val="0"/>
          <c:showSerName val="0"/>
          <c:showPercent val="0"/>
          <c:showBubbleSize val="0"/>
        </c:dLbls>
        <c:gapWidth val="40"/>
        <c:axId val="1927621775"/>
        <c:axId val="1927623695"/>
      </c:barChart>
      <c:catAx>
        <c:axId val="1927621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2400" b="0" i="0" u="none" strike="noStrike" kern="1200" baseline="0">
                <a:solidFill>
                  <a:schemeClr val="tx1"/>
                </a:solidFill>
                <a:latin typeface="+mn-lt"/>
                <a:ea typeface="+mn-ea"/>
                <a:cs typeface="+mn-cs"/>
              </a:defRPr>
            </a:pPr>
            <a:endParaRPr lang="fr-FR"/>
          </a:p>
        </c:txPr>
        <c:crossAx val="1927623695"/>
        <c:crosses val="autoZero"/>
        <c:auto val="1"/>
        <c:lblAlgn val="ctr"/>
        <c:lblOffset val="800"/>
        <c:noMultiLvlLbl val="0"/>
      </c:catAx>
      <c:valAx>
        <c:axId val="1927623695"/>
        <c:scaling>
          <c:orientation val="minMax"/>
        </c:scaling>
        <c:delete val="0"/>
        <c:axPos val="l"/>
        <c:majorGridlines>
          <c:spPr>
            <a:ln w="25400"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fr-FR" i="1" dirty="0">
                    <a:solidFill>
                      <a:schemeClr val="tx1"/>
                    </a:solidFill>
                  </a:rPr>
                  <a:t>Émissions de CO</a:t>
                </a:r>
                <a:r>
                  <a:rPr lang="fr-FR" i="1" baseline="-25000" dirty="0">
                    <a:solidFill>
                      <a:schemeClr val="tx1"/>
                    </a:solidFill>
                  </a:rPr>
                  <a:t>2</a:t>
                </a:r>
                <a:r>
                  <a:rPr lang="fr-FR" i="1" dirty="0">
                    <a:solidFill>
                      <a:schemeClr val="tx1"/>
                    </a:solidFill>
                  </a:rPr>
                  <a:t>eq (t</a:t>
                </a:r>
                <a:r>
                  <a:rPr lang="fr-FR" i="1" baseline="0" dirty="0">
                    <a:solidFill>
                      <a:schemeClr val="tx1"/>
                    </a:solidFill>
                  </a:rPr>
                  <a:t> CO</a:t>
                </a:r>
                <a:r>
                  <a:rPr lang="fr-FR" i="1" baseline="-25000" dirty="0">
                    <a:solidFill>
                      <a:schemeClr val="tx1"/>
                    </a:solidFill>
                  </a:rPr>
                  <a:t>2</a:t>
                </a:r>
                <a:r>
                  <a:rPr lang="fr-FR" i="1" baseline="0" dirty="0">
                    <a:solidFill>
                      <a:schemeClr val="tx1"/>
                    </a:solidFill>
                  </a:rPr>
                  <a:t>eq ha.an</a:t>
                </a:r>
                <a:r>
                  <a:rPr lang="fr-FR" i="1" baseline="30000" dirty="0">
                    <a:solidFill>
                      <a:schemeClr val="tx1"/>
                    </a:solidFill>
                  </a:rPr>
                  <a:t>-1</a:t>
                </a:r>
                <a:r>
                  <a:rPr lang="fr-FR" i="1" baseline="0" dirty="0">
                    <a:solidFill>
                      <a:schemeClr val="tx1"/>
                    </a:solidFill>
                  </a:rPr>
                  <a:t>)</a:t>
                </a:r>
                <a:endParaRPr lang="fr-FR" i="1" dirty="0">
                  <a:solidFill>
                    <a:schemeClr val="tx1"/>
                  </a:solidFill>
                </a:endParaRPr>
              </a:p>
            </c:rich>
          </c:tx>
          <c:layout>
            <c:manualLayout>
              <c:xMode val="edge"/>
              <c:yMode val="edge"/>
              <c:x val="1.0344477620985182E-3"/>
              <c:y val="3.7990547431836365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1927621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Surfaces agricoles</c:v>
                </c:pt>
              </c:strCache>
            </c:strRef>
          </c:tx>
          <c:spPr>
            <a:ln>
              <a:solidFill>
                <a:srgbClr val="8D533E"/>
              </a:solidFill>
            </a:ln>
          </c:spPr>
          <c:dPt>
            <c:idx val="0"/>
            <c:bubble3D val="0"/>
            <c:explosion val="18"/>
            <c:spPr>
              <a:solidFill>
                <a:srgbClr val="2B775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5F0-43DD-86C6-A1DDE5B65D0F}"/>
              </c:ext>
            </c:extLst>
          </c:dPt>
          <c:dPt>
            <c:idx val="1"/>
            <c:bubble3D val="0"/>
            <c:explosion val="5"/>
            <c:spPr>
              <a:solidFill>
                <a:srgbClr val="AF867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5F0-43DD-86C6-A1DDE5B65D0F}"/>
              </c:ext>
            </c:extLst>
          </c:dPt>
          <c:cat>
            <c:strRef>
              <c:f>Feuil1!$A$2:$A$3</c:f>
              <c:strCache>
                <c:ptCount val="2"/>
                <c:pt idx="0">
                  <c:v>terres cultivées</c:v>
                </c:pt>
                <c:pt idx="1">
                  <c:v>2e trim.</c:v>
                </c:pt>
              </c:strCache>
            </c:strRef>
          </c:cat>
          <c:val>
            <c:numRef>
              <c:f>Feuil1!$B$2:$B$3</c:f>
              <c:numCache>
                <c:formatCode>General</c:formatCode>
                <c:ptCount val="2"/>
                <c:pt idx="0">
                  <c:v>1</c:v>
                </c:pt>
                <c:pt idx="1">
                  <c:v>2</c:v>
                </c:pt>
              </c:numCache>
            </c:numRef>
          </c:val>
          <c:extLst>
            <c:ext xmlns:c16="http://schemas.microsoft.com/office/drawing/2014/chart" uri="{C3380CC4-5D6E-409C-BE32-E72D297353CC}">
              <c16:uniqueId val="{00000004-05F0-43DD-86C6-A1DDE5B65D0F}"/>
            </c:ext>
          </c:extLst>
        </c:ser>
        <c:dLbls>
          <c:showLegendKey val="0"/>
          <c:showVal val="0"/>
          <c:showCatName val="0"/>
          <c:showSerName val="0"/>
          <c:showPercent val="0"/>
          <c:showBubbleSize val="0"/>
          <c:showLeaderLines val="1"/>
        </c:dLbls>
        <c:firstSliceAng val="261"/>
        <c:holeSize val="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39700" y="768350"/>
            <a:ext cx="6819900" cy="3836988"/>
          </a:xfrm>
          <a:prstGeom prst="rect">
            <a:avLst/>
          </a:prstGeom>
        </p:spPr>
        <p:txBody>
          <a:bodyPr lIns="99048" tIns="49524" rIns="99048" bIns="49524"/>
          <a:lstStyle/>
          <a:p>
            <a:endParaRPr dirty="0"/>
          </a:p>
        </p:txBody>
      </p:sp>
      <p:sp>
        <p:nvSpPr>
          <p:cNvPr id="149" name="Shape 149"/>
          <p:cNvSpPr>
            <a:spLocks noGrp="1"/>
          </p:cNvSpPr>
          <p:nvPr>
            <p:ph type="body" sz="quarter" idx="1"/>
          </p:nvPr>
        </p:nvSpPr>
        <p:spPr>
          <a:xfrm>
            <a:off x="946574" y="4861441"/>
            <a:ext cx="5206153" cy="4605576"/>
          </a:xfrm>
          <a:prstGeom prst="rect">
            <a:avLst/>
          </a:prstGeom>
        </p:spPr>
        <p:txBody>
          <a:bodyPr lIns="99048" tIns="49524" rIns="99048" bIns="49524"/>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Arial" panose="020B0604020202020204" pitchFamily="34" charset="0"/>
        <a:ea typeface="+mj-ea"/>
        <a:cs typeface="Arial" panose="020B0604020202020204" pitchFamily="34" charset="0"/>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76688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17373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77783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668680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3025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4730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22256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7198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54755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48336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01638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448673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42097063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www.pepr-faircarbon.fr/"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slide" Target="../slides/slide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re">
    <p:bg>
      <p:bgPr>
        <a:blipFill dpi="0" rotWithShape="1">
          <a:blip r:embed="rId2">
            <a:alphaModFix amt="85000"/>
            <a:lum/>
            <a:extLst>
              <a:ext uri="{BEBA8EAE-BF5A-486C-A8C5-ECC9F3942E4B}">
                <a14:imgProps xmlns:a14="http://schemas.microsoft.com/office/drawing/2010/main">
                  <a14:imgLayer r:embed="rId3">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4" name="Rectangle : coins arrondis">
            <a:extLst>
              <a:ext uri="{FF2B5EF4-FFF2-40B4-BE49-F238E27FC236}">
                <a16:creationId xmlns:a16="http://schemas.microsoft.com/office/drawing/2014/main" id="{76F19E31-6B2A-BE27-B81E-AD06187265DF}"/>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2" name="Crédit photo">
            <a:extLst>
              <a:ext uri="{FF2B5EF4-FFF2-40B4-BE49-F238E27FC236}">
                <a16:creationId xmlns:a16="http://schemas.microsoft.com/office/drawing/2014/main" id="{E013F582-B64E-8678-5F08-23A26BDF71AD}"/>
              </a:ext>
            </a:extLst>
          </p:cNvPr>
          <p:cNvSpPr txBox="1"/>
          <p:nvPr userDrawn="1"/>
        </p:nvSpPr>
        <p:spPr>
          <a:xfrm>
            <a:off x="18707025" y="13171594"/>
            <a:ext cx="5446748" cy="3488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pPr algn="r"/>
            <a:r>
              <a:rPr lang="fr-FR" sz="1600" dirty="0">
                <a:effectLst>
                  <a:glow rad="139700">
                    <a:schemeClr val="bg1">
                      <a:alpha val="60000"/>
                    </a:schemeClr>
                  </a:glow>
                </a:effectLst>
                <a:latin typeface="+mn-lt"/>
                <a:cs typeface="Arial" panose="020B0604020202020204" pitchFamily="34" charset="0"/>
              </a:rPr>
              <a:t>Cette image a été générée avec l'aide de l’IA (</a:t>
            </a:r>
            <a:r>
              <a:rPr lang="fr-FR" sz="1600" dirty="0" err="1">
                <a:effectLst>
                  <a:glow rad="139700">
                    <a:schemeClr val="bg1">
                      <a:alpha val="60000"/>
                    </a:schemeClr>
                  </a:glow>
                </a:effectLst>
                <a:latin typeface="+mn-lt"/>
                <a:cs typeface="Arial" panose="020B0604020202020204" pitchFamily="34" charset="0"/>
              </a:rPr>
              <a:t>OpenAI</a:t>
            </a:r>
            <a:r>
              <a:rPr lang="fr-FR" sz="1600" dirty="0">
                <a:effectLst>
                  <a:glow rad="139700">
                    <a:schemeClr val="bg1">
                      <a:alpha val="60000"/>
                    </a:schemeClr>
                  </a:glow>
                </a:effectLst>
                <a:latin typeface="+mn-lt"/>
                <a:cs typeface="Arial" panose="020B0604020202020204" pitchFamily="34" charset="0"/>
              </a:rPr>
              <a:t>)</a:t>
            </a:r>
          </a:p>
        </p:txBody>
      </p:sp>
      <p:sp>
        <p:nvSpPr>
          <p:cNvPr id="6" name="Mois Année">
            <a:extLst>
              <a:ext uri="{FF2B5EF4-FFF2-40B4-BE49-F238E27FC236}">
                <a16:creationId xmlns:a16="http://schemas.microsoft.com/office/drawing/2014/main" id="{ABCCB612-23EA-3B10-39EF-A671B7A5DD9C}"/>
              </a:ext>
            </a:extLst>
          </p:cNvPr>
          <p:cNvSpPr txBox="1"/>
          <p:nvPr userDrawn="1"/>
        </p:nvSpPr>
        <p:spPr>
          <a:xfrm>
            <a:off x="20320542" y="12785669"/>
            <a:ext cx="383323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2000" b="0" i="0" u="none" strike="noStrike" cap="none" spc="0" normalizeH="0" baseline="0" dirty="0">
                <a:ln>
                  <a:noFill/>
                </a:ln>
                <a:solidFill>
                  <a:srgbClr val="000000"/>
                </a:solidFill>
                <a:effectLst>
                  <a:glow rad="139700">
                    <a:schemeClr val="bg1">
                      <a:alpha val="60000"/>
                    </a:schemeClr>
                  </a:glow>
                </a:effectLst>
                <a:uFillTx/>
                <a:latin typeface="+mj-lt"/>
                <a:cs typeface="Arial" panose="020B0604020202020204" pitchFamily="34" charset="0"/>
                <a:sym typeface="Helvetica"/>
              </a:rPr>
              <a:t>Novembre 2024</a:t>
            </a: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mj-lt"/>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3177" y="1181597"/>
            <a:ext cx="4807863" cy="7305455"/>
          </a:xfrm>
          <a:prstGeom prst="rect">
            <a:avLst/>
          </a:prstGeom>
        </p:spPr>
      </p:pic>
      <p:pic>
        <p:nvPicPr>
          <p:cNvPr id="9" name="Logo France 2030">
            <a:extLst>
              <a:ext uri="{FF2B5EF4-FFF2-40B4-BE49-F238E27FC236}">
                <a16:creationId xmlns:a16="http://schemas.microsoft.com/office/drawing/2014/main" id="{9142F881-4010-6397-63FC-780AF0ED13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18" name="Espace réservé du texte 17">
            <a:extLst>
              <a:ext uri="{FF2B5EF4-FFF2-40B4-BE49-F238E27FC236}">
                <a16:creationId xmlns:a16="http://schemas.microsoft.com/office/drawing/2014/main" id="{176A51DD-8FDD-587F-F4FB-1D4899B9E9C7}"/>
              </a:ext>
            </a:extLst>
          </p:cNvPr>
          <p:cNvSpPr>
            <a:spLocks noGrp="1"/>
          </p:cNvSpPr>
          <p:nvPr>
            <p:ph type="body" sz="quarter" idx="22" hasCustomPrompt="1"/>
          </p:nvPr>
        </p:nvSpPr>
        <p:spPr>
          <a:xfrm>
            <a:off x="6350400" y="6206400"/>
            <a:ext cx="17500566" cy="863531"/>
          </a:xfrm>
        </p:spPr>
        <p:txBody>
          <a:bodyPr lIns="50400" tIns="50400" rIns="50400" bIns="50400">
            <a:spAutoFit/>
          </a:bodyPr>
          <a:lstStyle>
            <a:lvl1pPr marL="0" indent="0">
              <a:buNone/>
              <a:defRPr lang="fr-FR" sz="5500" b="1" kern="1200" cap="all" dirty="0" smtClean="0">
                <a:solidFill>
                  <a:schemeClr val="bg1"/>
                </a:solidFill>
                <a:effectLst>
                  <a:outerShdw blurRad="38100" dist="38100" dir="2700000" algn="tl">
                    <a:srgbClr val="000000">
                      <a:alpha val="43137"/>
                    </a:srgbClr>
                  </a:outerShdw>
                </a:effectLst>
                <a:latin typeface="+mj-lt"/>
                <a:ea typeface="+mj-ea"/>
                <a:cs typeface="Arial" panose="020B0604020202020204" pitchFamily="34" charset="0"/>
                <a:sym typeface="Helvetica Neue"/>
              </a:defRPr>
            </a:lvl1pPr>
          </a:lstStyle>
          <a:p>
            <a:pPr lvl="0"/>
            <a:r>
              <a:rPr lang="fr-FR" dirty="0"/>
              <a:t>SOUS-TITRE</a:t>
            </a:r>
          </a:p>
        </p:txBody>
      </p:sp>
      <p:sp>
        <p:nvSpPr>
          <p:cNvPr id="20" name="Espace réservé du texte 19">
            <a:extLst>
              <a:ext uri="{FF2B5EF4-FFF2-40B4-BE49-F238E27FC236}">
                <a16:creationId xmlns:a16="http://schemas.microsoft.com/office/drawing/2014/main" id="{167D5ED4-5F9C-5B45-30D4-9BC2B0D697DD}"/>
              </a:ext>
            </a:extLst>
          </p:cNvPr>
          <p:cNvSpPr>
            <a:spLocks noGrp="1"/>
          </p:cNvSpPr>
          <p:nvPr>
            <p:ph type="body" sz="quarter" idx="23" hasCustomPrompt="1"/>
          </p:nvPr>
        </p:nvSpPr>
        <p:spPr>
          <a:xfrm>
            <a:off x="6408000" y="7668000"/>
            <a:ext cx="12312650" cy="600382"/>
          </a:xfrm>
        </p:spPr>
        <p:txBody>
          <a:bodyPr lIns="50400" tIns="50400" rIns="50400" bIns="50400">
            <a:spAutoFit/>
          </a:bodyPr>
          <a:lstStyle>
            <a:lvl1pPr marL="0" indent="0">
              <a:buNone/>
              <a:defRPr lang="fr-FR" sz="3600" b="0" kern="1200" dirty="0" smtClean="0">
                <a:solidFill>
                  <a:schemeClr val="tx1"/>
                </a:solidFill>
                <a:effectLst>
                  <a:glow rad="139700">
                    <a:schemeClr val="bg1">
                      <a:alpha val="60000"/>
                    </a:schemeClr>
                  </a:glow>
                </a:effectLst>
                <a:latin typeface="+mn-lt"/>
                <a:ea typeface="+mn-ea"/>
                <a:cs typeface="Arial" panose="020B0604020202020204" pitchFamily="34" charset="0"/>
              </a:defRPr>
            </a:lvl1pPr>
          </a:lstStyle>
          <a:p>
            <a:pPr lvl="0"/>
            <a:r>
              <a:rPr lang="fr-FR" dirty="0"/>
              <a:t>Auteur</a:t>
            </a:r>
          </a:p>
        </p:txBody>
      </p:sp>
      <p:sp>
        <p:nvSpPr>
          <p:cNvPr id="3" name="Rectangle 2">
            <a:hlinkClick r:id="rId7"/>
            <a:extLst>
              <a:ext uri="{FF2B5EF4-FFF2-40B4-BE49-F238E27FC236}">
                <a16:creationId xmlns:a16="http://schemas.microsoft.com/office/drawing/2014/main" id="{7A2112EA-EAD7-EFC4-AE16-A239AFAA9403}"/>
              </a:ext>
            </a:extLst>
          </p:cNvPr>
          <p:cNvSpPr/>
          <p:nvPr userDrawn="1"/>
        </p:nvSpPr>
        <p:spPr>
          <a:xfrm>
            <a:off x="19665950" y="12299950"/>
            <a:ext cx="4572000" cy="532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3" name="Titre 3">
            <a:extLst>
              <a:ext uri="{FF2B5EF4-FFF2-40B4-BE49-F238E27FC236}">
                <a16:creationId xmlns:a16="http://schemas.microsoft.com/office/drawing/2014/main" id="{B2C3E3D7-7A59-F727-ABC7-E7F7DFAF48E1}"/>
              </a:ext>
            </a:extLst>
          </p:cNvPr>
          <p:cNvSpPr>
            <a:spLocks noGrp="1"/>
          </p:cNvSpPr>
          <p:nvPr>
            <p:ph type="title" hasCustomPrompt="1"/>
          </p:nvPr>
        </p:nvSpPr>
        <p:spPr>
          <a:xfrm>
            <a:off x="4932000" y="4032000"/>
            <a:ext cx="18911843" cy="2031325"/>
          </a:xfrm>
        </p:spPr>
        <p:txBody>
          <a:bodyPr>
            <a:spAutoFit/>
          </a:bodyPr>
          <a:lstStyle>
            <a:lvl1pPr>
              <a:defRPr lang="fr-FR" sz="14000" kern="100" cap="all" dirty="0">
                <a:ln w="38100" cap="rnd" cmpd="sng" algn="ctr">
                  <a:solidFill>
                    <a:srgbClr val="FFFFFF"/>
                  </a:solidFill>
                  <a:prstDash val="solid"/>
                  <a:bevel/>
                </a:ln>
                <a:solidFill>
                  <a:srgbClr val="2B7758"/>
                </a:solidFill>
                <a:effectLst>
                  <a:outerShdw blurRad="38100" dist="38100" dir="2700000" algn="tl">
                    <a:srgbClr val="000000">
                      <a:alpha val="43137"/>
                    </a:srgbClr>
                  </a:outerShdw>
                </a:effectLst>
                <a:latin typeface="Marianne ExtraBold" panose="02000000000000000000" pitchFamily="50" charset="0"/>
                <a:ea typeface="Marianne" panose="02000000000000000000" pitchFamily="50" charset="0"/>
                <a:cs typeface="Arial" panose="020B0604020202020204" pitchFamily="34" charset="0"/>
              </a:defRPr>
            </a:lvl1pPr>
          </a:lstStyle>
          <a:p>
            <a:r>
              <a:rPr lang="fr-FR" dirty="0"/>
              <a:t>TITRE</a:t>
            </a:r>
          </a:p>
        </p:txBody>
      </p:sp>
    </p:spTree>
    <p:extLst>
      <p:ext uri="{BB962C8B-B14F-4D97-AF65-F5344CB8AC3E}">
        <p14:creationId xmlns:p14="http://schemas.microsoft.com/office/powerpoint/2010/main" val="41100009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34028E-E17B-FFC0-CA33-72AB684F4CF8}"/>
              </a:ext>
            </a:extLst>
          </p:cNvPr>
          <p:cNvSpPr/>
          <p:nvPr userDrawn="1"/>
        </p:nvSpPr>
        <p:spPr>
          <a:xfrm>
            <a:off x="0" y="0"/>
            <a:ext cx="24384000" cy="2227634"/>
          </a:xfrm>
          <a:prstGeom prst="rect">
            <a:avLst/>
          </a:prstGeom>
          <a:solidFill>
            <a:srgbClr val="2B7758"/>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7" name="Rectangle 6">
            <a:extLst>
              <a:ext uri="{FF2B5EF4-FFF2-40B4-BE49-F238E27FC236}">
                <a16:creationId xmlns:a16="http://schemas.microsoft.com/office/drawing/2014/main" id="{C82FD242-E4D3-F362-67DE-6DF7B9DEE3C3}"/>
              </a:ext>
            </a:extLst>
          </p:cNvPr>
          <p:cNvSpPr/>
          <p:nvPr userDrawn="1"/>
        </p:nvSpPr>
        <p:spPr>
          <a:xfrm>
            <a:off x="20851693" y="0"/>
            <a:ext cx="3532307" cy="2227634"/>
          </a:xfrm>
          <a:prstGeom prst="rect">
            <a:avLst/>
          </a:prstGeom>
          <a:solidFill>
            <a:schemeClr val="bg1">
              <a:alpha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a:endParaRPr>
          </a:p>
        </p:txBody>
      </p:sp>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909053"/>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solidFill>
                  <a:srgbClr val="2B7758"/>
                </a:solidFill>
                <a:latin typeface="Barlow" panose="00000500000000000000" pitchFamily="50" charset="0"/>
                <a:ea typeface="Arial"/>
                <a:cs typeface="Arial"/>
              </a:defRPr>
            </a:lvl1pPr>
          </a:lstStyle>
          <a:p>
            <a:r>
              <a:rPr lang="fr-FR" dirty="0"/>
              <a:t>TITRE DE LA DIAPOSITIVE</a:t>
            </a:r>
          </a:p>
        </p:txBody>
      </p:sp>
      <p:sp>
        <p:nvSpPr>
          <p:cNvPr id="47" name="Titre">
            <a:extLst>
              <a:ext uri="{FF2B5EF4-FFF2-40B4-BE49-F238E27FC236}">
                <a16:creationId xmlns:a16="http://schemas.microsoft.com/office/drawing/2014/main" id="{64153A3B-E75E-A3A6-FA32-0611166EC6E1}"/>
              </a:ext>
            </a:extLst>
          </p:cNvPr>
          <p:cNvSpPr>
            <a:spLocks noGrp="1"/>
          </p:cNvSpPr>
          <p:nvPr>
            <p:ph type="body" sz="quarter" idx="24" hasCustomPrompt="1"/>
          </p:nvPr>
        </p:nvSpPr>
        <p:spPr>
          <a:xfrm>
            <a:off x="1080000" y="316800"/>
            <a:ext cx="17933836" cy="1025114"/>
          </a:xfrm>
        </p:spPr>
        <p:txBody>
          <a:bodyPr wrap="square" lIns="50400" tIns="50400" rIns="50400" bIns="50400">
            <a:spAutoFit/>
          </a:bodyPr>
          <a:lstStyle>
            <a:lvl1pPr marL="0" indent="0">
              <a:lnSpc>
                <a:spcPct val="100000"/>
              </a:lnSpc>
              <a:buNone/>
              <a:defRPr lang="fr-FR" sz="6000" b="1" kern="1200" cap="all" dirty="0">
                <a:ln w="25400">
                  <a:solidFill>
                    <a:schemeClr val="bg1"/>
                  </a:solidFill>
                </a:ln>
                <a:noFill/>
                <a:latin typeface="Marianne ExtraBold" panose="02000000000000000000" pitchFamily="50" charset="0"/>
                <a:ea typeface="+mj-ea"/>
                <a:cs typeface="Arial" panose="020B0604020202020204" pitchFamily="34" charset="0"/>
                <a:sym typeface="Helvetica Neue"/>
              </a:defRPr>
            </a:lvl1pPr>
          </a:lstStyle>
          <a:p>
            <a:pPr lvl="0"/>
            <a:r>
              <a:rPr lang="fr-FR" dirty="0"/>
              <a:t>TITRE</a:t>
            </a:r>
          </a:p>
        </p:txBody>
      </p:sp>
      <p:sp>
        <p:nvSpPr>
          <p:cNvPr id="49" name="Sous-titre">
            <a:extLst>
              <a:ext uri="{FF2B5EF4-FFF2-40B4-BE49-F238E27FC236}">
                <a16:creationId xmlns:a16="http://schemas.microsoft.com/office/drawing/2014/main" id="{113DBC5C-672F-6182-B254-769EFE9C241F}"/>
              </a:ext>
            </a:extLst>
          </p:cNvPr>
          <p:cNvSpPr>
            <a:spLocks noGrp="1"/>
          </p:cNvSpPr>
          <p:nvPr>
            <p:ph type="body" sz="quarter" idx="25" hasCustomPrompt="1"/>
          </p:nvPr>
        </p:nvSpPr>
        <p:spPr>
          <a:xfrm>
            <a:off x="1080000" y="1224000"/>
            <a:ext cx="17933836" cy="717338"/>
          </a:xfrm>
        </p:spPr>
        <p:txBody>
          <a:bodyPr wrap="square" lIns="50400" tIns="50400" rIns="50400" bIns="50400">
            <a:spAutoFit/>
          </a:bodyPr>
          <a:lstStyle>
            <a:lvl1pPr marL="0" indent="0">
              <a:lnSpc>
                <a:spcPct val="100000"/>
              </a:lnSpc>
              <a:buNone/>
              <a:defRPr lang="fr-FR" sz="4000" b="1" kern="1200" cap="all" dirty="0">
                <a:solidFill>
                  <a:srgbClr val="DFEBE6"/>
                </a:solidFill>
                <a:latin typeface="+mj-lt"/>
                <a:ea typeface="+mj-ea"/>
                <a:cs typeface="Arial" panose="020B0604020202020204" pitchFamily="34" charset="0"/>
                <a:sym typeface="Helvetica Neue"/>
              </a:defRPr>
            </a:lvl1pPr>
          </a:lstStyle>
          <a:p>
            <a:pPr lvl="0"/>
            <a:r>
              <a:rPr lang="fr-FR" dirty="0"/>
              <a:t>SOUS-TITRE</a:t>
            </a:r>
          </a:p>
        </p:txBody>
      </p:sp>
      <p:sp>
        <p:nvSpPr>
          <p:cNvPr id="51" name="Titre 1">
            <a:extLst>
              <a:ext uri="{FF2B5EF4-FFF2-40B4-BE49-F238E27FC236}">
                <a16:creationId xmlns:a16="http://schemas.microsoft.com/office/drawing/2014/main" id="{8A0A077F-4682-AD51-A8E3-AAA3C9051033}"/>
              </a:ext>
            </a:extLst>
          </p:cNvPr>
          <p:cNvSpPr>
            <a:spLocks noGrp="1"/>
          </p:cNvSpPr>
          <p:nvPr>
            <p:ph type="body" sz="quarter" idx="26" hasCustomPrompt="1"/>
          </p:nvPr>
        </p:nvSpPr>
        <p:spPr>
          <a:xfrm>
            <a:off x="2700000" y="3600000"/>
            <a:ext cx="20769600"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1</a:t>
            </a:r>
          </a:p>
        </p:txBody>
      </p:sp>
      <p:sp>
        <p:nvSpPr>
          <p:cNvPr id="53" name="Titre 2">
            <a:extLst>
              <a:ext uri="{FF2B5EF4-FFF2-40B4-BE49-F238E27FC236}">
                <a16:creationId xmlns:a16="http://schemas.microsoft.com/office/drawing/2014/main" id="{32683EAA-DF69-46EA-278F-A519D9F40468}"/>
              </a:ext>
            </a:extLst>
          </p:cNvPr>
          <p:cNvSpPr>
            <a:spLocks noGrp="1"/>
          </p:cNvSpPr>
          <p:nvPr>
            <p:ph type="body" sz="quarter" idx="27" hasCustomPrompt="1"/>
          </p:nvPr>
        </p:nvSpPr>
        <p:spPr>
          <a:xfrm>
            <a:off x="2699999" y="5256000"/>
            <a:ext cx="20769599"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2</a:t>
            </a:r>
          </a:p>
        </p:txBody>
      </p:sp>
      <p:sp>
        <p:nvSpPr>
          <p:cNvPr id="55" name="Titre 3">
            <a:extLst>
              <a:ext uri="{FF2B5EF4-FFF2-40B4-BE49-F238E27FC236}">
                <a16:creationId xmlns:a16="http://schemas.microsoft.com/office/drawing/2014/main" id="{114993E5-7BA7-4F92-7156-D832C88736EE}"/>
              </a:ext>
            </a:extLst>
          </p:cNvPr>
          <p:cNvSpPr>
            <a:spLocks noGrp="1"/>
          </p:cNvSpPr>
          <p:nvPr>
            <p:ph type="body" sz="quarter" idx="28" hasCustomPrompt="1"/>
          </p:nvPr>
        </p:nvSpPr>
        <p:spPr>
          <a:xfrm>
            <a:off x="2700000" y="6912000"/>
            <a:ext cx="20769598"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3</a:t>
            </a:r>
          </a:p>
        </p:txBody>
      </p:sp>
      <p:sp>
        <p:nvSpPr>
          <p:cNvPr id="57" name="Titre 4">
            <a:extLst>
              <a:ext uri="{FF2B5EF4-FFF2-40B4-BE49-F238E27FC236}">
                <a16:creationId xmlns:a16="http://schemas.microsoft.com/office/drawing/2014/main" id="{D9B46FE8-5311-1992-7538-BB0C224FA168}"/>
              </a:ext>
            </a:extLst>
          </p:cNvPr>
          <p:cNvSpPr>
            <a:spLocks noGrp="1"/>
          </p:cNvSpPr>
          <p:nvPr>
            <p:ph type="body" sz="quarter" idx="29" hasCustomPrompt="1"/>
          </p:nvPr>
        </p:nvSpPr>
        <p:spPr>
          <a:xfrm>
            <a:off x="2699999" y="8568000"/>
            <a:ext cx="20769597"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4</a:t>
            </a:r>
          </a:p>
        </p:txBody>
      </p:sp>
      <p:sp>
        <p:nvSpPr>
          <p:cNvPr id="59" name="Titre 5">
            <a:extLst>
              <a:ext uri="{FF2B5EF4-FFF2-40B4-BE49-F238E27FC236}">
                <a16:creationId xmlns:a16="http://schemas.microsoft.com/office/drawing/2014/main" id="{4540BAAA-ACB7-B3A7-77E4-19EF52C5485A}"/>
              </a:ext>
            </a:extLst>
          </p:cNvPr>
          <p:cNvSpPr>
            <a:spLocks noGrp="1"/>
          </p:cNvSpPr>
          <p:nvPr>
            <p:ph type="body" sz="quarter" idx="30" hasCustomPrompt="1"/>
          </p:nvPr>
        </p:nvSpPr>
        <p:spPr>
          <a:xfrm>
            <a:off x="2700000" y="10224000"/>
            <a:ext cx="20769596"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5</a:t>
            </a:r>
          </a:p>
        </p:txBody>
      </p:sp>
      <p:sp>
        <p:nvSpPr>
          <p:cNvPr id="2" name="ZoneTexte 1">
            <a:extLst>
              <a:ext uri="{FF2B5EF4-FFF2-40B4-BE49-F238E27FC236}">
                <a16:creationId xmlns:a16="http://schemas.microsoft.com/office/drawing/2014/main" id="{70F8642F-D167-F9A8-1CB9-B962AF1BBDB3}"/>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pic>
        <p:nvPicPr>
          <p:cNvPr id="4" name="Logo France 2030">
            <a:extLst>
              <a:ext uri="{FF2B5EF4-FFF2-40B4-BE49-F238E27FC236}">
                <a16:creationId xmlns:a16="http://schemas.microsoft.com/office/drawing/2014/main" id="{F67A6EC2-22FD-6170-D456-9C5F72A48E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8632" y="508618"/>
            <a:ext cx="2637908" cy="1210396"/>
          </a:xfrm>
          <a:prstGeom prst="rect">
            <a:avLst/>
          </a:prstGeom>
        </p:spPr>
      </p:pic>
    </p:spTree>
    <p:extLst>
      <p:ext uri="{BB962C8B-B14F-4D97-AF65-F5344CB8AC3E}">
        <p14:creationId xmlns:p14="http://schemas.microsoft.com/office/powerpoint/2010/main" val="349508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ndea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51AA95-13F2-925A-43E6-A72036C481E7}"/>
              </a:ext>
            </a:extLst>
          </p:cNvPr>
          <p:cNvSpPr/>
          <p:nvPr userDrawn="1"/>
        </p:nvSpPr>
        <p:spPr>
          <a:xfrm>
            <a:off x="0" y="0"/>
            <a:ext cx="24384000" cy="1188026"/>
          </a:xfrm>
          <a:prstGeom prst="rect">
            <a:avLst/>
          </a:prstGeom>
          <a:solidFill>
            <a:srgbClr val="2B77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216000"/>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ln w="25400">
                  <a:noFill/>
                </a:ln>
                <a:solidFill>
                  <a:schemeClr val="bg1"/>
                </a:solidFill>
                <a:latin typeface="+mj-lt"/>
                <a:ea typeface="+mj-ea"/>
                <a:cs typeface="Arial" panose="020B0604020202020204" pitchFamily="34" charset="0"/>
                <a:sym typeface="Helvetica Neue"/>
              </a:defRPr>
            </a:lvl1pPr>
          </a:lstStyle>
          <a:p>
            <a:pPr marL="0" lvl="0" indent="0" algn="l" defTabSz="1828800" rtl="0" eaLnBrk="1" latinLnBrk="0" hangingPunct="1">
              <a:lnSpc>
                <a:spcPct val="100000"/>
              </a:lnSpc>
              <a:spcBef>
                <a:spcPts val="2000"/>
              </a:spcBef>
              <a:buFont typeface="Arial" panose="020B0604020202020204" pitchFamily="34" charset="0"/>
              <a:buNone/>
            </a:pPr>
            <a:r>
              <a:rPr lang="fr-FR" dirty="0"/>
              <a:t>TITRE DE LA DIAPOSITIVE</a:t>
            </a:r>
          </a:p>
        </p:txBody>
      </p:sp>
      <p:sp>
        <p:nvSpPr>
          <p:cNvPr id="9" name="Bouton d’action : accueil 8">
            <a:hlinkClick r:id="rId2" action="ppaction://hlinksldjump" highlightClick="1"/>
            <a:extLst>
              <a:ext uri="{FF2B5EF4-FFF2-40B4-BE49-F238E27FC236}">
                <a16:creationId xmlns:a16="http://schemas.microsoft.com/office/drawing/2014/main" id="{9ECABB6F-29A7-09D0-880C-897553723013}"/>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chemeClr val="bg1">
                <a:alpha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ZoneTexte 2">
            <a:extLst>
              <a:ext uri="{FF2B5EF4-FFF2-40B4-BE49-F238E27FC236}">
                <a16:creationId xmlns:a16="http://schemas.microsoft.com/office/drawing/2014/main" id="{EFAC4E59-0BCD-1651-4A05-13E92D14345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chemeClr val="bg1"/>
                </a:solidFill>
                <a:latin typeface="+mj-lt"/>
                <a:cs typeface="Arial" panose="020B0604020202020204" pitchFamily="34" charset="0"/>
              </a:rPr>
              <a:pPr algn="ctr"/>
              <a:t>‹N°›</a:t>
            </a:fld>
            <a:endParaRPr lang="fr-FR" sz="2800" b="1" dirty="0">
              <a:solidFill>
                <a:schemeClr val="bg1"/>
              </a:solidFill>
              <a:latin typeface="+mj-lt"/>
              <a:cs typeface="Arial" panose="020B0604020202020204" pitchFamily="34" charset="0"/>
            </a:endParaRPr>
          </a:p>
        </p:txBody>
      </p:sp>
      <p:sp>
        <p:nvSpPr>
          <p:cNvPr id="4" name="ZoneTexte 3">
            <a:extLst>
              <a:ext uri="{FF2B5EF4-FFF2-40B4-BE49-F238E27FC236}">
                <a16:creationId xmlns:a16="http://schemas.microsoft.com/office/drawing/2014/main" id="{47CED59A-9DB7-ED76-C448-1541B355A2C6}"/>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Tree>
    <p:extLst>
      <p:ext uri="{BB962C8B-B14F-4D97-AF65-F5344CB8AC3E}">
        <p14:creationId xmlns:p14="http://schemas.microsoft.com/office/powerpoint/2010/main" val="169197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rres cultivées_Titre">
    <p:bg>
      <p:bgPr>
        <a:blipFill dpi="0" rotWithShape="1">
          <a:blip r:embed="rId2">
            <a:alphaModFix amt="85000"/>
            <a:lum/>
            <a:extLst>
              <a:ext uri="{BEBA8EAE-BF5A-486C-A8C5-ECC9F3942E4B}">
                <a14:imgProps xmlns:a14="http://schemas.microsoft.com/office/drawing/2010/main">
                  <a14:imgLayer r:embed="rId3">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2" name="Rectangle : coins arrondis">
            <a:extLst>
              <a:ext uri="{FF2B5EF4-FFF2-40B4-BE49-F238E27FC236}">
                <a16:creationId xmlns:a16="http://schemas.microsoft.com/office/drawing/2014/main" id="{C4B8AAA5-8145-33E2-BB35-E8BFF901C6CA}"/>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6" name="Mois Année">
            <a:extLst>
              <a:ext uri="{FF2B5EF4-FFF2-40B4-BE49-F238E27FC236}">
                <a16:creationId xmlns:a16="http://schemas.microsoft.com/office/drawing/2014/main" id="{ABCCB612-23EA-3B10-39EF-A671B7A5DD9C}"/>
              </a:ext>
            </a:extLst>
          </p:cNvPr>
          <p:cNvSpPr txBox="1"/>
          <p:nvPr userDrawn="1"/>
        </p:nvSpPr>
        <p:spPr>
          <a:xfrm>
            <a:off x="20320542" y="12785669"/>
            <a:ext cx="383323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2000" b="0" i="0" u="none" strike="noStrike" cap="none" spc="0" normalizeH="0" baseline="0" dirty="0">
                <a:ln>
                  <a:noFill/>
                </a:ln>
                <a:solidFill>
                  <a:srgbClr val="000000"/>
                </a:solidFill>
                <a:effectLst>
                  <a:glow rad="139700">
                    <a:schemeClr val="bg1">
                      <a:alpha val="60000"/>
                    </a:schemeClr>
                  </a:glow>
                </a:effectLst>
                <a:uFillTx/>
                <a:latin typeface="+mj-lt"/>
                <a:cs typeface="Arial" panose="020B0604020202020204" pitchFamily="34" charset="0"/>
                <a:sym typeface="Helvetica"/>
              </a:rPr>
              <a:t>Novembre 2024</a:t>
            </a: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mj-lt"/>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3177" y="1181597"/>
            <a:ext cx="4807863" cy="7305455"/>
          </a:xfrm>
          <a:prstGeom prst="rect">
            <a:avLst/>
          </a:prstGeom>
        </p:spPr>
      </p:pic>
      <p:sp>
        <p:nvSpPr>
          <p:cNvPr id="11" name="Titre 10">
            <a:extLst>
              <a:ext uri="{FF2B5EF4-FFF2-40B4-BE49-F238E27FC236}">
                <a16:creationId xmlns:a16="http://schemas.microsoft.com/office/drawing/2014/main" id="{6266EAAD-0AA7-616B-66F0-43DA482872A6}"/>
              </a:ext>
            </a:extLst>
          </p:cNvPr>
          <p:cNvSpPr>
            <a:spLocks noGrp="1"/>
          </p:cNvSpPr>
          <p:nvPr>
            <p:ph type="title" hasCustomPrompt="1"/>
          </p:nvPr>
        </p:nvSpPr>
        <p:spPr>
          <a:xfrm>
            <a:off x="6081487" y="5989201"/>
            <a:ext cx="17622575" cy="1338614"/>
          </a:xfrm>
          <a:prstGeom prst="roundRect">
            <a:avLst/>
          </a:prstGeom>
          <a:solidFill>
            <a:srgbClr val="2B7758"/>
          </a:solidFill>
        </p:spPr>
        <p:txBody>
          <a:bodyPr wrap="square" lIns="288000" tIns="180000" rIns="288000" bIns="180000" anchor="t" anchorCtr="0">
            <a:spAutoFit/>
          </a:bodyPr>
          <a:lstStyle>
            <a:lvl1pPr marL="792000" indent="-792000">
              <a:lnSpc>
                <a:spcPct val="100000"/>
              </a:lnSpc>
              <a:buFont typeface="+mj-lt"/>
              <a:buAutoNum type="arabicPeriod"/>
              <a:defRPr lang="fr-FR" sz="5500" b="1" kern="1200" cap="all" dirty="0">
                <a:solidFill>
                  <a:schemeClr val="bg1"/>
                </a:solidFill>
                <a:latin typeface="+mj-lt"/>
                <a:ea typeface="+mj-ea"/>
                <a:cs typeface="Arial" panose="020B0604020202020204" pitchFamily="34" charset="0"/>
                <a:sym typeface="Helvetica Neue"/>
              </a:defRPr>
            </a:lvl1pPr>
          </a:lstStyle>
          <a:p>
            <a:r>
              <a:rPr lang="fr-FR" dirty="0"/>
              <a:t>TITRE</a:t>
            </a:r>
          </a:p>
        </p:txBody>
      </p:sp>
      <p:sp>
        <p:nvSpPr>
          <p:cNvPr id="3" name="Bouton d’action : accueil 2">
            <a:hlinkClick r:id="rId6" action="ppaction://hlinksldjump" highlightClick="1"/>
            <a:extLst>
              <a:ext uri="{FF2B5EF4-FFF2-40B4-BE49-F238E27FC236}">
                <a16:creationId xmlns:a16="http://schemas.microsoft.com/office/drawing/2014/main" id="{646B4E5E-86BD-B9D8-A2EB-02BCAE8903B5}"/>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ZoneTexte 3">
            <a:extLst>
              <a:ext uri="{FF2B5EF4-FFF2-40B4-BE49-F238E27FC236}">
                <a16:creationId xmlns:a16="http://schemas.microsoft.com/office/drawing/2014/main" id="{03A3891D-2BF4-7AE7-EC97-3C25B618EAA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pic>
        <p:nvPicPr>
          <p:cNvPr id="12" name="Logo France 2030">
            <a:extLst>
              <a:ext uri="{FF2B5EF4-FFF2-40B4-BE49-F238E27FC236}">
                <a16:creationId xmlns:a16="http://schemas.microsoft.com/office/drawing/2014/main" id="{15ACCF58-74DA-70CC-C669-CE7245652DA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10" name="Zones agricoles">
            <a:extLst>
              <a:ext uri="{FF2B5EF4-FFF2-40B4-BE49-F238E27FC236}">
                <a16:creationId xmlns:a16="http://schemas.microsoft.com/office/drawing/2014/main" id="{66CF87EB-DD90-B8A1-19F8-7FDA4FDA23F1}"/>
              </a:ext>
            </a:extLst>
          </p:cNvPr>
          <p:cNvSpPr txBox="1">
            <a:spLocks/>
          </p:cNvSpPr>
          <p:nvPr userDrawn="1"/>
        </p:nvSpPr>
        <p:spPr>
          <a:xfrm>
            <a:off x="4932000" y="4428000"/>
            <a:ext cx="18506150" cy="1340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chorCtr="0">
            <a:spAutoFit/>
          </a:bodyPr>
          <a:lstStyle>
            <a:lvl1pPr marL="0" marR="0" indent="0" algn="l" defTabSz="2438337" rtl="0" latinLnBrk="0">
              <a:lnSpc>
                <a:spcPct val="80000"/>
              </a:lnSpc>
              <a:spcBef>
                <a:spcPts val="0"/>
              </a:spcBef>
              <a:spcAft>
                <a:spcPts val="0"/>
              </a:spcAft>
              <a:buClrTx/>
              <a:buSzTx/>
              <a:buFontTx/>
              <a:buNone/>
              <a:tabLst/>
              <a:defRPr sz="11600" b="1" i="0" u="none" strike="noStrike" cap="none" spc="-30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hangingPunct="1"/>
            <a:r>
              <a:rPr lang="fr-FR" sz="10000" kern="100" cap="all" dirty="0">
                <a:ln w="38100" cap="rnd" cmpd="sng" algn="ctr">
                  <a:solidFill>
                    <a:srgbClr val="FFFFFF"/>
                  </a:solidFill>
                  <a:prstDash val="solid"/>
                  <a:bevel/>
                </a:ln>
                <a:noFill/>
                <a:effectLst>
                  <a:outerShdw blurRad="38100" dist="38100" dir="2700000" algn="tl">
                    <a:srgbClr val="000000">
                      <a:alpha val="43137"/>
                    </a:srgbClr>
                  </a:outerShdw>
                </a:effectLst>
                <a:latin typeface="Marianne ExtraBold" panose="02000000000000000000" pitchFamily="50" charset="0"/>
                <a:ea typeface="Calibri" panose="020F0502020204030204" pitchFamily="34" charset="0"/>
                <a:cs typeface="Arial" panose="020B0604020202020204" pitchFamily="34" charset="0"/>
              </a:rPr>
              <a:t>Tourbières</a:t>
            </a:r>
            <a:endParaRPr lang="fr-FR" sz="100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Crédit photo">
            <a:extLst>
              <a:ext uri="{FF2B5EF4-FFF2-40B4-BE49-F238E27FC236}">
                <a16:creationId xmlns:a16="http://schemas.microsoft.com/office/drawing/2014/main" id="{6380364F-606C-EAFC-2DB6-D569BBA33195}"/>
              </a:ext>
            </a:extLst>
          </p:cNvPr>
          <p:cNvSpPr txBox="1"/>
          <p:nvPr userDrawn="1"/>
        </p:nvSpPr>
        <p:spPr>
          <a:xfrm>
            <a:off x="18707025" y="13171594"/>
            <a:ext cx="5446748" cy="3488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pPr algn="r"/>
            <a:r>
              <a:rPr lang="fr-FR" sz="1600" dirty="0">
                <a:effectLst>
                  <a:glow rad="139700">
                    <a:schemeClr val="bg1">
                      <a:alpha val="60000"/>
                    </a:schemeClr>
                  </a:glow>
                </a:effectLst>
                <a:latin typeface="+mn-lt"/>
                <a:cs typeface="Arial" panose="020B0604020202020204" pitchFamily="34" charset="0"/>
              </a:rPr>
              <a:t>Cette image a été générée avec l'aide de l’IA (</a:t>
            </a:r>
            <a:r>
              <a:rPr lang="fr-FR" sz="1600" dirty="0" err="1">
                <a:effectLst>
                  <a:glow rad="139700">
                    <a:schemeClr val="bg1">
                      <a:alpha val="60000"/>
                    </a:schemeClr>
                  </a:glow>
                </a:effectLst>
                <a:latin typeface="+mn-lt"/>
                <a:cs typeface="Arial" panose="020B0604020202020204" pitchFamily="34" charset="0"/>
              </a:rPr>
              <a:t>OpenAI</a:t>
            </a:r>
            <a:r>
              <a:rPr lang="fr-FR" sz="1600" dirty="0">
                <a:effectLst>
                  <a:glow rad="139700">
                    <a:schemeClr val="bg1">
                      <a:alpha val="60000"/>
                    </a:schemeClr>
                  </a:glow>
                </a:effectLst>
                <a:latin typeface="+mn-lt"/>
                <a:cs typeface="Arial" panose="020B0604020202020204" pitchFamily="34" charset="0"/>
              </a:rPr>
              <a:t>)</a:t>
            </a:r>
          </a:p>
        </p:txBody>
      </p:sp>
    </p:spTree>
    <p:extLst>
      <p:ext uri="{BB962C8B-B14F-4D97-AF65-F5344CB8AC3E}">
        <p14:creationId xmlns:p14="http://schemas.microsoft.com/office/powerpoint/2010/main" val="23963118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1 lig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188026"/>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7627B439-80EE-D35B-5EB7-949F96495F78}"/>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pic>
        <p:nvPicPr>
          <p:cNvPr id="15" name="Logo C">
            <a:extLst>
              <a:ext uri="{FF2B5EF4-FFF2-40B4-BE49-F238E27FC236}">
                <a16:creationId xmlns:a16="http://schemas.microsoft.com/office/drawing/2014/main" id="{E72FE77D-5642-D772-E513-B849A08011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E81FCD7F-C504-B4EE-76DF-DD933B2B1C31}"/>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Tree>
    <p:extLst>
      <p:ext uri="{BB962C8B-B14F-4D97-AF65-F5344CB8AC3E}">
        <p14:creationId xmlns:p14="http://schemas.microsoft.com/office/powerpoint/2010/main" val="3196464603"/>
      </p:ext>
    </p:extLst>
  </p:cSld>
  <p:clrMapOvr>
    <a:masterClrMapping/>
  </p:clrMapOvr>
  <p:transition spd="med"/>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2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908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4" name="Titre de diapositive">
            <a:extLst>
              <a:ext uri="{FF2B5EF4-FFF2-40B4-BE49-F238E27FC236}">
                <a16:creationId xmlns:a16="http://schemas.microsoft.com/office/drawing/2014/main" id="{FEB6F8E1-96D6-FD5A-628A-31141825F08F}"/>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
        <p:nvSpPr>
          <p:cNvPr id="9" name="ZoneTexte 8">
            <a:extLst>
              <a:ext uri="{FF2B5EF4-FFF2-40B4-BE49-F238E27FC236}">
                <a16:creationId xmlns:a16="http://schemas.microsoft.com/office/drawing/2014/main" id="{46E9E0A6-3829-2552-30CD-DE57BE4AE37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22" name="Rectangle 12">
            <a:extLst>
              <a:ext uri="{FF2B5EF4-FFF2-40B4-BE49-F238E27FC236}">
                <a16:creationId xmlns:a16="http://schemas.microsoft.com/office/drawing/2014/main" id="{05488BBE-7D97-F804-9646-448C3B1C90CB}"/>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0" name="Logo C">
            <a:extLst>
              <a:ext uri="{FF2B5EF4-FFF2-40B4-BE49-F238E27FC236}">
                <a16:creationId xmlns:a16="http://schemas.microsoft.com/office/drawing/2014/main" id="{23FABCD5-2569-C2E8-51D8-3901913512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Tree>
    <p:extLst>
      <p:ext uri="{BB962C8B-B14F-4D97-AF65-F5344CB8AC3E}">
        <p14:creationId xmlns:p14="http://schemas.microsoft.com/office/powerpoint/2010/main" val="1079459947"/>
      </p:ext>
    </p:extLst>
  </p:cSld>
  <p:clrMapOvr>
    <a:masterClrMapping/>
  </p:clrMapOvr>
  <p:transition spd="med"/>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3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2700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8BE694C1-6987-281E-C32A-7AED0AD6EE5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15" name="Rectangle 12">
            <a:extLst>
              <a:ext uri="{FF2B5EF4-FFF2-40B4-BE49-F238E27FC236}">
                <a16:creationId xmlns:a16="http://schemas.microsoft.com/office/drawing/2014/main" id="{E68E1771-FB1C-F950-092C-4DEF807DFCE0}"/>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14" name="Logo C">
            <a:extLst>
              <a:ext uri="{FF2B5EF4-FFF2-40B4-BE49-F238E27FC236}">
                <a16:creationId xmlns:a16="http://schemas.microsoft.com/office/drawing/2014/main" id="{6E5C66BF-C97F-289B-FF03-CF95162D47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9E851291-3422-8904-3523-9FFE14DA8498}"/>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Tree>
    <p:extLst>
      <p:ext uri="{BB962C8B-B14F-4D97-AF65-F5344CB8AC3E}">
        <p14:creationId xmlns:p14="http://schemas.microsoft.com/office/powerpoint/2010/main" val="3272024618"/>
      </p:ext>
    </p:extLst>
  </p:cSld>
  <p:clrMapOvr>
    <a:masterClrMapping/>
  </p:clrMapOvr>
  <p:transition spd="med"/>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A384B5A-D9D6-C8AD-64FB-136E75902EF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Autofit/>
          </a:bodyPr>
          <a:lstStyle/>
          <a:p>
            <a:r>
              <a:rPr lang="fr-FR" dirty="0"/>
              <a:t>Modifiez le style du titre</a:t>
            </a:r>
          </a:p>
        </p:txBody>
      </p:sp>
      <p:sp>
        <p:nvSpPr>
          <p:cNvPr id="3" name="Espace réservé du texte 2">
            <a:extLst>
              <a:ext uri="{FF2B5EF4-FFF2-40B4-BE49-F238E27FC236}">
                <a16:creationId xmlns:a16="http://schemas.microsoft.com/office/drawing/2014/main" id="{51A15155-A78D-7D2B-F374-A5B267BDA14C}"/>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6AE8209-B99D-EB9B-E577-421C6180502C}"/>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cs typeface="Arial" panose="020B0604020202020204" pitchFamily="34" charset="0"/>
              </a:defRPr>
            </a:lvl1pPr>
          </a:lstStyle>
          <a:p>
            <a:fld id="{73B9117F-7E76-4E79-8975-F24CFFABD329}" type="datetimeFigureOut">
              <a:rPr lang="fr-FR" smtClean="0"/>
              <a:pPr/>
              <a:t>21/11/2024</a:t>
            </a:fld>
            <a:endParaRPr lang="fr-FR" dirty="0"/>
          </a:p>
        </p:txBody>
      </p:sp>
      <p:sp>
        <p:nvSpPr>
          <p:cNvPr id="5" name="Espace réservé du pied de page 4">
            <a:extLst>
              <a:ext uri="{FF2B5EF4-FFF2-40B4-BE49-F238E27FC236}">
                <a16:creationId xmlns:a16="http://schemas.microsoft.com/office/drawing/2014/main" id="{C6F2B258-CC1A-5B48-EE81-232B4244F478}"/>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cs typeface="Arial" panose="020B060402020202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id="{A2164D8D-89B1-1AD3-FCF4-E8256F8476F3}"/>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cs typeface="Arial" panose="020B0604020202020204" pitchFamily="34" charset="0"/>
              </a:defRPr>
            </a:lvl1pPr>
          </a:lstStyle>
          <a:p>
            <a:fld id="{3BEB9E4C-0233-4D64-A86D-7DFB09C50317}" type="slidenum">
              <a:rPr lang="fr-FR" smtClean="0"/>
              <a:pPr/>
              <a:t>‹N°›</a:t>
            </a:fld>
            <a:endParaRPr lang="fr-FR" dirty="0"/>
          </a:p>
        </p:txBody>
      </p:sp>
    </p:spTree>
    <p:extLst>
      <p:ext uri="{BB962C8B-B14F-4D97-AF65-F5344CB8AC3E}">
        <p14:creationId xmlns:p14="http://schemas.microsoft.com/office/powerpoint/2010/main" val="494078312"/>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8" r:id="rId3"/>
    <p:sldLayoutId id="2147483697" r:id="rId4"/>
    <p:sldLayoutId id="2147483693" r:id="rId5"/>
    <p:sldLayoutId id="2147483699" r:id="rId6"/>
    <p:sldLayoutId id="2147483700" r:id="rId7"/>
  </p:sldLayoutIdLst>
  <p:txStyles>
    <p:titleStyle>
      <a:lvl1pPr algn="l" defTabSz="1828800" rtl="0" eaLnBrk="1" latinLnBrk="0" hangingPunct="1">
        <a:lnSpc>
          <a:spcPct val="90000"/>
        </a:lnSpc>
        <a:spcBef>
          <a:spcPct val="0"/>
        </a:spcBef>
        <a:buNone/>
        <a:defRPr sz="14000" b="1" kern="1200">
          <a:solidFill>
            <a:schemeClr val="tx1"/>
          </a:solidFill>
          <a:latin typeface="+mj-lt"/>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Arial" panose="020B0604020202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Arial" panose="020B0604020202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Arial" panose="020B0604020202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23.xml"/><Relationship Id="rId4" Type="http://schemas.openxmlformats.org/officeDocument/2006/relationships/slide" Target="slide1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hyperlink" Target="https://doi.org/10.1111/sum.12919" TargetMode="External"/><Relationship Id="rId3" Type="http://schemas.openxmlformats.org/officeDocument/2006/relationships/hyperlink" Target="https://www.imcg.net/modules/download_gallery/dlc.php?id=04091835" TargetMode="External"/><Relationship Id="rId7" Type="http://schemas.openxmlformats.org/officeDocument/2006/relationships/hyperlink" Target="https://globalclimateactionpartnership.org/resource/assessment-on-peatlands-biodiversity-and-climate-change/" TargetMode="External"/><Relationship Id="rId2" Type="http://schemas.openxmlformats.org/officeDocument/2006/relationships/hyperlink" Target="https://doi.org/10.1016/j.ecoser.2014.06.011" TargetMode="External"/><Relationship Id="rId1" Type="http://schemas.openxmlformats.org/officeDocument/2006/relationships/slideLayout" Target="../slideLayouts/slideLayout3.xml"/><Relationship Id="rId6" Type="http://schemas.openxmlformats.org/officeDocument/2006/relationships/hyperlink" Target="https://doi.org/10.1111/j.1365-2486.2010.02279.x" TargetMode="External"/><Relationship Id="rId11" Type="http://schemas.openxmlformats.org/officeDocument/2006/relationships/hyperlink" Target="https://doi.org/10.1007/978-3-642-20138-7" TargetMode="External"/><Relationship Id="rId5" Type="http://schemas.openxmlformats.org/officeDocument/2006/relationships/hyperlink" Target="https://doi.org/10.1038/s41558-020-00944-0" TargetMode="External"/><Relationship Id="rId10" Type="http://schemas.openxmlformats.org/officeDocument/2006/relationships/hyperlink" Target="https://doi.org/10.59117/20.500.11822/41222" TargetMode="External"/><Relationship Id="rId4" Type="http://schemas.openxmlformats.org/officeDocument/2006/relationships/hyperlink" Target="https://doi.org/10.1038/s41467-018-03406-6" TargetMode="External"/><Relationship Id="rId9" Type="http://schemas.openxmlformats.org/officeDocument/2006/relationships/hyperlink" Target="http://mires-and-peat.net/pages/volumes/map19/map1922.php"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extLst>
              <a:ext uri="{BEBA8EAE-BF5A-486C-A8C5-ECC9F3942E4B}">
                <a14:imgProps xmlns:a14="http://schemas.microsoft.com/office/drawing/2010/main">
                  <a14:imgLayer r:embed="rId4">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B376498-1704-572A-688D-4C2C7F514DC5}"/>
              </a:ext>
            </a:extLst>
          </p:cNvPr>
          <p:cNvSpPr>
            <a:spLocks noGrp="1"/>
          </p:cNvSpPr>
          <p:nvPr>
            <p:ph type="body" sz="quarter" idx="22"/>
          </p:nvPr>
        </p:nvSpPr>
        <p:spPr>
          <a:xfrm>
            <a:off x="6350400" y="6206400"/>
            <a:ext cx="17500566" cy="863531"/>
          </a:xfrm>
        </p:spPr>
        <p:txBody>
          <a:bodyPr/>
          <a:lstStyle/>
          <a:p>
            <a:r>
              <a:rPr lang="fr-FR" dirty="0"/>
              <a:t>Haut et bas marais de montagne et de plaine</a:t>
            </a:r>
          </a:p>
        </p:txBody>
      </p:sp>
      <p:sp>
        <p:nvSpPr>
          <p:cNvPr id="7" name="Espace réservé du texte 6">
            <a:extLst>
              <a:ext uri="{FF2B5EF4-FFF2-40B4-BE49-F238E27FC236}">
                <a16:creationId xmlns:a16="http://schemas.microsoft.com/office/drawing/2014/main" id="{1D2BB168-E8A5-D39B-FE37-19448529C933}"/>
              </a:ext>
            </a:extLst>
          </p:cNvPr>
          <p:cNvSpPr>
            <a:spLocks noGrp="1"/>
          </p:cNvSpPr>
          <p:nvPr>
            <p:ph type="body" sz="quarter" idx="23"/>
          </p:nvPr>
        </p:nvSpPr>
        <p:spPr>
          <a:xfrm>
            <a:off x="6408737" y="7667625"/>
            <a:ext cx="14758649" cy="600382"/>
          </a:xfrm>
        </p:spPr>
        <p:txBody>
          <a:bodyPr/>
          <a:lstStyle/>
          <a:p>
            <a:r>
              <a:rPr lang="fr-FR" dirty="0">
                <a:effectLst>
                  <a:glow rad="139700">
                    <a:schemeClr val="bg1">
                      <a:alpha val="60000"/>
                    </a:schemeClr>
                  </a:glow>
                </a:effectLst>
              </a:rPr>
              <a:t>par Daniel </a:t>
            </a:r>
            <a:r>
              <a:rPr lang="fr-FR" cap="small" dirty="0">
                <a:effectLst>
                  <a:glow rad="139700">
                    <a:schemeClr val="bg1">
                      <a:alpha val="60000"/>
                    </a:schemeClr>
                  </a:glow>
                </a:effectLst>
              </a:rPr>
              <a:t>Gilbert</a:t>
            </a:r>
            <a:r>
              <a:rPr lang="fr-FR" dirty="0">
                <a:effectLst>
                  <a:glow rad="139700">
                    <a:schemeClr val="bg1">
                      <a:alpha val="60000"/>
                    </a:schemeClr>
                  </a:glow>
                </a:effectLst>
              </a:rPr>
              <a:t>, Lise </a:t>
            </a:r>
            <a:r>
              <a:rPr lang="fr-FR" cap="small" dirty="0"/>
              <a:t>Pinault</a:t>
            </a:r>
            <a:r>
              <a:rPr lang="fr-FR" dirty="0">
                <a:effectLst>
                  <a:glow rad="139700">
                    <a:schemeClr val="bg1">
                      <a:alpha val="60000"/>
                    </a:schemeClr>
                  </a:glow>
                </a:effectLst>
              </a:rPr>
              <a:t>, Laure </a:t>
            </a:r>
            <a:r>
              <a:rPr lang="fr-FR" cap="small" dirty="0"/>
              <a:t>Gandois</a:t>
            </a:r>
            <a:r>
              <a:rPr lang="fr-FR" dirty="0">
                <a:effectLst>
                  <a:glow rad="139700">
                    <a:schemeClr val="bg1">
                      <a:alpha val="60000"/>
                    </a:schemeClr>
                  </a:glow>
                </a:effectLst>
              </a:rPr>
              <a:t> &amp; Adrien </a:t>
            </a:r>
            <a:r>
              <a:rPr lang="fr-FR" cap="small" dirty="0" err="1"/>
              <a:t>Jacotot</a:t>
            </a:r>
            <a:r>
              <a:rPr lang="fr-FR" dirty="0"/>
              <a:t>	</a:t>
            </a:r>
            <a:endParaRPr lang="fr-FR" dirty="0">
              <a:effectLst>
                <a:glow rad="139700">
                  <a:schemeClr val="bg1">
                    <a:alpha val="60000"/>
                  </a:schemeClr>
                </a:glow>
              </a:effectLst>
            </a:endParaRPr>
          </a:p>
        </p:txBody>
      </p:sp>
      <p:sp>
        <p:nvSpPr>
          <p:cNvPr id="4" name="Titre 3">
            <a:extLst>
              <a:ext uri="{FF2B5EF4-FFF2-40B4-BE49-F238E27FC236}">
                <a16:creationId xmlns:a16="http://schemas.microsoft.com/office/drawing/2014/main" id="{B34A62D2-3419-7B17-48B6-BE805AB7B483}"/>
              </a:ext>
            </a:extLst>
          </p:cNvPr>
          <p:cNvSpPr>
            <a:spLocks noGrp="1"/>
          </p:cNvSpPr>
          <p:nvPr>
            <p:ph type="title"/>
          </p:nvPr>
        </p:nvSpPr>
        <p:spPr>
          <a:xfrm>
            <a:off x="4932000" y="4032000"/>
            <a:ext cx="18911843" cy="2031325"/>
          </a:xfrm>
        </p:spPr>
        <p:txBody>
          <a:bodyPr/>
          <a:lstStyle/>
          <a:p>
            <a:r>
              <a:rPr lang="fr-FR" dirty="0"/>
              <a:t>Tourbières</a:t>
            </a:r>
          </a:p>
        </p:txBody>
      </p:sp>
    </p:spTree>
    <p:extLst>
      <p:ext uri="{BB962C8B-B14F-4D97-AF65-F5344CB8AC3E}">
        <p14:creationId xmlns:p14="http://schemas.microsoft.com/office/powerpoint/2010/main" val="237265957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4E00992A-57C7-3BE7-0F5D-06EA963B8ECA}"/>
              </a:ext>
            </a:extLst>
          </p:cNvPr>
          <p:cNvSpPr/>
          <p:nvPr/>
        </p:nvSpPr>
        <p:spPr>
          <a:xfrm>
            <a:off x="14269666" y="7476331"/>
            <a:ext cx="8136000" cy="4599039"/>
          </a:xfrm>
          <a:prstGeom prst="roundRect">
            <a:avLst>
              <a:gd name="adj" fmla="val 8710"/>
            </a:avLst>
          </a:prstGeom>
          <a:solidFill>
            <a:srgbClr val="8D533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tIns="252000" rIns="252000" bIns="252000" rtlCol="0" anchor="ctr">
            <a:spAutoFit/>
          </a:bodyPr>
          <a:lstStyle/>
          <a:p>
            <a:pPr marL="447675" indent="-447675" algn="l">
              <a:buFont typeface="Arial" panose="020B0604020202020204" pitchFamily="34" charset="0"/>
              <a:buChar char="•"/>
            </a:pPr>
            <a:r>
              <a:rPr lang="fr-FR" altLang="fr-FR" sz="3600" dirty="0">
                <a:solidFill>
                  <a:prstClr val="black"/>
                </a:solidFill>
              </a:rPr>
              <a:t>Stockage à long terme du carbone sous forme de tourbe</a:t>
            </a:r>
          </a:p>
          <a:p>
            <a:pPr marL="571500" indent="-571500" algn="l">
              <a:buFont typeface="Arial" panose="020B0604020202020204" pitchFamily="34" charset="0"/>
              <a:buChar char="•"/>
            </a:pPr>
            <a:endParaRPr lang="fr-FR" altLang="fr-FR" sz="3600" dirty="0">
              <a:solidFill>
                <a:prstClr val="black"/>
              </a:solidFill>
            </a:endParaRPr>
          </a:p>
          <a:p>
            <a:pPr marL="447675" indent="-447675" algn="l">
              <a:buFont typeface="Arial" panose="020B0604020202020204" pitchFamily="34" charset="0"/>
              <a:buChar char="•"/>
            </a:pPr>
            <a:r>
              <a:rPr lang="fr-FR" altLang="fr-FR" sz="3600" dirty="0">
                <a:solidFill>
                  <a:prstClr val="black"/>
                </a:solidFill>
                <a:sym typeface="Wingdings" panose="05000000000000000000" pitchFamily="2" charset="2"/>
              </a:rPr>
              <a:t>La restauration des tourbières atténue les changements climatiques</a:t>
            </a:r>
            <a:endParaRPr lang="fr-FR" altLang="fr-FR" sz="3600" dirty="0">
              <a:solidFill>
                <a:prstClr val="black"/>
              </a:solidFill>
            </a:endParaRPr>
          </a:p>
        </p:txBody>
      </p:sp>
      <p:sp>
        <p:nvSpPr>
          <p:cNvPr id="4" name="Rectangle : coins arrondis 3">
            <a:extLst>
              <a:ext uri="{FF2B5EF4-FFF2-40B4-BE49-F238E27FC236}">
                <a16:creationId xmlns:a16="http://schemas.microsoft.com/office/drawing/2014/main" id="{318EA2C4-279F-6DF7-0012-82110B72F638}"/>
              </a:ext>
            </a:extLst>
          </p:cNvPr>
          <p:cNvSpPr/>
          <p:nvPr/>
        </p:nvSpPr>
        <p:spPr>
          <a:xfrm>
            <a:off x="7993965" y="2944000"/>
            <a:ext cx="8390483" cy="2291575"/>
          </a:xfrm>
          <a:prstGeom prst="round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252000" rIns="252000" bIns="252000" rtlCol="0" anchor="t" anchorCtr="0">
            <a:noAutofit/>
          </a:bodyPr>
          <a:lstStyle/>
          <a:p>
            <a:pPr algn="ctr"/>
            <a:r>
              <a:rPr lang="fr-FR" altLang="fr-FR" sz="3600" dirty="0">
                <a:solidFill>
                  <a:prstClr val="black"/>
                </a:solidFill>
              </a:rPr>
              <a:t>Faune/flore et microorganismes spécifiques des tourbières</a:t>
            </a:r>
          </a:p>
        </p:txBody>
      </p:sp>
      <p:sp>
        <p:nvSpPr>
          <p:cNvPr id="15" name="Rectangle : coins arrondis 14">
            <a:extLst>
              <a:ext uri="{FF2B5EF4-FFF2-40B4-BE49-F238E27FC236}">
                <a16:creationId xmlns:a16="http://schemas.microsoft.com/office/drawing/2014/main" id="{358F04B4-B967-3A45-4A59-AD23685D97B0}"/>
              </a:ext>
            </a:extLst>
          </p:cNvPr>
          <p:cNvSpPr/>
          <p:nvPr/>
        </p:nvSpPr>
        <p:spPr>
          <a:xfrm>
            <a:off x="1262743" y="7476331"/>
            <a:ext cx="8839199" cy="4599039"/>
          </a:xfrm>
          <a:prstGeom prst="roundRect">
            <a:avLst>
              <a:gd name="adj" fmla="val 8269"/>
            </a:avLst>
          </a:prstGeom>
          <a:solidFill>
            <a:schemeClr val="accent5">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540000" bIns="252000" rtlCol="0" anchor="ctr">
            <a:spAutoFit/>
          </a:bodyPr>
          <a:lstStyle/>
          <a:p>
            <a:pPr marL="447675" indent="-447675" algn="l">
              <a:buFont typeface="Arial" panose="020B0604020202020204" pitchFamily="34" charset="0"/>
              <a:buChar char="•"/>
            </a:pPr>
            <a:r>
              <a:rPr lang="fr-FR" altLang="fr-FR" sz="3600" dirty="0">
                <a:solidFill>
                  <a:prstClr val="black"/>
                </a:solidFill>
              </a:rPr>
              <a:t>Régulent les débits d'étiage et limitent les effets des sécheresses et des inondations</a:t>
            </a:r>
          </a:p>
          <a:p>
            <a:pPr marL="571500" indent="-571500" algn="l">
              <a:buFont typeface="Arial" panose="020B0604020202020204" pitchFamily="34" charset="0"/>
              <a:buChar char="•"/>
            </a:pPr>
            <a:endParaRPr lang="fr-FR" altLang="fr-FR" sz="3600" dirty="0">
              <a:solidFill>
                <a:prstClr val="black"/>
              </a:solidFill>
            </a:endParaRPr>
          </a:p>
          <a:p>
            <a:pPr marL="447675" indent="-447675" algn="l">
              <a:buFont typeface="Arial" panose="020B0604020202020204" pitchFamily="34" charset="0"/>
              <a:buChar char="•"/>
            </a:pPr>
            <a:r>
              <a:rPr lang="fr-FR" altLang="fr-FR" sz="3600" dirty="0">
                <a:solidFill>
                  <a:prstClr val="black"/>
                </a:solidFill>
              </a:rPr>
              <a:t>Service primordial dans le contexte de l'intensification des changements climatiques </a:t>
            </a:r>
          </a:p>
        </p:txBody>
      </p:sp>
      <p:grpSp>
        <p:nvGrpSpPr>
          <p:cNvPr id="30" name="Groupe 29">
            <a:extLst>
              <a:ext uri="{FF2B5EF4-FFF2-40B4-BE49-F238E27FC236}">
                <a16:creationId xmlns:a16="http://schemas.microsoft.com/office/drawing/2014/main" id="{08BEDC50-7BA9-AAAE-9CE1-25F814BA5F10}"/>
              </a:ext>
            </a:extLst>
          </p:cNvPr>
          <p:cNvGrpSpPr/>
          <p:nvPr/>
        </p:nvGrpSpPr>
        <p:grpSpPr>
          <a:xfrm>
            <a:off x="9386076" y="4610452"/>
            <a:ext cx="5613705" cy="4839399"/>
            <a:chOff x="9386076" y="4610452"/>
            <a:chExt cx="5613705" cy="4839399"/>
          </a:xfrm>
        </p:grpSpPr>
        <p:sp>
          <p:nvSpPr>
            <p:cNvPr id="25" name="Triangle isocèle 24">
              <a:extLst>
                <a:ext uri="{FF2B5EF4-FFF2-40B4-BE49-F238E27FC236}">
                  <a16:creationId xmlns:a16="http://schemas.microsoft.com/office/drawing/2014/main" id="{2FEF43C6-B6F3-763F-7196-DE29C5462677}"/>
                </a:ext>
              </a:extLst>
            </p:cNvPr>
            <p:cNvSpPr/>
            <p:nvPr/>
          </p:nvSpPr>
          <p:spPr>
            <a:xfrm>
              <a:off x="9386076" y="4610452"/>
              <a:ext cx="5613705" cy="48393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26" name="Triangle isocèle 25">
              <a:extLst>
                <a:ext uri="{FF2B5EF4-FFF2-40B4-BE49-F238E27FC236}">
                  <a16:creationId xmlns:a16="http://schemas.microsoft.com/office/drawing/2014/main" id="{213C007C-4868-14B3-CBCE-2C71AD59265A}"/>
                </a:ext>
              </a:extLst>
            </p:cNvPr>
            <p:cNvSpPr/>
            <p:nvPr/>
          </p:nvSpPr>
          <p:spPr>
            <a:xfrm>
              <a:off x="9386076" y="4610452"/>
              <a:ext cx="5613705" cy="4839399"/>
            </a:xfrm>
            <a:prstGeom prst="triangle">
              <a:avLst/>
            </a:prstGeom>
            <a:gradFill flip="none" rotWithShape="1">
              <a:gsLst>
                <a:gs pos="20000">
                  <a:srgbClr val="8D533E"/>
                </a:gs>
                <a:gs pos="60000">
                  <a:schemeClr val="bg1">
                    <a:alpha val="0"/>
                  </a:schemeClr>
                </a:gs>
              </a:gsLst>
              <a:lin ang="12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27" name="Triangle isocèle 26">
              <a:extLst>
                <a:ext uri="{FF2B5EF4-FFF2-40B4-BE49-F238E27FC236}">
                  <a16:creationId xmlns:a16="http://schemas.microsoft.com/office/drawing/2014/main" id="{206A6866-3528-94CE-26F7-FFEE7288E125}"/>
                </a:ext>
              </a:extLst>
            </p:cNvPr>
            <p:cNvSpPr/>
            <p:nvPr/>
          </p:nvSpPr>
          <p:spPr>
            <a:xfrm>
              <a:off x="9386076" y="4610452"/>
              <a:ext cx="5613705" cy="4839399"/>
            </a:xfrm>
            <a:prstGeom prst="triangle">
              <a:avLst/>
            </a:prstGeom>
            <a:gradFill flip="none" rotWithShape="1">
              <a:gsLst>
                <a:gs pos="20000">
                  <a:schemeClr val="accent5">
                    <a:lumMod val="75000"/>
                  </a:schemeClr>
                </a:gs>
                <a:gs pos="60000">
                  <a:schemeClr val="bg1">
                    <a:alpha val="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28" name="Triangle isocèle 27">
              <a:extLst>
                <a:ext uri="{FF2B5EF4-FFF2-40B4-BE49-F238E27FC236}">
                  <a16:creationId xmlns:a16="http://schemas.microsoft.com/office/drawing/2014/main" id="{9A477284-4626-A45C-7F5F-B3D096AC580E}"/>
                </a:ext>
              </a:extLst>
            </p:cNvPr>
            <p:cNvSpPr/>
            <p:nvPr/>
          </p:nvSpPr>
          <p:spPr>
            <a:xfrm>
              <a:off x="9386076" y="4610452"/>
              <a:ext cx="5613705" cy="4839399"/>
            </a:xfrm>
            <a:prstGeom prst="triangle">
              <a:avLst/>
            </a:prstGeom>
            <a:gradFill flip="none" rotWithShape="1">
              <a:gsLst>
                <a:gs pos="31000">
                  <a:schemeClr val="accent6"/>
                </a:gs>
                <a:gs pos="66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grpSp>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Trois grands enjeux liés aux tourbières</a:t>
            </a:r>
          </a:p>
        </p:txBody>
      </p:sp>
      <p:sp>
        <p:nvSpPr>
          <p:cNvPr id="20" name="ZoneTexte 19">
            <a:extLst>
              <a:ext uri="{FF2B5EF4-FFF2-40B4-BE49-F238E27FC236}">
                <a16:creationId xmlns:a16="http://schemas.microsoft.com/office/drawing/2014/main" id="{64CB2B8C-840D-64E5-6D68-22E402E0447F}"/>
              </a:ext>
            </a:extLst>
          </p:cNvPr>
          <p:cNvSpPr txBox="1"/>
          <p:nvPr/>
        </p:nvSpPr>
        <p:spPr>
          <a:xfrm>
            <a:off x="19619916" y="12632118"/>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Parish</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2008)</a:t>
            </a:r>
            <a:endParaRPr lang="fr-FR" sz="2400" dirty="0">
              <a:solidFill>
                <a:schemeClr val="bg1">
                  <a:lumMod val="65000"/>
                </a:schemeClr>
              </a:solidFill>
              <a:cs typeface="Arial" panose="020B0604020202020204" pitchFamily="34" charset="0"/>
            </a:endParaRPr>
          </a:p>
        </p:txBody>
      </p:sp>
      <p:sp>
        <p:nvSpPr>
          <p:cNvPr id="7" name="Rectangle 6">
            <a:extLst>
              <a:ext uri="{FF2B5EF4-FFF2-40B4-BE49-F238E27FC236}">
                <a16:creationId xmlns:a16="http://schemas.microsoft.com/office/drawing/2014/main" id="{59AE6196-214C-5E23-8782-6ECD5AE5C13F}"/>
              </a:ext>
            </a:extLst>
          </p:cNvPr>
          <p:cNvSpPr/>
          <p:nvPr/>
        </p:nvSpPr>
        <p:spPr>
          <a:xfrm>
            <a:off x="7707084" y="1938843"/>
            <a:ext cx="8964244" cy="830997"/>
          </a:xfrm>
          <a:prstGeom prst="rect">
            <a:avLst/>
          </a:prstGeom>
        </p:spPr>
        <p:txBody>
          <a:bodyPr wrap="square">
            <a:spAutoFit/>
          </a:bodyPr>
          <a:lstStyle/>
          <a:p>
            <a:pPr algn="ctr"/>
            <a:r>
              <a:rPr lang="fr-FR" sz="4800" b="1" dirty="0">
                <a:solidFill>
                  <a:schemeClr val="accent6"/>
                </a:solidFill>
                <a:latin typeface="+mj-lt"/>
                <a:cs typeface="Arial" panose="020B0604020202020204" pitchFamily="34" charset="0"/>
              </a:rPr>
              <a:t>Conservation de la biodiversité</a:t>
            </a:r>
          </a:p>
        </p:txBody>
      </p:sp>
      <p:sp>
        <p:nvSpPr>
          <p:cNvPr id="8" name="Rectangle 7">
            <a:extLst>
              <a:ext uri="{FF2B5EF4-FFF2-40B4-BE49-F238E27FC236}">
                <a16:creationId xmlns:a16="http://schemas.microsoft.com/office/drawing/2014/main" id="{3C330F2D-D5B7-F8D4-2D60-3F192B98037C}"/>
              </a:ext>
            </a:extLst>
          </p:cNvPr>
          <p:cNvSpPr/>
          <p:nvPr/>
        </p:nvSpPr>
        <p:spPr>
          <a:xfrm>
            <a:off x="14282060" y="6441489"/>
            <a:ext cx="8123606" cy="830997"/>
          </a:xfrm>
          <a:prstGeom prst="rect">
            <a:avLst/>
          </a:prstGeom>
        </p:spPr>
        <p:txBody>
          <a:bodyPr wrap="square">
            <a:spAutoFit/>
          </a:bodyPr>
          <a:lstStyle/>
          <a:p>
            <a:pPr algn="ctr"/>
            <a:r>
              <a:rPr lang="fr-FR" sz="4800" b="1" dirty="0">
                <a:solidFill>
                  <a:srgbClr val="8D533E"/>
                </a:solidFill>
                <a:latin typeface="+mj-lt"/>
                <a:cs typeface="Arial" panose="020B0604020202020204" pitchFamily="34" charset="0"/>
              </a:rPr>
              <a:t>Stockage du carbone</a:t>
            </a:r>
          </a:p>
        </p:txBody>
      </p:sp>
      <p:sp>
        <p:nvSpPr>
          <p:cNvPr id="10" name="Rectangle 9">
            <a:extLst>
              <a:ext uri="{FF2B5EF4-FFF2-40B4-BE49-F238E27FC236}">
                <a16:creationId xmlns:a16="http://schemas.microsoft.com/office/drawing/2014/main" id="{EDBBB380-A5B5-3E3B-4F3A-DB9FBFE3E7EF}"/>
              </a:ext>
            </a:extLst>
          </p:cNvPr>
          <p:cNvSpPr/>
          <p:nvPr/>
        </p:nvSpPr>
        <p:spPr>
          <a:xfrm>
            <a:off x="1262743" y="6441489"/>
            <a:ext cx="8839199" cy="830997"/>
          </a:xfrm>
          <a:prstGeom prst="rect">
            <a:avLst/>
          </a:prstGeom>
        </p:spPr>
        <p:txBody>
          <a:bodyPr wrap="square">
            <a:spAutoFit/>
          </a:bodyPr>
          <a:lstStyle/>
          <a:p>
            <a:pPr algn="ctr"/>
            <a:r>
              <a:rPr lang="fr-FR" sz="4800" b="1" dirty="0">
                <a:solidFill>
                  <a:schemeClr val="accent5">
                    <a:lumMod val="75000"/>
                  </a:schemeClr>
                </a:solidFill>
                <a:latin typeface="+mj-lt"/>
                <a:cs typeface="Arial" panose="020B0604020202020204" pitchFamily="34" charset="0"/>
              </a:rPr>
              <a:t>Régulation de l'eau</a:t>
            </a:r>
          </a:p>
        </p:txBody>
      </p:sp>
      <p:sp>
        <p:nvSpPr>
          <p:cNvPr id="11" name="Rectangle 10">
            <a:extLst>
              <a:ext uri="{FF2B5EF4-FFF2-40B4-BE49-F238E27FC236}">
                <a16:creationId xmlns:a16="http://schemas.microsoft.com/office/drawing/2014/main" id="{B21CC3E3-B11F-4C36-AFE1-C928B6AAEE6B}"/>
              </a:ext>
            </a:extLst>
          </p:cNvPr>
          <p:cNvSpPr/>
          <p:nvPr/>
        </p:nvSpPr>
        <p:spPr>
          <a:xfrm>
            <a:off x="10825496" y="7485511"/>
            <a:ext cx="2720616" cy="830997"/>
          </a:xfrm>
          <a:prstGeom prst="rect">
            <a:avLst/>
          </a:prstGeom>
        </p:spPr>
        <p:txBody>
          <a:bodyPr wrap="none">
            <a:spAutoFit/>
          </a:bodyPr>
          <a:lstStyle/>
          <a:p>
            <a:pPr algn="ctr"/>
            <a:r>
              <a:rPr lang="fr-FR" sz="4800" b="1" dirty="0">
                <a:solidFill>
                  <a:schemeClr val="bg1"/>
                </a:solidFill>
                <a:effectLst>
                  <a:outerShdw blurRad="50800" dist="38100" dir="2700000" algn="tl" rotWithShape="0">
                    <a:schemeClr val="tx1">
                      <a:alpha val="40000"/>
                    </a:schemeClr>
                  </a:outerShdw>
                </a:effectLst>
              </a:rPr>
              <a:t>Services</a:t>
            </a:r>
          </a:p>
        </p:txBody>
      </p:sp>
      <p:sp>
        <p:nvSpPr>
          <p:cNvPr id="18" name="Flèche : double flèche horizontale 17">
            <a:extLst>
              <a:ext uri="{FF2B5EF4-FFF2-40B4-BE49-F238E27FC236}">
                <a16:creationId xmlns:a16="http://schemas.microsoft.com/office/drawing/2014/main" id="{158AE089-94D0-4DC1-3EF8-400474B86A97}"/>
              </a:ext>
            </a:extLst>
          </p:cNvPr>
          <p:cNvSpPr/>
          <p:nvPr/>
        </p:nvSpPr>
        <p:spPr>
          <a:xfrm>
            <a:off x="10609230" y="10213646"/>
            <a:ext cx="3153148" cy="832868"/>
          </a:xfrm>
          <a:prstGeom prst="leftRightArrow">
            <a:avLst>
              <a:gd name="adj1" fmla="val 54879"/>
              <a:gd name="adj2" fmla="val 50000"/>
            </a:avLst>
          </a:prstGeom>
          <a:gradFill flip="none" rotWithShape="1">
            <a:gsLst>
              <a:gs pos="0">
                <a:schemeClr val="accent5">
                  <a:lumMod val="75000"/>
                </a:schemeClr>
              </a:gs>
              <a:gs pos="100000">
                <a:srgbClr val="8D533E"/>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Tree>
    <p:extLst>
      <p:ext uri="{BB962C8B-B14F-4D97-AF65-F5344CB8AC3E}">
        <p14:creationId xmlns:p14="http://schemas.microsoft.com/office/powerpoint/2010/main" val="157550174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extLst>
              <a:ext uri="{BEBA8EAE-BF5A-486C-A8C5-ECC9F3942E4B}">
                <a14:imgProps xmlns:a14="http://schemas.microsoft.com/office/drawing/2010/main">
                  <a14:imgLayer r:embed="rId3">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80D42-3451-6A63-9E08-7FBC7B43D3A4}"/>
              </a:ext>
            </a:extLst>
          </p:cNvPr>
          <p:cNvSpPr>
            <a:spLocks noGrp="1"/>
          </p:cNvSpPr>
          <p:nvPr>
            <p:ph type="title"/>
          </p:nvPr>
        </p:nvSpPr>
        <p:spPr>
          <a:xfrm>
            <a:off x="6081488" y="5989201"/>
            <a:ext cx="15744039" cy="1338614"/>
          </a:xfrm>
        </p:spPr>
        <p:txBody>
          <a:bodyPr wrap="square">
            <a:spAutoFit/>
          </a:bodyPr>
          <a:lstStyle/>
          <a:p>
            <a:pPr marR="0" lvl="0" algn="l" defTabSz="1828800" rtl="0" eaLnBrk="1" fontAlgn="auto" latinLnBrk="0" hangingPunct="1">
              <a:lnSpc>
                <a:spcPct val="100000"/>
              </a:lnSpc>
              <a:spcBef>
                <a:spcPct val="0"/>
              </a:spcBef>
              <a:spcAft>
                <a:spcPts val="0"/>
              </a:spcAft>
              <a:buClrTx/>
              <a:buSzTx/>
              <a:buFont typeface="+mj-lt"/>
              <a:buAutoNum type="arabicPeriod" startAt="2"/>
              <a:tabLst/>
              <a:defRPr/>
            </a:pPr>
            <a:r>
              <a:rPr lang="fr-FR" dirty="0">
                <a:effectLst/>
              </a:rPr>
              <a:t>Stocks et </a:t>
            </a:r>
            <a:r>
              <a:rPr lang="fr-FR" dirty="0" err="1">
                <a:effectLst/>
              </a:rPr>
              <a:t>formeS</a:t>
            </a:r>
            <a:r>
              <a:rPr lang="fr-FR" dirty="0">
                <a:effectLst/>
              </a:rPr>
              <a:t> de carbone organique</a:t>
            </a:r>
          </a:p>
        </p:txBody>
      </p:sp>
    </p:spTree>
    <p:extLst>
      <p:ext uri="{BB962C8B-B14F-4D97-AF65-F5344CB8AC3E}">
        <p14:creationId xmlns:p14="http://schemas.microsoft.com/office/powerpoint/2010/main" val="35275512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CB37F-F927-D588-6450-19D3D582FECD}"/>
              </a:ext>
            </a:extLst>
          </p:cNvPr>
          <p:cNvSpPr>
            <a:spLocks noGrp="1"/>
          </p:cNvSpPr>
          <p:nvPr>
            <p:ph type="title"/>
          </p:nvPr>
        </p:nvSpPr>
        <p:spPr>
          <a:xfrm>
            <a:off x="1905000" y="205650"/>
            <a:ext cx="21202650" cy="863531"/>
          </a:xfrm>
        </p:spPr>
        <p:txBody>
          <a:bodyPr/>
          <a:lstStyle/>
          <a:p>
            <a:r>
              <a:rPr lang="fr-FR" dirty="0"/>
              <a:t>Stocks de carbone organique des tourbières</a:t>
            </a:r>
          </a:p>
        </p:txBody>
      </p:sp>
      <p:sp>
        <p:nvSpPr>
          <p:cNvPr id="211" name="Numéro de diapositive"/>
          <p:cNvSpPr txBox="1">
            <a:spLocks noGrp="1"/>
          </p:cNvSpPr>
          <p:nvPr>
            <p:ph type="sldNum" sz="quarter" idx="4294967295"/>
          </p:nvPr>
        </p:nvSpPr>
        <p:spPr>
          <a:xfrm>
            <a:off x="0" y="13828713"/>
            <a:ext cx="241300" cy="374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dirty="0"/>
          </a:p>
        </p:txBody>
      </p:sp>
      <p:graphicFrame>
        <p:nvGraphicFramePr>
          <p:cNvPr id="22" name="Tableau 21">
            <a:extLst>
              <a:ext uri="{FF2B5EF4-FFF2-40B4-BE49-F238E27FC236}">
                <a16:creationId xmlns:a16="http://schemas.microsoft.com/office/drawing/2014/main" id="{F3692A18-7F63-BFB4-FB6E-32038943AD0C}"/>
              </a:ext>
            </a:extLst>
          </p:cNvPr>
          <p:cNvGraphicFramePr>
            <a:graphicFrameLocks noGrp="1"/>
          </p:cNvGraphicFramePr>
          <p:nvPr>
            <p:extLst>
              <p:ext uri="{D42A27DB-BD31-4B8C-83A1-F6EECF244321}">
                <p14:modId xmlns:p14="http://schemas.microsoft.com/office/powerpoint/2010/main" val="2134506523"/>
              </p:ext>
            </p:extLst>
          </p:nvPr>
        </p:nvGraphicFramePr>
        <p:xfrm>
          <a:off x="2015751" y="2331377"/>
          <a:ext cx="20340000" cy="9972000"/>
        </p:xfrm>
        <a:graphic>
          <a:graphicData uri="http://schemas.openxmlformats.org/drawingml/2006/table">
            <a:tbl>
              <a:tblPr>
                <a:tableStyleId>{5940675A-B579-460E-94D1-54222C63F5DA}</a:tableStyleId>
              </a:tblPr>
              <a:tblGrid>
                <a:gridCol w="8100000">
                  <a:extLst>
                    <a:ext uri="{9D8B030D-6E8A-4147-A177-3AD203B41FA5}">
                      <a16:colId xmlns:a16="http://schemas.microsoft.com/office/drawing/2014/main" val="3431981617"/>
                    </a:ext>
                  </a:extLst>
                </a:gridCol>
                <a:gridCol w="5040000">
                  <a:extLst>
                    <a:ext uri="{9D8B030D-6E8A-4147-A177-3AD203B41FA5}">
                      <a16:colId xmlns:a16="http://schemas.microsoft.com/office/drawing/2014/main" val="3280567856"/>
                    </a:ext>
                  </a:extLst>
                </a:gridCol>
                <a:gridCol w="7200000">
                  <a:extLst>
                    <a:ext uri="{9D8B030D-6E8A-4147-A177-3AD203B41FA5}">
                      <a16:colId xmlns:a16="http://schemas.microsoft.com/office/drawing/2014/main" val="1136303364"/>
                    </a:ext>
                  </a:extLst>
                </a:gridCol>
              </a:tblGrid>
              <a:tr h="1152000">
                <a:tc>
                  <a:txBody>
                    <a:bodyPr/>
                    <a:lstStyle/>
                    <a:p>
                      <a:pPr algn="l" fontAlgn="b"/>
                      <a:endParaRPr lang="fr-FR" sz="3600" b="0" i="0" u="none" strike="noStrike" dirty="0">
                        <a:solidFill>
                          <a:srgbClr val="000000"/>
                        </a:solidFill>
                        <a:effectLst/>
                        <a:latin typeface="Marianne" panose="02000000000000000000" pitchFamily="50" charset="0"/>
                        <a:cs typeface="Arial" panose="020B0604020202020204" pitchFamily="34" charset="0"/>
                      </a:endParaRPr>
                    </a:p>
                  </a:txBody>
                  <a:tcPr marL="15757" marR="15757" marT="15757" marB="0" anchor="b">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800" u="none" strike="noStrike" dirty="0">
                          <a:effectLst/>
                          <a:cs typeface="Arial" panose="020B0604020202020204" pitchFamily="34" charset="0"/>
                        </a:rPr>
                        <a:t>Dans le monde</a:t>
                      </a:r>
                      <a:endParaRPr lang="fr-FR" sz="48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800" u="none" strike="noStrike" dirty="0">
                          <a:effectLst/>
                          <a:cs typeface="Arial" panose="020B0604020202020204" pitchFamily="34" charset="0"/>
                        </a:rPr>
                        <a:t>En France</a:t>
                      </a:r>
                      <a:endParaRPr lang="fr-FR" sz="48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09051"/>
                  </a:ext>
                </a:extLst>
              </a:tr>
              <a:tr h="1620000">
                <a:tc>
                  <a:txBody>
                    <a:bodyPr/>
                    <a:lstStyle/>
                    <a:p>
                      <a:pPr algn="l" fontAlgn="b"/>
                      <a:r>
                        <a:rPr lang="fr-FR" sz="4000" b="1" u="none" strike="noStrike" dirty="0">
                          <a:effectLst/>
                          <a:cs typeface="Arial" panose="020B0604020202020204" pitchFamily="34" charset="0"/>
                        </a:rPr>
                        <a:t>Surface totale</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D533E">
                        <a:alpha val="20000"/>
                      </a:srgbClr>
                    </a:solidFill>
                  </a:tcPr>
                </a:tc>
                <a:tc>
                  <a:txBody>
                    <a:bodyPr/>
                    <a:lstStyle/>
                    <a:p>
                      <a:pPr algn="ctr" fontAlgn="t"/>
                      <a:r>
                        <a:rPr lang="fr-FR" sz="4000" b="1" u="none" strike="noStrike" dirty="0">
                          <a:effectLst/>
                          <a:cs typeface="Arial" panose="020B0604020202020204" pitchFamily="34" charset="0"/>
                        </a:rPr>
                        <a:t>4 262 000</a:t>
                      </a:r>
                      <a:r>
                        <a:rPr lang="fr-FR" sz="4000" u="none" strike="noStrike" dirty="0">
                          <a:effectLst/>
                        </a:rPr>
                        <a:t> </a:t>
                      </a:r>
                      <a:r>
                        <a:rPr lang="fr-FR" sz="4000" u="none" strike="noStrike" baseline="0" dirty="0">
                          <a:effectLst/>
                        </a:rPr>
                        <a:t>km</a:t>
                      </a:r>
                      <a:r>
                        <a:rPr lang="fr-FR" sz="4000" u="none" strike="noStrike" baseline="30000" dirty="0">
                          <a:effectLst/>
                        </a:rPr>
                        <a:t>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D533E">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Environ 1 200</a:t>
                      </a:r>
                      <a:r>
                        <a:rPr lang="fr-FR" sz="4000" u="none" strike="noStrike" dirty="0">
                          <a:effectLst/>
                        </a:rPr>
                        <a:t> </a:t>
                      </a:r>
                      <a:r>
                        <a:rPr lang="fr-FR" sz="4000" u="none" strike="noStrike" baseline="0" dirty="0">
                          <a:effectLst/>
                        </a:rPr>
                        <a:t>km</a:t>
                      </a:r>
                      <a:r>
                        <a:rPr lang="fr-FR" sz="4000" u="none" strike="noStrike" baseline="30000" dirty="0">
                          <a:effectLst/>
                        </a:rPr>
                        <a:t>2</a:t>
                      </a:r>
                    </a:p>
                    <a:p>
                      <a:pPr algn="ctr" fontAlgn="t"/>
                      <a:r>
                        <a:rPr lang="fr-FR" sz="4000" b="0" i="0" u="none" strike="noStrike" baseline="0" dirty="0">
                          <a:solidFill>
                            <a:srgbClr val="000000"/>
                          </a:solidFill>
                          <a:effectLst/>
                          <a:latin typeface="Marianne" panose="02000000000000000000" pitchFamily="50" charset="0"/>
                        </a:rPr>
                        <a:t>Soit 120 000 ha</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D533E">
                        <a:alpha val="20000"/>
                      </a:srgbClr>
                    </a:solidFill>
                  </a:tcPr>
                </a:tc>
                <a:extLst>
                  <a:ext uri="{0D108BD9-81ED-4DB2-BD59-A6C34878D82A}">
                    <a16:rowId xmlns:a16="http://schemas.microsoft.com/office/drawing/2014/main" val="1781512749"/>
                  </a:ext>
                </a:extLst>
              </a:tr>
              <a:tr h="1440000">
                <a:tc>
                  <a:txBody>
                    <a:bodyPr/>
                    <a:lstStyle/>
                    <a:p>
                      <a:pPr algn="l" fontAlgn="b"/>
                      <a:r>
                        <a:rPr lang="fr-FR" sz="4000" b="1" u="none" strike="noStrike" dirty="0">
                          <a:effectLst/>
                          <a:cs typeface="Arial" panose="020B0604020202020204" pitchFamily="34" charset="0"/>
                        </a:rPr>
                        <a:t>Stock de carbone total</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600</a:t>
                      </a:r>
                      <a:r>
                        <a:rPr lang="fr-FR" sz="4000" u="none" strike="noStrike" dirty="0">
                          <a:effectLst/>
                        </a:rPr>
                        <a:t> </a:t>
                      </a:r>
                      <a:r>
                        <a:rPr lang="fr-FR" sz="4000" u="none" strike="noStrike" kern="1200" baseline="0" dirty="0">
                          <a:solidFill>
                            <a:schemeClr val="tx1"/>
                          </a:solidFill>
                          <a:effectLst/>
                          <a:latin typeface="+mn-lt"/>
                          <a:ea typeface="+mn-ea"/>
                          <a:cs typeface="Arial" panose="020B0604020202020204" pitchFamily="34" charset="0"/>
                        </a:rPr>
                        <a:t>Gt C</a:t>
                      </a:r>
                      <a:r>
                        <a:rPr lang="fr-FR" sz="4800" u="none" strike="noStrike" kern="1200" baseline="-20000" dirty="0">
                          <a:solidFill>
                            <a:schemeClr val="tx1"/>
                          </a:solidFill>
                          <a:effectLst/>
                          <a:latin typeface="+mn-lt"/>
                          <a:ea typeface="+mn-ea"/>
                          <a:cs typeface="Arial" panose="020B0604020202020204" pitchFamily="34" charset="0"/>
                        </a:rPr>
                        <a:t> </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0,165</a:t>
                      </a:r>
                      <a:r>
                        <a:rPr lang="fr-FR" sz="4000" u="none" strike="noStrike" dirty="0">
                          <a:effectLst/>
                        </a:rPr>
                        <a:t> Gt C</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938479"/>
                  </a:ext>
                </a:extLst>
              </a:tr>
              <a:tr h="1440000">
                <a:tc>
                  <a:txBody>
                    <a:bodyPr/>
                    <a:lstStyle/>
                    <a:p>
                      <a:pPr algn="l" fontAlgn="b"/>
                      <a:r>
                        <a:rPr lang="fr-FR" sz="4000" b="1" u="none" strike="noStrike" dirty="0">
                          <a:effectLst/>
                          <a:cs typeface="Arial" panose="020B0604020202020204" pitchFamily="34" charset="0"/>
                        </a:rPr>
                        <a:t>Profondeur moyenne</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0,5 à 11</a:t>
                      </a:r>
                      <a:r>
                        <a:rPr lang="fr-FR" sz="4000" u="none" strike="noStrike" dirty="0">
                          <a:effectLst/>
                        </a:rPr>
                        <a:t> m</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1,80</a:t>
                      </a:r>
                      <a:r>
                        <a:rPr lang="fr-FR" sz="4000" u="none" strike="noStrike" dirty="0">
                          <a:effectLst/>
                        </a:rPr>
                        <a:t> m</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656751112"/>
                  </a:ext>
                </a:extLst>
              </a:tr>
              <a:tr h="1440000">
                <a:tc>
                  <a:txBody>
                    <a:bodyPr/>
                    <a:lstStyle/>
                    <a:p>
                      <a:pPr algn="l" fontAlgn="b"/>
                      <a:r>
                        <a:rPr lang="fr-FR" sz="4000" b="1" i="0" u="none" strike="noStrike" dirty="0">
                          <a:solidFill>
                            <a:srgbClr val="000000"/>
                          </a:solidFill>
                          <a:effectLst/>
                          <a:latin typeface="Marianne" panose="02000000000000000000" pitchFamily="50" charset="0"/>
                        </a:rPr>
                        <a:t>Densité apparente </a:t>
                      </a:r>
                    </a:p>
                    <a:p>
                      <a:pPr algn="l" fontAlgn="b"/>
                      <a:r>
                        <a:rPr lang="fr-FR" sz="2800" b="0" i="0" u="none" strike="noStrike" dirty="0">
                          <a:solidFill>
                            <a:srgbClr val="000000"/>
                          </a:solidFill>
                          <a:effectLst/>
                          <a:latin typeface="Marianne" panose="02000000000000000000" pitchFamily="50" charset="0"/>
                        </a:rPr>
                        <a:t>(masse volumique)</a:t>
                      </a: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4000" b="1" u="none" strike="noStrike" kern="1200" dirty="0">
                          <a:solidFill>
                            <a:schemeClr val="tx1"/>
                          </a:solidFill>
                          <a:effectLst/>
                          <a:latin typeface="+mn-lt"/>
                          <a:ea typeface="+mn-ea"/>
                          <a:cs typeface="Arial" panose="020B0604020202020204" pitchFamily="34" charset="0"/>
                        </a:rPr>
                        <a:t>188</a:t>
                      </a:r>
                      <a:r>
                        <a:rPr lang="fr-FR" sz="4000" u="none" strike="noStrike" dirty="0">
                          <a:effectLst/>
                        </a:rPr>
                        <a:t> g.l</a:t>
                      </a:r>
                      <a:r>
                        <a:rPr lang="fr-FR" sz="4000" u="none" strike="noStrike" baseline="30000" dirty="0">
                          <a:effectLst/>
                        </a:rPr>
                        <a:t>-1</a:t>
                      </a:r>
                      <a:endParaRPr lang="fr-FR" sz="4000" u="none" strike="noStrike" kern="1200" baseline="3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8902229"/>
                  </a:ext>
                </a:extLst>
              </a:tr>
              <a:tr h="1440000">
                <a:tc>
                  <a:txBody>
                    <a:bodyPr/>
                    <a:lstStyle/>
                    <a:p>
                      <a:pPr algn="l" fontAlgn="b"/>
                      <a:r>
                        <a:rPr lang="fr-FR" sz="4000" b="1" i="0" u="none" strike="noStrike" dirty="0">
                          <a:solidFill>
                            <a:srgbClr val="000000"/>
                          </a:solidFill>
                          <a:effectLst/>
                          <a:latin typeface="Marianne" panose="02000000000000000000" pitchFamily="50" charset="0"/>
                        </a:rPr>
                        <a:t>Taux de carbone</a:t>
                      </a: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4000" b="1" u="none" strike="noStrike" kern="1200" dirty="0">
                          <a:solidFill>
                            <a:schemeClr val="tx1"/>
                          </a:solidFill>
                          <a:effectLst/>
                          <a:latin typeface="+mn-lt"/>
                          <a:ea typeface="+mn-ea"/>
                          <a:cs typeface="Arial" panose="020B0604020202020204" pitchFamily="34" charset="0"/>
                        </a:rPr>
                        <a:t>43</a:t>
                      </a:r>
                      <a:r>
                        <a:rPr lang="fr-FR" sz="4000" u="none" strike="noStrike" dirty="0">
                          <a:effectLst/>
                        </a:rPr>
                        <a:t> %</a:t>
                      </a:r>
                      <a:endParaRPr lang="fr-FR" sz="40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2716425607"/>
                  </a:ext>
                </a:extLst>
              </a:tr>
              <a:tr h="1440000">
                <a:tc>
                  <a:txBody>
                    <a:bodyPr/>
                    <a:lstStyle/>
                    <a:p>
                      <a:pPr algn="l" fontAlgn="b"/>
                      <a:r>
                        <a:rPr lang="fr-FR" sz="4000" b="1" i="0" u="none" strike="noStrike" dirty="0">
                          <a:solidFill>
                            <a:srgbClr val="000000"/>
                          </a:solidFill>
                          <a:effectLst/>
                          <a:latin typeface="Marianne" panose="02000000000000000000" pitchFamily="50" charset="0"/>
                        </a:rPr>
                        <a:t>Stock de </a:t>
                      </a:r>
                      <a:r>
                        <a:rPr lang="fr-FR" sz="4000" b="1" i="0" u="none" strike="noStrike">
                          <a:solidFill>
                            <a:srgbClr val="000000"/>
                          </a:solidFill>
                          <a:effectLst/>
                          <a:latin typeface="Marianne" panose="02000000000000000000" pitchFamily="50" charset="0"/>
                        </a:rPr>
                        <a:t>carbone </a:t>
                      </a:r>
                      <a:br>
                        <a:rPr lang="fr-FR" sz="4000" b="1" i="0" u="none" strike="noStrike">
                          <a:solidFill>
                            <a:srgbClr val="000000"/>
                          </a:solidFill>
                          <a:effectLst/>
                          <a:latin typeface="Marianne" panose="02000000000000000000" pitchFamily="50" charset="0"/>
                        </a:rPr>
                      </a:br>
                      <a:r>
                        <a:rPr lang="fr-FR" sz="4000" b="1" i="0" u="none" strike="noStrike">
                          <a:solidFill>
                            <a:srgbClr val="000000"/>
                          </a:solidFill>
                          <a:effectLst/>
                          <a:latin typeface="Marianne" panose="02000000000000000000" pitchFamily="50" charset="0"/>
                        </a:rPr>
                        <a:t>par </a:t>
                      </a:r>
                      <a:r>
                        <a:rPr lang="fr-FR" sz="4000" b="1" i="0" u="none" strike="noStrike" dirty="0">
                          <a:solidFill>
                            <a:srgbClr val="000000"/>
                          </a:solidFill>
                          <a:effectLst/>
                          <a:latin typeface="Marianne" panose="02000000000000000000" pitchFamily="50" charset="0"/>
                        </a:rPr>
                        <a:t>unité de surface</a:t>
                      </a: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4000" b="1" u="none" strike="noStrike" kern="1200" dirty="0">
                          <a:solidFill>
                            <a:schemeClr val="tx1"/>
                          </a:solidFill>
                          <a:effectLst/>
                          <a:latin typeface="+mn-lt"/>
                          <a:ea typeface="+mn-ea"/>
                          <a:cs typeface="Arial" panose="020B0604020202020204" pitchFamily="34" charset="0"/>
                        </a:rPr>
                        <a:t>780</a:t>
                      </a:r>
                      <a:r>
                        <a:rPr lang="fr-FR" sz="4000" u="none" strike="noStrike" dirty="0">
                          <a:effectLst/>
                        </a:rPr>
                        <a:t> t C.ha</a:t>
                      </a:r>
                      <a:r>
                        <a:rPr lang="fr-FR" sz="4000" u="none" strike="noStrike" baseline="30000" dirty="0">
                          <a:effectLst/>
                        </a:rPr>
                        <a:t>-1</a:t>
                      </a:r>
                      <a:r>
                        <a:rPr lang="fr-FR" sz="4000" u="none" strike="noStrike" dirty="0">
                          <a:effectLst/>
                        </a:rPr>
                        <a:t>.m</a:t>
                      </a:r>
                      <a:r>
                        <a:rPr lang="fr-FR" sz="4000" u="none" strike="noStrike" baseline="30000" dirty="0">
                          <a:effectLst/>
                        </a:rPr>
                        <a:t>-1</a:t>
                      </a:r>
                      <a:endParaRPr lang="fr-FR" sz="40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8836579"/>
                  </a:ext>
                </a:extLst>
              </a:tr>
            </a:tbl>
          </a:graphicData>
        </a:graphic>
      </p:graphicFrame>
      <p:sp>
        <p:nvSpPr>
          <p:cNvPr id="7" name="ZoneTexte 6">
            <a:extLst>
              <a:ext uri="{FF2B5EF4-FFF2-40B4-BE49-F238E27FC236}">
                <a16:creationId xmlns:a16="http://schemas.microsoft.com/office/drawing/2014/main" id="{A486AB30-280B-0C26-47A9-89CE3634D688}"/>
              </a:ext>
            </a:extLst>
          </p:cNvPr>
          <p:cNvSpPr txBox="1"/>
          <p:nvPr/>
        </p:nvSpPr>
        <p:spPr>
          <a:xfrm>
            <a:off x="6997700" y="1526051"/>
            <a:ext cx="3149600" cy="378783"/>
          </a:xfrm>
          <a:prstGeom prst="rect">
            <a:avLst/>
          </a:prstGeom>
          <a:noFill/>
        </p:spPr>
        <p:txBody>
          <a:bodyPr wrap="square" lIns="50400" tIns="50400" rIns="50400" bIns="50400" rtlCol="0">
            <a:spAutoFit/>
          </a:bodyPr>
          <a:lstStyle/>
          <a:p>
            <a:pPr algn="l"/>
            <a:endParaRPr lang="fr-FR" dirty="0">
              <a:cs typeface="Arial" panose="020B0604020202020204" pitchFamily="34" charset="0"/>
            </a:endParaRPr>
          </a:p>
        </p:txBody>
      </p:sp>
      <p:sp>
        <p:nvSpPr>
          <p:cNvPr id="3" name="ZoneTexte 2">
            <a:extLst>
              <a:ext uri="{FF2B5EF4-FFF2-40B4-BE49-F238E27FC236}">
                <a16:creationId xmlns:a16="http://schemas.microsoft.com/office/drawing/2014/main" id="{1CDB233A-77D6-90B5-594B-DD5B3E7846C8}"/>
              </a:ext>
            </a:extLst>
          </p:cNvPr>
          <p:cNvSpPr txBox="1"/>
          <p:nvPr/>
        </p:nvSpPr>
        <p:spPr>
          <a:xfrm>
            <a:off x="15136238" y="3020524"/>
            <a:ext cx="7232011" cy="463846"/>
          </a:xfrm>
          <a:prstGeom prst="rect">
            <a:avLst/>
          </a:prstGeom>
          <a:noFill/>
        </p:spPr>
        <p:txBody>
          <a:bodyPr wrap="square" lIns="46800" tIns="46800" rIns="46800" bIns="46800" rtlCol="0">
            <a:spAutoFit/>
          </a:bodyPr>
          <a:lstStyle/>
          <a:p>
            <a:pPr algn="ctr"/>
            <a:r>
              <a:rPr lang="fr-FR" sz="2400" dirty="0">
                <a:solidFill>
                  <a:schemeClr val="tx1">
                    <a:lumMod val="50000"/>
                    <a:lumOff val="50000"/>
                  </a:schemeClr>
                </a:solidFill>
                <a:latin typeface="+mj-lt"/>
                <a:cs typeface="Arial" panose="020B0604020202020204" pitchFamily="34" charset="0"/>
              </a:rPr>
              <a:t>(estimations </a:t>
            </a:r>
            <a:r>
              <a:rPr lang="fr-FR" sz="2400" cap="small" dirty="0">
                <a:solidFill>
                  <a:schemeClr val="tx1">
                    <a:lumMod val="50000"/>
                    <a:lumOff val="50000"/>
                  </a:schemeClr>
                </a:solidFill>
                <a:latin typeface="+mj-lt"/>
                <a:cs typeface="Arial" panose="020B0604020202020204" pitchFamily="34" charset="0"/>
              </a:rPr>
              <a:t>L. Pinault &amp; D. Gilbert</a:t>
            </a:r>
            <a:r>
              <a:rPr lang="fr-FR" sz="2400" dirty="0">
                <a:solidFill>
                  <a:schemeClr val="tx1">
                    <a:lumMod val="50000"/>
                    <a:lumOff val="50000"/>
                  </a:schemeClr>
                </a:solidFill>
                <a:latin typeface="+mj-lt"/>
                <a:cs typeface="Arial" panose="020B0604020202020204" pitchFamily="34" charset="0"/>
              </a:rPr>
              <a:t>)</a:t>
            </a:r>
          </a:p>
        </p:txBody>
      </p:sp>
      <p:sp>
        <p:nvSpPr>
          <p:cNvPr id="4" name="ZoneTexte 3">
            <a:extLst>
              <a:ext uri="{FF2B5EF4-FFF2-40B4-BE49-F238E27FC236}">
                <a16:creationId xmlns:a16="http://schemas.microsoft.com/office/drawing/2014/main" id="{85FE3246-3A2A-30FA-DB37-B8B1AE09DA21}"/>
              </a:ext>
            </a:extLst>
          </p:cNvPr>
          <p:cNvSpPr txBox="1"/>
          <p:nvPr/>
        </p:nvSpPr>
        <p:spPr>
          <a:xfrm>
            <a:off x="10147300" y="6065139"/>
            <a:ext cx="4988938" cy="463846"/>
          </a:xfrm>
          <a:prstGeom prst="rect">
            <a:avLst/>
          </a:prstGeom>
          <a:noFill/>
        </p:spPr>
        <p:txBody>
          <a:bodyPr wrap="square" lIns="46800" tIns="46800" rIns="46800" bIns="46800" rtlCol="0">
            <a:spAutoFit/>
          </a:bodyPr>
          <a:lstStyle/>
          <a:p>
            <a:pPr algn="ctr"/>
            <a:r>
              <a:rPr lang="fr-FR" sz="2400" dirty="0">
                <a:solidFill>
                  <a:schemeClr val="tx1">
                    <a:lumMod val="50000"/>
                    <a:lumOff val="50000"/>
                  </a:schemeClr>
                </a:solidFill>
                <a:latin typeface="+mj-lt"/>
                <a:cs typeface="Arial" panose="020B0604020202020204" pitchFamily="34" charset="0"/>
              </a:rPr>
              <a:t>(</a:t>
            </a:r>
            <a:r>
              <a:rPr lang="fr-FR" sz="2400" cap="small" dirty="0">
                <a:solidFill>
                  <a:schemeClr val="tx1">
                    <a:lumMod val="50000"/>
                    <a:lumOff val="50000"/>
                  </a:schemeClr>
                </a:solidFill>
                <a:latin typeface="+mj-lt"/>
                <a:cs typeface="Arial" panose="020B0604020202020204" pitchFamily="34" charset="0"/>
              </a:rPr>
              <a:t>Loisel </a:t>
            </a:r>
            <a:r>
              <a:rPr lang="fr-FR" sz="2400" i="1" dirty="0">
                <a:solidFill>
                  <a:schemeClr val="tx1">
                    <a:lumMod val="50000"/>
                    <a:lumOff val="50000"/>
                  </a:schemeClr>
                </a:solidFill>
                <a:latin typeface="+mj-lt"/>
                <a:cs typeface="Arial" panose="020B0604020202020204" pitchFamily="34" charset="0"/>
              </a:rPr>
              <a:t>et al.</a:t>
            </a:r>
            <a:r>
              <a:rPr lang="fr-FR" sz="2400" cap="small" dirty="0">
                <a:solidFill>
                  <a:schemeClr val="tx1">
                    <a:lumMod val="50000"/>
                    <a:lumOff val="50000"/>
                  </a:schemeClr>
                </a:solidFill>
                <a:latin typeface="+mj-lt"/>
                <a:cs typeface="Arial" panose="020B0604020202020204" pitchFamily="34" charset="0"/>
              </a:rPr>
              <a:t>,</a:t>
            </a:r>
            <a:r>
              <a:rPr lang="fr-FR" sz="2400" dirty="0">
                <a:solidFill>
                  <a:schemeClr val="tx1">
                    <a:lumMod val="50000"/>
                    <a:lumOff val="50000"/>
                  </a:schemeClr>
                </a:solidFill>
                <a:latin typeface="+mj-lt"/>
                <a:cs typeface="Arial" panose="020B0604020202020204" pitchFamily="34" charset="0"/>
              </a:rPr>
              <a:t> 2021)</a:t>
            </a:r>
          </a:p>
        </p:txBody>
      </p:sp>
      <p:sp>
        <p:nvSpPr>
          <p:cNvPr id="5" name="ZoneTexte 4">
            <a:extLst>
              <a:ext uri="{FF2B5EF4-FFF2-40B4-BE49-F238E27FC236}">
                <a16:creationId xmlns:a16="http://schemas.microsoft.com/office/drawing/2014/main" id="{26063FF8-F3E5-8723-0A73-922C2F49DD7A}"/>
              </a:ext>
            </a:extLst>
          </p:cNvPr>
          <p:cNvSpPr txBox="1"/>
          <p:nvPr/>
        </p:nvSpPr>
        <p:spPr>
          <a:xfrm>
            <a:off x="10147300" y="7501212"/>
            <a:ext cx="4988938" cy="463846"/>
          </a:xfrm>
          <a:prstGeom prst="rect">
            <a:avLst/>
          </a:prstGeom>
          <a:noFill/>
        </p:spPr>
        <p:txBody>
          <a:bodyPr wrap="square" lIns="46800" tIns="46800" rIns="46800" bIns="46800" rtlCol="0">
            <a:spAutoFit/>
          </a:bodyPr>
          <a:lstStyle/>
          <a:p>
            <a:pPr algn="ctr"/>
            <a:r>
              <a:rPr lang="fr-FR" sz="2400" dirty="0">
                <a:solidFill>
                  <a:schemeClr val="tx1">
                    <a:lumMod val="50000"/>
                    <a:lumOff val="50000"/>
                  </a:schemeClr>
                </a:solidFill>
                <a:latin typeface="+mj-lt"/>
                <a:cs typeface="Arial" panose="020B0604020202020204" pitchFamily="34" charset="0"/>
              </a:rPr>
              <a:t>(</a:t>
            </a:r>
            <a:r>
              <a:rPr lang="fr-FR" sz="2400" cap="small" dirty="0">
                <a:solidFill>
                  <a:schemeClr val="tx1">
                    <a:lumMod val="50000"/>
                    <a:lumOff val="50000"/>
                  </a:schemeClr>
                </a:solidFill>
                <a:latin typeface="+mj-lt"/>
                <a:cs typeface="Arial" panose="020B0604020202020204" pitchFamily="34" charset="0"/>
              </a:rPr>
              <a:t>Page </a:t>
            </a:r>
            <a:r>
              <a:rPr lang="fr-FR" sz="2400" i="1" dirty="0">
                <a:solidFill>
                  <a:schemeClr val="tx1">
                    <a:lumMod val="50000"/>
                    <a:lumOff val="50000"/>
                  </a:schemeClr>
                </a:solidFill>
                <a:latin typeface="+mj-lt"/>
                <a:cs typeface="Arial" panose="020B0604020202020204" pitchFamily="34" charset="0"/>
              </a:rPr>
              <a:t>et al.</a:t>
            </a:r>
            <a:r>
              <a:rPr lang="fr-FR" sz="2400" cap="small" dirty="0">
                <a:solidFill>
                  <a:schemeClr val="tx1">
                    <a:lumMod val="50000"/>
                    <a:lumOff val="50000"/>
                  </a:schemeClr>
                </a:solidFill>
                <a:latin typeface="+mj-lt"/>
                <a:cs typeface="Arial" panose="020B0604020202020204" pitchFamily="34" charset="0"/>
              </a:rPr>
              <a:t>,</a:t>
            </a:r>
            <a:r>
              <a:rPr lang="fr-FR" sz="2400" dirty="0">
                <a:solidFill>
                  <a:schemeClr val="tx1">
                    <a:lumMod val="50000"/>
                    <a:lumOff val="50000"/>
                  </a:schemeClr>
                </a:solidFill>
                <a:latin typeface="+mj-lt"/>
                <a:cs typeface="Arial" panose="020B0604020202020204" pitchFamily="34" charset="0"/>
              </a:rPr>
              <a:t> 2011)</a:t>
            </a:r>
          </a:p>
        </p:txBody>
      </p:sp>
      <p:sp>
        <p:nvSpPr>
          <p:cNvPr id="6" name="ZoneTexte 5">
            <a:extLst>
              <a:ext uri="{FF2B5EF4-FFF2-40B4-BE49-F238E27FC236}">
                <a16:creationId xmlns:a16="http://schemas.microsoft.com/office/drawing/2014/main" id="{91900AAC-D9B0-74E9-3120-B438BB629CC2}"/>
              </a:ext>
            </a:extLst>
          </p:cNvPr>
          <p:cNvSpPr txBox="1"/>
          <p:nvPr/>
        </p:nvSpPr>
        <p:spPr>
          <a:xfrm>
            <a:off x="10147300" y="4627844"/>
            <a:ext cx="4988938" cy="463846"/>
          </a:xfrm>
          <a:prstGeom prst="rect">
            <a:avLst/>
          </a:prstGeom>
          <a:noFill/>
        </p:spPr>
        <p:txBody>
          <a:bodyPr wrap="square" lIns="46800" tIns="46800" rIns="46800" bIns="46800" rtlCol="0">
            <a:spAutoFit/>
          </a:bodyPr>
          <a:lstStyle/>
          <a:p>
            <a:pPr algn="ctr"/>
            <a:r>
              <a:rPr lang="fr-FR" sz="2400" dirty="0">
                <a:solidFill>
                  <a:schemeClr val="tx1">
                    <a:lumMod val="50000"/>
                    <a:lumOff val="50000"/>
                  </a:schemeClr>
                </a:solidFill>
                <a:latin typeface="+mj-lt"/>
                <a:cs typeface="Arial" panose="020B0604020202020204" pitchFamily="34" charset="0"/>
              </a:rPr>
              <a:t>(</a:t>
            </a:r>
            <a:r>
              <a:rPr lang="fr-FR" sz="2400" cap="small" dirty="0" err="1">
                <a:solidFill>
                  <a:schemeClr val="tx1">
                    <a:lumMod val="50000"/>
                    <a:lumOff val="50000"/>
                  </a:schemeClr>
                </a:solidFill>
                <a:latin typeface="+mj-lt"/>
                <a:cs typeface="Arial" panose="020B0604020202020204" pitchFamily="34" charset="0"/>
              </a:rPr>
              <a:t>Zinck</a:t>
            </a:r>
            <a:r>
              <a:rPr lang="fr-FR" sz="2400" cap="small" dirty="0">
                <a:solidFill>
                  <a:schemeClr val="tx1">
                    <a:lumMod val="50000"/>
                    <a:lumOff val="50000"/>
                  </a:schemeClr>
                </a:solidFill>
                <a:latin typeface="+mj-lt"/>
                <a:cs typeface="Arial" panose="020B0604020202020204" pitchFamily="34" charset="0"/>
              </a:rPr>
              <a:t> &amp; Huber</a:t>
            </a:r>
            <a:r>
              <a:rPr lang="fr-FR" sz="2400" dirty="0">
                <a:solidFill>
                  <a:schemeClr val="tx1">
                    <a:lumMod val="50000"/>
                    <a:lumOff val="50000"/>
                  </a:schemeClr>
                </a:solidFill>
                <a:latin typeface="+mj-lt"/>
                <a:cs typeface="Arial" panose="020B0604020202020204" pitchFamily="34" charset="0"/>
              </a:rPr>
              <a:t>, 2011)</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0DB9E1-1E18-D7A8-E110-5E791DC35A57}"/>
              </a:ext>
            </a:extLst>
          </p:cNvPr>
          <p:cNvSpPr>
            <a:spLocks noGrp="1"/>
          </p:cNvSpPr>
          <p:nvPr>
            <p:ph type="title"/>
          </p:nvPr>
        </p:nvSpPr>
        <p:spPr>
          <a:xfrm>
            <a:off x="1905000" y="205650"/>
            <a:ext cx="21202650" cy="863531"/>
          </a:xfrm>
        </p:spPr>
        <p:txBody>
          <a:bodyPr/>
          <a:lstStyle/>
          <a:p>
            <a:r>
              <a:rPr lang="fr-FR" dirty="0"/>
              <a:t>Comparaison avec les autres écosystèmes</a:t>
            </a:r>
          </a:p>
        </p:txBody>
      </p:sp>
      <p:graphicFrame>
        <p:nvGraphicFramePr>
          <p:cNvPr id="3" name="Tableau 2">
            <a:extLst>
              <a:ext uri="{FF2B5EF4-FFF2-40B4-BE49-F238E27FC236}">
                <a16:creationId xmlns:a16="http://schemas.microsoft.com/office/drawing/2014/main" id="{0B34FCA9-99E6-7D4D-4701-1FE8EF1B7BB0}"/>
              </a:ext>
            </a:extLst>
          </p:cNvPr>
          <p:cNvGraphicFramePr>
            <a:graphicFrameLocks noGrp="1"/>
          </p:cNvGraphicFramePr>
          <p:nvPr>
            <p:extLst>
              <p:ext uri="{D42A27DB-BD31-4B8C-83A1-F6EECF244321}">
                <p14:modId xmlns:p14="http://schemas.microsoft.com/office/powerpoint/2010/main" val="3709948715"/>
              </p:ext>
            </p:extLst>
          </p:nvPr>
        </p:nvGraphicFramePr>
        <p:xfrm>
          <a:off x="669236" y="1495276"/>
          <a:ext cx="22919635" cy="8730240"/>
        </p:xfrm>
        <a:graphic>
          <a:graphicData uri="http://schemas.openxmlformats.org/drawingml/2006/table">
            <a:tbl>
              <a:tblPr firstRow="1" bandRow="1">
                <a:tableStyleId>{8799B23B-EC83-4686-B30A-512413B5E67A}</a:tableStyleId>
              </a:tblPr>
              <a:tblGrid>
                <a:gridCol w="5665305">
                  <a:extLst>
                    <a:ext uri="{9D8B030D-6E8A-4147-A177-3AD203B41FA5}">
                      <a16:colId xmlns:a16="http://schemas.microsoft.com/office/drawing/2014/main" val="3044137951"/>
                    </a:ext>
                  </a:extLst>
                </a:gridCol>
                <a:gridCol w="4253948">
                  <a:extLst>
                    <a:ext uri="{9D8B030D-6E8A-4147-A177-3AD203B41FA5}">
                      <a16:colId xmlns:a16="http://schemas.microsoft.com/office/drawing/2014/main" val="3739990301"/>
                    </a:ext>
                  </a:extLst>
                </a:gridCol>
                <a:gridCol w="3796747">
                  <a:extLst>
                    <a:ext uri="{9D8B030D-6E8A-4147-A177-3AD203B41FA5}">
                      <a16:colId xmlns:a16="http://schemas.microsoft.com/office/drawing/2014/main" val="1342812246"/>
                    </a:ext>
                  </a:extLst>
                </a:gridCol>
                <a:gridCol w="3856383">
                  <a:extLst>
                    <a:ext uri="{9D8B030D-6E8A-4147-A177-3AD203B41FA5}">
                      <a16:colId xmlns:a16="http://schemas.microsoft.com/office/drawing/2014/main" val="1035308159"/>
                    </a:ext>
                  </a:extLst>
                </a:gridCol>
                <a:gridCol w="5347252">
                  <a:extLst>
                    <a:ext uri="{9D8B030D-6E8A-4147-A177-3AD203B41FA5}">
                      <a16:colId xmlns:a16="http://schemas.microsoft.com/office/drawing/2014/main" val="2208177027"/>
                    </a:ext>
                  </a:extLst>
                </a:gridCol>
              </a:tblGrid>
              <a:tr h="1476000">
                <a:tc>
                  <a:txBody>
                    <a:bodyPr/>
                    <a:lstStyle/>
                    <a:p>
                      <a:r>
                        <a:rPr lang="fr-FR" sz="2800" b="1" u="none" strike="noStrike" baseline="0" dirty="0">
                          <a:solidFill>
                            <a:srgbClr val="000000"/>
                          </a:solidFill>
                        </a:rPr>
                        <a:t>Écosystème</a:t>
                      </a:r>
                      <a:endParaRPr lang="fr-FR" sz="2800" b="1" dirty="0">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800" b="1" u="none" strike="noStrike" baseline="0" dirty="0">
                          <a:solidFill>
                            <a:srgbClr val="000000"/>
                          </a:solidFill>
                        </a:rPr>
                        <a:t>Étendue géographique mondiale</a:t>
                      </a:r>
                    </a:p>
                    <a:p>
                      <a:pPr marL="0" marR="0" lvl="0" indent="0" algn="l" defTabSz="1828800" rtl="0" eaLnBrk="1" fontAlgn="auto" latinLnBrk="0" hangingPunct="1">
                        <a:lnSpc>
                          <a:spcPct val="100000"/>
                        </a:lnSpc>
                        <a:spcBef>
                          <a:spcPts val="0"/>
                        </a:spcBef>
                        <a:spcAft>
                          <a:spcPts val="0"/>
                        </a:spcAft>
                        <a:buClrTx/>
                        <a:buSzTx/>
                        <a:buFontTx/>
                        <a:buNone/>
                        <a:tabLst/>
                        <a:defRPr/>
                      </a:pPr>
                      <a:r>
                        <a:rPr lang="fr-FR" sz="2800" b="1" u="none" strike="noStrike" baseline="0" dirty="0">
                          <a:solidFill>
                            <a:srgbClr val="000000"/>
                          </a:solidFill>
                        </a:rPr>
                        <a:t>(1 000 km</a:t>
                      </a:r>
                      <a:r>
                        <a:rPr lang="fr-FR" sz="2800" b="1" u="none" strike="noStrike" baseline="30000" dirty="0">
                          <a:solidFill>
                            <a:srgbClr val="000000"/>
                          </a:solidFill>
                        </a:rPr>
                        <a:t>2</a:t>
                      </a:r>
                      <a:r>
                        <a:rPr lang="fr-FR" sz="2800" b="1" u="none" strike="noStrike" baseline="0" dirty="0">
                          <a:solidFill>
                            <a:srgbClr val="000000"/>
                          </a:solidFill>
                        </a:rPr>
                        <a:t>)</a:t>
                      </a:r>
                      <a:endParaRPr lang="fr-FR" sz="2800" b="1" i="0" u="none" strike="noStrike" baseline="0" dirty="0">
                        <a:solidFill>
                          <a:srgbClr val="000000"/>
                        </a:solidFill>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fr-FR" sz="2800" b="1" u="none" strike="noStrike" baseline="0" dirty="0">
                          <a:solidFill>
                            <a:srgbClr val="000000"/>
                          </a:solidFill>
                        </a:rPr>
                        <a:t>Densité de carbone typique</a:t>
                      </a:r>
                    </a:p>
                    <a:p>
                      <a:pPr algn="l"/>
                      <a:r>
                        <a:rPr lang="it-IT" sz="2800" b="1" u="none" strike="noStrike" baseline="0" dirty="0">
                          <a:solidFill>
                            <a:srgbClr val="000000"/>
                          </a:solidFill>
                        </a:rPr>
                        <a:t>(t C.ha</a:t>
                      </a:r>
                      <a:r>
                        <a:rPr lang="it-IT" sz="2800" b="1" u="none" strike="noStrike" baseline="30000" dirty="0">
                          <a:solidFill>
                            <a:srgbClr val="000000"/>
                          </a:solidFill>
                        </a:rPr>
                        <a:t>-1</a:t>
                      </a:r>
                      <a:r>
                        <a:rPr lang="it-IT" sz="2800" b="1" u="none" strike="noStrike" baseline="0" dirty="0">
                          <a:solidFill>
                            <a:srgbClr val="000000"/>
                          </a:solidFill>
                        </a:rPr>
                        <a:t>)</a:t>
                      </a:r>
                      <a:r>
                        <a:rPr lang="it-IT" sz="2800" b="1" u="none" strike="noStrike" baseline="30000" dirty="0">
                          <a:solidFill>
                            <a:srgbClr val="000000"/>
                          </a:solidFill>
                        </a:rPr>
                        <a:t>a</a:t>
                      </a:r>
                      <a:endParaRPr lang="it-IT" sz="2800" b="1" i="0" u="none" strike="noStrike" baseline="30000" dirty="0">
                        <a:solidFill>
                          <a:srgbClr val="000000"/>
                        </a:solidFill>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fr-FR" sz="2800" b="1" dirty="0"/>
                        <a:t>Teneur mondiale estimée en carbone </a:t>
                      </a:r>
                      <a:r>
                        <a:rPr lang="fr-FR" sz="2800" b="1" u="none" strike="noStrike" baseline="0" dirty="0">
                          <a:solidFill>
                            <a:srgbClr val="000000"/>
                          </a:solidFill>
                        </a:rPr>
                        <a:t>(Gt C)</a:t>
                      </a:r>
                      <a:r>
                        <a:rPr lang="fr-FR" sz="2800" b="1" u="none" strike="noStrike" baseline="30000" dirty="0">
                          <a:solidFill>
                            <a:srgbClr val="000000"/>
                          </a:solidFill>
                        </a:rPr>
                        <a:t>a</a:t>
                      </a:r>
                      <a:endParaRPr lang="fr-FR" sz="2800" b="1" i="0" u="none" strike="noStrike" baseline="30000" dirty="0">
                        <a:solidFill>
                          <a:srgbClr val="000000"/>
                        </a:solidFill>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fr-FR" sz="2800" b="1" u="none" strike="noStrike" baseline="0" dirty="0">
                          <a:solidFill>
                            <a:srgbClr val="000000"/>
                          </a:solidFill>
                        </a:rPr>
                        <a:t>Taux de perte récent (superficie par an en %)</a:t>
                      </a:r>
                      <a:r>
                        <a:rPr lang="fr-FR" sz="2800" b="1" u="none" strike="noStrike" baseline="30000" dirty="0">
                          <a:solidFill>
                            <a:srgbClr val="000000"/>
                          </a:solidFill>
                        </a:rPr>
                        <a:t>c</a:t>
                      </a:r>
                      <a:endParaRPr lang="fr-FR" sz="2800" b="1" i="0" u="none" strike="noStrike" baseline="30000" dirty="0">
                        <a:solidFill>
                          <a:srgbClr val="000000"/>
                        </a:solidFill>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7693998"/>
                  </a:ext>
                </a:extLst>
              </a:tr>
              <a:tr h="504000">
                <a:tc>
                  <a:txBody>
                    <a:bodyPr/>
                    <a:lstStyle/>
                    <a:p>
                      <a:r>
                        <a:rPr lang="nb-NO" sz="2800" b="0" u="none" strike="noStrike" baseline="0" dirty="0">
                          <a:solidFill>
                            <a:srgbClr val="000000"/>
                          </a:solidFill>
                        </a:rPr>
                        <a:t>Mangroves</a:t>
                      </a:r>
                      <a:endParaRPr lang="fr-FR" sz="28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nb-NO" sz="2800" b="0" u="none" strike="noStrike" baseline="0" dirty="0">
                          <a:solidFill>
                            <a:srgbClr val="000000"/>
                          </a:solidFill>
                        </a:rPr>
                        <a:t>145</a:t>
                      </a:r>
                      <a:endParaRPr lang="fr-FR" sz="28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nb-NO" sz="2800" b="0" u="none" strike="noStrike" baseline="0" dirty="0">
                          <a:solidFill>
                            <a:srgbClr val="000000"/>
                          </a:solidFill>
                        </a:rPr>
                        <a:t>502</a:t>
                      </a:r>
                      <a:endParaRPr lang="fr-FR" sz="28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nb-NO" sz="2800" b="0" u="none" strike="noStrike" baseline="0" dirty="0">
                          <a:solidFill>
                            <a:srgbClr val="000000"/>
                          </a:solidFill>
                        </a:rPr>
                        <a:t>7,3</a:t>
                      </a:r>
                      <a:endParaRPr lang="fr-FR" sz="28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b-NO" sz="2800" b="0" u="none" strike="noStrike" baseline="0" dirty="0">
                          <a:solidFill>
                            <a:srgbClr val="000000"/>
                          </a:solidFill>
                        </a:rPr>
                        <a:t>0,13%</a:t>
                      </a:r>
                      <a:endParaRPr lang="nb-NO" sz="2800" b="0" i="0" u="none" strike="noStrike" baseline="0" dirty="0">
                        <a:solidFill>
                          <a:srgbClr val="000000"/>
                        </a:solidFill>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19534654"/>
                  </a:ext>
                </a:extLst>
              </a:tr>
              <a:tr h="504000">
                <a:tc>
                  <a:txBody>
                    <a:bodyPr/>
                    <a:lstStyle/>
                    <a:p>
                      <a:r>
                        <a:rPr lang="fr-FR" sz="2800" b="0" u="none" strike="noStrike" baseline="0" dirty="0">
                          <a:solidFill>
                            <a:srgbClr val="000000"/>
                          </a:solidFill>
                        </a:rPr>
                        <a:t>Herbiers marins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450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111</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5,0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800" b="0" u="none" strike="noStrike" baseline="0" dirty="0">
                          <a:solidFill>
                            <a:srgbClr val="000000"/>
                          </a:solidFill>
                        </a:rPr>
                        <a:t>0,95%</a:t>
                      </a:r>
                      <a:endParaRPr lang="fr-FR"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60613522"/>
                  </a:ext>
                </a:extLst>
              </a:tr>
              <a:tr h="504000">
                <a:tc>
                  <a:txBody>
                    <a:bodyPr/>
                    <a:lstStyle/>
                    <a:p>
                      <a:r>
                        <a:rPr lang="fr-FR" sz="2800" b="0" u="none" strike="noStrike" baseline="0" dirty="0">
                          <a:solidFill>
                            <a:srgbClr val="000000"/>
                          </a:solidFill>
                        </a:rPr>
                        <a:t>Marais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210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265</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5,6</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800" b="0" u="none" strike="noStrike" baseline="0" dirty="0">
                          <a:solidFill>
                            <a:srgbClr val="000000"/>
                          </a:solidFill>
                        </a:rPr>
                        <a:t>0,25%</a:t>
                      </a:r>
                      <a:endParaRPr lang="fr-FR"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8353241"/>
                  </a:ext>
                </a:extLst>
              </a:tr>
              <a:tr h="504000">
                <a:tc>
                  <a:txBody>
                    <a:bodyPr/>
                    <a:lstStyle/>
                    <a:p>
                      <a:r>
                        <a:rPr lang="fr-FR" sz="2800" b="0" u="none" strike="noStrike" baseline="0" dirty="0">
                          <a:solidFill>
                            <a:srgbClr val="000000"/>
                          </a:solidFill>
                        </a:rPr>
                        <a:t>Forêts boréales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10 700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264</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283</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800" b="0" u="none" strike="noStrike" baseline="0" dirty="0">
                          <a:solidFill>
                            <a:srgbClr val="000000"/>
                          </a:solidFill>
                        </a:rPr>
                        <a:t>0,18%</a:t>
                      </a:r>
                      <a:endParaRPr lang="fr-FR"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769329"/>
                  </a:ext>
                </a:extLst>
              </a:tr>
              <a:tr h="504000">
                <a:tc>
                  <a:txBody>
                    <a:bodyPr/>
                    <a:lstStyle/>
                    <a:p>
                      <a:r>
                        <a:rPr lang="en-US" sz="2800" b="0" u="none" strike="noStrike" baseline="0" dirty="0" err="1">
                          <a:solidFill>
                            <a:srgbClr val="000000"/>
                          </a:solidFill>
                        </a:rPr>
                        <a:t>Forêts</a:t>
                      </a:r>
                      <a:r>
                        <a:rPr lang="en-US" sz="2800" b="0" u="none" strike="noStrike" baseline="0" dirty="0">
                          <a:solidFill>
                            <a:srgbClr val="000000"/>
                          </a:solidFill>
                        </a:rPr>
                        <a:t> </a:t>
                      </a:r>
                      <a:r>
                        <a:rPr lang="en-US" sz="2800" b="0" u="none" strike="noStrike" baseline="0" dirty="0" err="1">
                          <a:solidFill>
                            <a:srgbClr val="000000"/>
                          </a:solidFill>
                        </a:rPr>
                        <a:t>feuillues</a:t>
                      </a:r>
                      <a:r>
                        <a:rPr lang="en-US" sz="2800" b="0" u="none" strike="noStrike" baseline="0" dirty="0">
                          <a:solidFill>
                            <a:srgbClr val="000000"/>
                          </a:solidFill>
                        </a:rPr>
                        <a:t> </a:t>
                      </a:r>
                      <a:r>
                        <a:rPr lang="en-US" sz="2800" b="0" u="none" strike="noStrike" baseline="0" dirty="0" err="1">
                          <a:solidFill>
                            <a:srgbClr val="000000"/>
                          </a:solidFill>
                        </a:rPr>
                        <a:t>tempérées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4 960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268</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133</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800" b="0" u="none" strike="noStrike" baseline="0" dirty="0">
                          <a:solidFill>
                            <a:srgbClr val="000000"/>
                          </a:solidFill>
                        </a:rPr>
                        <a:t>0,35%</a:t>
                      </a:r>
                      <a:endParaRPr lang="en-US"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1563001"/>
                  </a:ext>
                </a:extLst>
              </a:tr>
              <a:tr h="504000">
                <a:tc>
                  <a:txBody>
                    <a:bodyPr/>
                    <a:lstStyle/>
                    <a:p>
                      <a:r>
                        <a:rPr lang="it-IT" sz="2800" b="0" u="none" strike="noStrike" baseline="0" dirty="0">
                          <a:solidFill>
                            <a:srgbClr val="000000"/>
                          </a:solidFill>
                        </a:rPr>
                        <a:t>Forêts de conifères tempérées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it-IT" sz="2800" b="0" u="none" strike="noStrike" baseline="0" dirty="0">
                          <a:solidFill>
                            <a:srgbClr val="000000"/>
                          </a:solidFill>
                        </a:rPr>
                        <a:t>2 410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it-IT" sz="2800" b="0" u="none" strike="noStrike" baseline="0" dirty="0">
                          <a:solidFill>
                            <a:srgbClr val="000000"/>
                          </a:solidFill>
                        </a:rPr>
                        <a:t>272</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it-IT" sz="2800" b="0" u="none" strike="noStrike" baseline="0" dirty="0">
                          <a:solidFill>
                            <a:srgbClr val="000000"/>
                          </a:solidFill>
                        </a:rPr>
                        <a:t>66</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it-IT" sz="2800" b="0" u="none" strike="noStrike" baseline="0" dirty="0">
                          <a:solidFill>
                            <a:srgbClr val="000000"/>
                          </a:solidFill>
                        </a:rPr>
                        <a:t>0,28%</a:t>
                      </a:r>
                      <a:endParaRPr lang="it-IT"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2829868"/>
                  </a:ext>
                </a:extLst>
              </a:tr>
              <a:tr h="504000">
                <a:tc>
                  <a:txBody>
                    <a:bodyPr/>
                    <a:lstStyle/>
                    <a:p>
                      <a:r>
                        <a:rPr lang="en-US" sz="2800" b="0" u="none" strike="noStrike" baseline="0" dirty="0" err="1">
                          <a:solidFill>
                            <a:srgbClr val="000000"/>
                          </a:solidFill>
                        </a:rPr>
                        <a:t>Forêts</a:t>
                      </a:r>
                      <a:r>
                        <a:rPr lang="en-US" sz="2800" b="0" u="none" strike="noStrike" baseline="0" dirty="0">
                          <a:solidFill>
                            <a:srgbClr val="000000"/>
                          </a:solidFill>
                        </a:rPr>
                        <a:t> </a:t>
                      </a:r>
                      <a:r>
                        <a:rPr lang="en-US" sz="2800" b="0" u="none" strike="noStrike" baseline="0" dirty="0" err="1">
                          <a:solidFill>
                            <a:srgbClr val="000000"/>
                          </a:solidFill>
                        </a:rPr>
                        <a:t>tropicales</a:t>
                      </a:r>
                      <a:r>
                        <a:rPr lang="en-US" sz="2800" b="0" u="none" strike="noStrike" baseline="0" dirty="0">
                          <a:solidFill>
                            <a:srgbClr val="000000"/>
                          </a:solidFill>
                        </a:rPr>
                        <a:t> </a:t>
                      </a:r>
                      <a:r>
                        <a:rPr lang="en-US" sz="2800" b="0" u="none" strike="noStrike" baseline="0" dirty="0" err="1">
                          <a:solidFill>
                            <a:srgbClr val="000000"/>
                          </a:solidFill>
                        </a:rPr>
                        <a:t>sèches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842</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166</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14</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800" b="0" u="none" strike="noStrike" baseline="0" dirty="0">
                          <a:solidFill>
                            <a:srgbClr val="000000"/>
                          </a:solidFill>
                        </a:rPr>
                        <a:t>0,58%</a:t>
                      </a:r>
                      <a:endParaRPr lang="en-US"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8793858"/>
                  </a:ext>
                </a:extLst>
              </a:tr>
              <a:tr h="504000">
                <a:tc>
                  <a:txBody>
                    <a:bodyPr/>
                    <a:lstStyle/>
                    <a:p>
                      <a:r>
                        <a:rPr lang="en-US" sz="2800" b="0" u="none" strike="noStrike" baseline="0" dirty="0" err="1">
                          <a:solidFill>
                            <a:srgbClr val="000000"/>
                          </a:solidFill>
                        </a:rPr>
                        <a:t>Forêts</a:t>
                      </a:r>
                      <a:r>
                        <a:rPr lang="en-US" sz="2800" b="0" u="none" strike="noStrike" baseline="0" dirty="0">
                          <a:solidFill>
                            <a:srgbClr val="000000"/>
                          </a:solidFill>
                        </a:rPr>
                        <a:t> </a:t>
                      </a:r>
                      <a:r>
                        <a:rPr lang="en-US" sz="2800" b="0" u="none" strike="noStrike" baseline="0" dirty="0" err="1">
                          <a:solidFill>
                            <a:srgbClr val="000000"/>
                          </a:solidFill>
                        </a:rPr>
                        <a:t>tropicales</a:t>
                      </a:r>
                      <a:r>
                        <a:rPr lang="en-US" sz="2800" b="0" u="none" strike="noStrike" baseline="0" dirty="0">
                          <a:solidFill>
                            <a:srgbClr val="000000"/>
                          </a:solidFill>
                        </a:rPr>
                        <a:t> </a:t>
                      </a:r>
                      <a:r>
                        <a:rPr lang="en-US" sz="2800" b="0" u="none" strike="noStrike" baseline="0" dirty="0" err="1">
                          <a:solidFill>
                            <a:srgbClr val="000000"/>
                          </a:solidFill>
                        </a:rPr>
                        <a:t>humides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11 700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252</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295</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800" b="0" u="none" strike="noStrike" baseline="0" dirty="0">
                          <a:solidFill>
                            <a:srgbClr val="000000"/>
                          </a:solidFill>
                        </a:rPr>
                        <a:t>0,45%</a:t>
                      </a:r>
                      <a:endParaRPr lang="en-US"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9259548"/>
                  </a:ext>
                </a:extLst>
              </a:tr>
              <a:tr h="504000">
                <a:tc>
                  <a:txBody>
                    <a:bodyPr/>
                    <a:lstStyle/>
                    <a:p>
                      <a:r>
                        <a:rPr lang="en-US" sz="2800" b="0" u="none" strike="noStrike" baseline="0" dirty="0" err="1">
                          <a:solidFill>
                            <a:srgbClr val="000000"/>
                          </a:solidFill>
                        </a:rPr>
                        <a:t>Tourbières</a:t>
                      </a:r>
                      <a:r>
                        <a:rPr lang="en-US" sz="2800" b="0" u="none" strike="noStrike" baseline="0" dirty="0">
                          <a:solidFill>
                            <a:srgbClr val="000000"/>
                          </a:solidFill>
                        </a:rPr>
                        <a:t> </a:t>
                      </a:r>
                      <a:r>
                        <a:rPr lang="en-US" sz="2800" b="0" u="none" strike="noStrike" baseline="0" dirty="0" err="1">
                          <a:solidFill>
                            <a:srgbClr val="000000"/>
                          </a:solidFill>
                        </a:rPr>
                        <a:t>boréales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3 609</a:t>
                      </a:r>
                      <a:r>
                        <a:rPr lang="en-US" sz="2800" b="0" u="none" strike="noStrike" baseline="30000" dirty="0">
                          <a:solidFill>
                            <a:srgbClr val="000000"/>
                          </a:solidFill>
                        </a:rPr>
                        <a:t>b</a:t>
                      </a:r>
                      <a:endParaRPr lang="fr-FR" sz="2800" baseline="300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500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181</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800" b="0" u="none" strike="noStrike" baseline="0" dirty="0">
                          <a:solidFill>
                            <a:srgbClr val="000000"/>
                          </a:solidFill>
                        </a:rPr>
                        <a:t>0,00%</a:t>
                      </a:r>
                      <a:endParaRPr lang="en-US"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9552729"/>
                  </a:ext>
                </a:extLst>
              </a:tr>
              <a:tr h="504000">
                <a:tc>
                  <a:txBody>
                    <a:bodyPr/>
                    <a:lstStyle/>
                    <a:p>
                      <a:r>
                        <a:rPr lang="en-US" sz="2800" b="0" u="none" strike="noStrike" baseline="0" dirty="0" err="1">
                          <a:solidFill>
                            <a:srgbClr val="000000"/>
                          </a:solidFill>
                        </a:rPr>
                        <a:t>Tourbières</a:t>
                      </a:r>
                      <a:r>
                        <a:rPr lang="en-US" sz="2800" b="0" u="none" strike="noStrike" baseline="0" dirty="0">
                          <a:solidFill>
                            <a:srgbClr val="000000"/>
                          </a:solidFill>
                        </a:rPr>
                        <a:t> </a:t>
                      </a:r>
                      <a:r>
                        <a:rPr lang="en-US" sz="2800" b="0" u="none" strike="noStrike" baseline="0" dirty="0" err="1">
                          <a:solidFill>
                            <a:srgbClr val="000000"/>
                          </a:solidFill>
                        </a:rPr>
                        <a:t>tempérées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185</a:t>
                      </a:r>
                      <a:r>
                        <a:rPr lang="en-US" sz="2800" b="0" u="none" strike="noStrike" baseline="30000" dirty="0">
                          <a:solidFill>
                            <a:srgbClr val="000000"/>
                          </a:solidFill>
                        </a:rPr>
                        <a:t>b</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500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9,3</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800" b="0" u="none" strike="noStrike" baseline="0" dirty="0">
                          <a:solidFill>
                            <a:srgbClr val="000000"/>
                          </a:solidFill>
                        </a:rPr>
                        <a:t>0,00%</a:t>
                      </a:r>
                      <a:endParaRPr lang="en-US"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3853820"/>
                  </a:ext>
                </a:extLst>
              </a:tr>
              <a:tr h="504000">
                <a:tc>
                  <a:txBody>
                    <a:bodyPr/>
                    <a:lstStyle/>
                    <a:p>
                      <a:r>
                        <a:rPr lang="en-US" sz="2800" b="0" u="none" strike="noStrike" baseline="0" dirty="0" err="1">
                          <a:solidFill>
                            <a:srgbClr val="000000"/>
                          </a:solidFill>
                        </a:rPr>
                        <a:t>Tourbières</a:t>
                      </a:r>
                      <a:r>
                        <a:rPr lang="en-US" sz="2800" b="0" u="none" strike="noStrike" baseline="0" dirty="0">
                          <a:solidFill>
                            <a:srgbClr val="000000"/>
                          </a:solidFill>
                        </a:rPr>
                        <a:t> </a:t>
                      </a:r>
                      <a:r>
                        <a:rPr lang="en-US" sz="2800" b="0" u="none" strike="noStrike" baseline="0" dirty="0" err="1">
                          <a:solidFill>
                            <a:srgbClr val="000000"/>
                          </a:solidFill>
                        </a:rPr>
                        <a:t>tropicales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587</a:t>
                      </a:r>
                      <a:r>
                        <a:rPr lang="en-US" sz="2800" b="0" u="none" strike="noStrike" baseline="30000" dirty="0">
                          <a:solidFill>
                            <a:srgbClr val="000000"/>
                          </a:solidFill>
                        </a:rPr>
                        <a:t>b</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504</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30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800" b="0" u="none" strike="noStrike" baseline="0" dirty="0">
                          <a:solidFill>
                            <a:srgbClr val="000000"/>
                          </a:solidFill>
                        </a:rPr>
                        <a:t>0,60%</a:t>
                      </a:r>
                      <a:endParaRPr lang="en-US"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6718835"/>
                  </a:ext>
                </a:extLst>
              </a:tr>
              <a:tr h="504000">
                <a:tc>
                  <a:txBody>
                    <a:bodyPr/>
                    <a:lstStyle/>
                    <a:p>
                      <a:r>
                        <a:rPr lang="fr-FR" sz="2800" b="0" u="none" strike="noStrike" baseline="0" dirty="0">
                          <a:solidFill>
                            <a:srgbClr val="000000"/>
                          </a:solidFill>
                        </a:rPr>
                        <a:t>Prairies tempérées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5 080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77</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39</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800" b="0" u="none" strike="noStrike" baseline="0" dirty="0">
                          <a:solidFill>
                            <a:srgbClr val="000000"/>
                          </a:solidFill>
                        </a:rPr>
                        <a:t>0,14%</a:t>
                      </a:r>
                      <a:endParaRPr lang="fr-FR"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65684353"/>
                  </a:ext>
                </a:extLst>
              </a:tr>
              <a:tr h="504000">
                <a:tc>
                  <a:txBody>
                    <a:bodyPr/>
                    <a:lstStyle/>
                    <a:p>
                      <a:r>
                        <a:rPr lang="fr-FR" sz="2800" b="0" u="none" strike="noStrike" baseline="0" dirty="0">
                          <a:solidFill>
                            <a:srgbClr val="000000"/>
                          </a:solidFill>
                        </a:rPr>
                        <a:t>Prairies tropicales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7 000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43</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30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800" b="0" u="none" strike="noStrike" baseline="0" dirty="0">
                          <a:solidFill>
                            <a:srgbClr val="000000"/>
                          </a:solidFill>
                        </a:rPr>
                        <a:t>0,14%</a:t>
                      </a:r>
                      <a:endParaRPr lang="fr-FR"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4927066"/>
                  </a:ext>
                </a:extLst>
              </a:tr>
              <a:tr h="504000">
                <a:tc>
                  <a:txBody>
                    <a:bodyPr/>
                    <a:lstStyle/>
                    <a:p>
                      <a:r>
                        <a:rPr lang="nn-NO" sz="2800" b="0" u="none" strike="noStrike" baseline="0" dirty="0">
                          <a:solidFill>
                            <a:srgbClr val="000000"/>
                          </a:solidFill>
                        </a:rPr>
                        <a:t>Prairies montagnardes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n-NO" sz="2800" b="0" u="none" strike="noStrike" baseline="0" dirty="0">
                          <a:solidFill>
                            <a:srgbClr val="000000"/>
                          </a:solidFill>
                        </a:rPr>
                        <a:t>2 600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n-NO" sz="2800" b="0" u="none" strike="noStrike" baseline="0" dirty="0">
                          <a:solidFill>
                            <a:srgbClr val="000000"/>
                          </a:solidFill>
                        </a:rPr>
                        <a:t>104</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n-NO" sz="2800" b="0" u="none" strike="noStrike" baseline="0" dirty="0">
                          <a:solidFill>
                            <a:srgbClr val="000000"/>
                          </a:solidFill>
                        </a:rPr>
                        <a:t>27</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n-NO" sz="2800" b="0" u="none" strike="noStrike" baseline="0" dirty="0">
                          <a:solidFill>
                            <a:srgbClr val="000000"/>
                          </a:solidFill>
                        </a:rPr>
                        <a:t>0,14%</a:t>
                      </a:r>
                      <a:endParaRPr lang="nn-NO" sz="2800" b="0" i="0" u="none" strike="noStrike" baseline="0" dirty="0">
                        <a:solidFill>
                          <a:srgbClr val="00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08404023"/>
                  </a:ext>
                </a:extLst>
              </a:tr>
            </a:tbl>
          </a:graphicData>
        </a:graphic>
      </p:graphicFrame>
      <p:sp>
        <p:nvSpPr>
          <p:cNvPr id="4" name="ZoneTexte 3">
            <a:extLst>
              <a:ext uri="{FF2B5EF4-FFF2-40B4-BE49-F238E27FC236}">
                <a16:creationId xmlns:a16="http://schemas.microsoft.com/office/drawing/2014/main" id="{19378576-87D4-3B93-D0E7-9F27098D136F}"/>
              </a:ext>
            </a:extLst>
          </p:cNvPr>
          <p:cNvSpPr txBox="1"/>
          <p:nvPr/>
        </p:nvSpPr>
        <p:spPr>
          <a:xfrm>
            <a:off x="669236" y="10474377"/>
            <a:ext cx="12044815" cy="2310505"/>
          </a:xfrm>
          <a:prstGeom prst="rect">
            <a:avLst/>
          </a:prstGeom>
          <a:noFill/>
        </p:spPr>
        <p:txBody>
          <a:bodyPr wrap="square" lIns="46800" tIns="46800" rIns="46800" bIns="46800" rtlCol="0">
            <a:spAutoFit/>
          </a:bodyPr>
          <a:lstStyle/>
          <a:p>
            <a:pPr marL="174625" indent="-174625" algn="l"/>
            <a:r>
              <a:rPr lang="en-US" sz="1800" b="0" i="0" u="none" strike="noStrike" baseline="0" dirty="0">
                <a:solidFill>
                  <a:srgbClr val="000000"/>
                </a:solidFill>
              </a:rPr>
              <a:t>a </a:t>
            </a:r>
            <a:r>
              <a:rPr lang="fr-FR" sz="1800" b="0" i="0" u="none" strike="noStrike" baseline="0" dirty="0">
                <a:solidFill>
                  <a:srgbClr val="000000"/>
                </a:solidFill>
              </a:rPr>
              <a:t>La densité typique du carbone est la somme des valeurs typiques du carbone organique aérien, souterrain et du sol jusqu'à des profondeurs de 30 cm (sols minéraux des hautes terres) ou 1 m (tourbières gorgées d'eau et systèmes côtiers).</a:t>
            </a:r>
            <a:endParaRPr lang="en-US" sz="1800" b="0" i="0" u="none" strike="noStrike" baseline="0" dirty="0">
              <a:solidFill>
                <a:srgbClr val="000000"/>
              </a:solidFill>
            </a:endParaRPr>
          </a:p>
          <a:p>
            <a:pPr marL="174625" indent="-174625" algn="l"/>
            <a:r>
              <a:rPr lang="en-US" dirty="0">
                <a:solidFill>
                  <a:srgbClr val="000000"/>
                </a:solidFill>
              </a:rPr>
              <a:t>b</a:t>
            </a:r>
            <a:r>
              <a:rPr lang="en-US" sz="1800" b="0" i="0" u="none" strike="noStrike" baseline="0" dirty="0">
                <a:solidFill>
                  <a:srgbClr val="000000"/>
                </a:solidFill>
              </a:rPr>
              <a:t> </a:t>
            </a:r>
            <a:r>
              <a:rPr lang="fr-FR" sz="1800" b="0" i="0" u="none" strike="noStrike" baseline="0" dirty="0">
                <a:solidFill>
                  <a:srgbClr val="000000"/>
                </a:solidFill>
              </a:rPr>
              <a:t>L'étendue géographique des tourbières capturées ci-dessus chevauche d'autres écosystèmes : 56 % de la superficie des tourbières chevauche des forêts et 21 % des prairies, et 16 % se trouvent sous des terres cultivées ou des zones d'utilisation mixte des terres.</a:t>
            </a:r>
          </a:p>
          <a:p>
            <a:pPr marL="174625" indent="-174625" algn="l"/>
            <a:r>
              <a:rPr lang="en-US" sz="1800" b="0" i="0" u="none" strike="noStrike" baseline="0" dirty="0">
                <a:solidFill>
                  <a:srgbClr val="000000"/>
                </a:solidFill>
              </a:rPr>
              <a:t>c </a:t>
            </a:r>
            <a:r>
              <a:rPr lang="fr-FR" sz="1800" b="0" i="0" u="none" strike="noStrike" baseline="0" dirty="0">
                <a:solidFill>
                  <a:srgbClr val="000000"/>
                </a:solidFill>
              </a:rPr>
              <a:t>Les taux de perte de forêts et de mangroves sont basés sur une période 2000-2012 ; les taux de perte dans d'autres écosystèmes ne sont pas suivis d'aussi près et sont basés sur des périodes différentes.</a:t>
            </a:r>
            <a:endParaRPr lang="fr-FR" dirty="0"/>
          </a:p>
        </p:txBody>
      </p:sp>
      <p:sp>
        <p:nvSpPr>
          <p:cNvPr id="5" name="ZoneTexte 4">
            <a:extLst>
              <a:ext uri="{FF2B5EF4-FFF2-40B4-BE49-F238E27FC236}">
                <a16:creationId xmlns:a16="http://schemas.microsoft.com/office/drawing/2014/main" id="{B5320F5B-633D-19BA-3B5D-2A813FC0CA4E}"/>
              </a:ext>
            </a:extLst>
          </p:cNvPr>
          <p:cNvSpPr txBox="1"/>
          <p:nvPr/>
        </p:nvSpPr>
        <p:spPr>
          <a:xfrm>
            <a:off x="9125111" y="12801820"/>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Goldstein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2020)</a:t>
            </a:r>
            <a:endParaRPr lang="fr-FR" sz="2400" dirty="0">
              <a:solidFill>
                <a:schemeClr val="bg1">
                  <a:lumMod val="65000"/>
                </a:schemeClr>
              </a:solidFill>
              <a:cs typeface="Arial" panose="020B0604020202020204" pitchFamily="34" charset="0"/>
            </a:endParaRPr>
          </a:p>
        </p:txBody>
      </p:sp>
      <p:sp>
        <p:nvSpPr>
          <p:cNvPr id="6" name="Rectangle 5">
            <a:extLst>
              <a:ext uri="{FF2B5EF4-FFF2-40B4-BE49-F238E27FC236}">
                <a16:creationId xmlns:a16="http://schemas.microsoft.com/office/drawing/2014/main" id="{96CFA3BB-5DC0-698B-7A0B-BA26C209B131}"/>
              </a:ext>
            </a:extLst>
          </p:cNvPr>
          <p:cNvSpPr/>
          <p:nvPr/>
        </p:nvSpPr>
        <p:spPr>
          <a:xfrm>
            <a:off x="669236" y="7100554"/>
            <a:ext cx="22919635" cy="1547335"/>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1" name="ZoneTexte 10">
            <a:extLst>
              <a:ext uri="{FF2B5EF4-FFF2-40B4-BE49-F238E27FC236}">
                <a16:creationId xmlns:a16="http://schemas.microsoft.com/office/drawing/2014/main" id="{5B0416E7-A98B-1F23-0B0D-D50D483B7F7D}"/>
              </a:ext>
            </a:extLst>
          </p:cNvPr>
          <p:cNvSpPr txBox="1"/>
          <p:nvPr/>
        </p:nvSpPr>
        <p:spPr>
          <a:xfrm>
            <a:off x="15860078" y="10474377"/>
            <a:ext cx="7728793" cy="2541425"/>
          </a:xfrm>
          <a:prstGeom prst="roundRect">
            <a:avLst/>
          </a:prstGeom>
          <a:noFill/>
          <a:ln w="63500" cap="rnd">
            <a:solidFill>
              <a:srgbClr val="8D533E"/>
            </a:solidFill>
            <a:prstDash val="sysDot"/>
          </a:ln>
        </p:spPr>
        <p:txBody>
          <a:bodyPr wrap="square" lIns="288000" tIns="288000" rIns="288000" bIns="288000" numCol="1" spcCol="540000" rtlCol="0">
            <a:noAutofit/>
          </a:bodyPr>
          <a:lstStyle/>
          <a:p>
            <a:pPr algn="l">
              <a:defRPr sz="4000">
                <a:solidFill>
                  <a:srgbClr val="000000"/>
                </a:solidFill>
              </a:defRPr>
            </a:pPr>
            <a:r>
              <a:rPr lang="fr-FR" sz="3600" dirty="0"/>
              <a:t>Les tourbières et les mangroves constituent les plus grands stocks de carbone par hectare.</a:t>
            </a:r>
          </a:p>
        </p:txBody>
      </p:sp>
    </p:spTree>
    <p:extLst>
      <p:ext uri="{BB962C8B-B14F-4D97-AF65-F5344CB8AC3E}">
        <p14:creationId xmlns:p14="http://schemas.microsoft.com/office/powerpoint/2010/main" val="237424849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2E092664-FE84-E96E-701F-13FFEE0E0D32}"/>
              </a:ext>
            </a:extLst>
          </p:cNvPr>
          <p:cNvCxnSpPr>
            <a:cxnSpLocks/>
          </p:cNvCxnSpPr>
          <p:nvPr/>
        </p:nvCxnSpPr>
        <p:spPr>
          <a:xfrm>
            <a:off x="4939871" y="2648955"/>
            <a:ext cx="288000" cy="0"/>
          </a:xfrm>
          <a:prstGeom prst="line">
            <a:avLst/>
          </a:prstGeom>
          <a:noFill/>
          <a:ln w="762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9" name="Connecteur droit 8">
            <a:extLst>
              <a:ext uri="{FF2B5EF4-FFF2-40B4-BE49-F238E27FC236}">
                <a16:creationId xmlns:a16="http://schemas.microsoft.com/office/drawing/2014/main" id="{6C0C71EA-3A0A-F8D9-E819-1BF1058D43E6}"/>
              </a:ext>
            </a:extLst>
          </p:cNvPr>
          <p:cNvCxnSpPr>
            <a:cxnSpLocks/>
          </p:cNvCxnSpPr>
          <p:nvPr/>
        </p:nvCxnSpPr>
        <p:spPr>
          <a:xfrm>
            <a:off x="4939871" y="6656706"/>
            <a:ext cx="286129" cy="0"/>
          </a:xfrm>
          <a:prstGeom prst="line">
            <a:avLst/>
          </a:prstGeom>
          <a:noFill/>
          <a:ln w="762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0" name="Connecteur droit 9">
            <a:extLst>
              <a:ext uri="{FF2B5EF4-FFF2-40B4-BE49-F238E27FC236}">
                <a16:creationId xmlns:a16="http://schemas.microsoft.com/office/drawing/2014/main" id="{22052915-C465-B4CB-3D5C-7259F08DCEF0}"/>
              </a:ext>
            </a:extLst>
          </p:cNvPr>
          <p:cNvCxnSpPr>
            <a:cxnSpLocks/>
          </p:cNvCxnSpPr>
          <p:nvPr/>
        </p:nvCxnSpPr>
        <p:spPr>
          <a:xfrm>
            <a:off x="4939871" y="3996098"/>
            <a:ext cx="288000" cy="0"/>
          </a:xfrm>
          <a:prstGeom prst="line">
            <a:avLst/>
          </a:prstGeom>
          <a:noFill/>
          <a:ln w="762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1" name="Connecteur droit 10">
            <a:extLst>
              <a:ext uri="{FF2B5EF4-FFF2-40B4-BE49-F238E27FC236}">
                <a16:creationId xmlns:a16="http://schemas.microsoft.com/office/drawing/2014/main" id="{69981C12-38B5-B922-1E3A-D86E71A51843}"/>
              </a:ext>
            </a:extLst>
          </p:cNvPr>
          <p:cNvCxnSpPr>
            <a:cxnSpLocks/>
          </p:cNvCxnSpPr>
          <p:nvPr/>
        </p:nvCxnSpPr>
        <p:spPr>
          <a:xfrm>
            <a:off x="4939871" y="5318583"/>
            <a:ext cx="288000" cy="0"/>
          </a:xfrm>
          <a:prstGeom prst="line">
            <a:avLst/>
          </a:prstGeom>
          <a:noFill/>
          <a:ln w="762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2" name="Connecteur droit 11">
            <a:extLst>
              <a:ext uri="{FF2B5EF4-FFF2-40B4-BE49-F238E27FC236}">
                <a16:creationId xmlns:a16="http://schemas.microsoft.com/office/drawing/2014/main" id="{A75760E0-8E37-1B90-E852-FA334B41109A}"/>
              </a:ext>
            </a:extLst>
          </p:cNvPr>
          <p:cNvCxnSpPr>
            <a:cxnSpLocks/>
          </p:cNvCxnSpPr>
          <p:nvPr/>
        </p:nvCxnSpPr>
        <p:spPr>
          <a:xfrm>
            <a:off x="4939871" y="7996159"/>
            <a:ext cx="288000" cy="0"/>
          </a:xfrm>
          <a:prstGeom prst="line">
            <a:avLst/>
          </a:prstGeom>
          <a:noFill/>
          <a:ln w="762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5" name="Connecteur droit 14">
            <a:extLst>
              <a:ext uri="{FF2B5EF4-FFF2-40B4-BE49-F238E27FC236}">
                <a16:creationId xmlns:a16="http://schemas.microsoft.com/office/drawing/2014/main" id="{2BE7FFD3-0BAD-07B2-6673-1746B99128A7}"/>
              </a:ext>
            </a:extLst>
          </p:cNvPr>
          <p:cNvCxnSpPr>
            <a:cxnSpLocks/>
          </p:cNvCxnSpPr>
          <p:nvPr/>
        </p:nvCxnSpPr>
        <p:spPr>
          <a:xfrm>
            <a:off x="4939871" y="9844971"/>
            <a:ext cx="288000" cy="0"/>
          </a:xfrm>
          <a:prstGeom prst="line">
            <a:avLst/>
          </a:prstGeom>
          <a:noFill/>
          <a:ln w="762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AB490B3E-8729-F49A-C1A3-E8B717242A99}"/>
              </a:ext>
            </a:extLst>
          </p:cNvPr>
          <p:cNvSpPr>
            <a:spLocks noGrp="1"/>
          </p:cNvSpPr>
          <p:nvPr>
            <p:ph type="title"/>
          </p:nvPr>
        </p:nvSpPr>
        <p:spPr>
          <a:xfrm>
            <a:off x="1905000" y="205650"/>
            <a:ext cx="21202650" cy="863531"/>
          </a:xfrm>
        </p:spPr>
        <p:txBody>
          <a:bodyPr/>
          <a:lstStyle/>
          <a:p>
            <a:r>
              <a:rPr lang="fr-FR" spc="-100" dirty="0"/>
              <a:t>Description d'une carotte de tourbe : exemple de Frasne (France, 25)</a:t>
            </a:r>
          </a:p>
        </p:txBody>
      </p:sp>
      <p:graphicFrame>
        <p:nvGraphicFramePr>
          <p:cNvPr id="3" name="Tableau 2">
            <a:extLst>
              <a:ext uri="{FF2B5EF4-FFF2-40B4-BE49-F238E27FC236}">
                <a16:creationId xmlns:a16="http://schemas.microsoft.com/office/drawing/2014/main" id="{83A3258F-6573-5CE2-AF3C-3CB20A1F279B}"/>
              </a:ext>
            </a:extLst>
          </p:cNvPr>
          <p:cNvGraphicFramePr>
            <a:graphicFrameLocks noGrp="1"/>
          </p:cNvGraphicFramePr>
          <p:nvPr>
            <p:extLst>
              <p:ext uri="{D42A27DB-BD31-4B8C-83A1-F6EECF244321}">
                <p14:modId xmlns:p14="http://schemas.microsoft.com/office/powerpoint/2010/main" val="575104445"/>
              </p:ext>
            </p:extLst>
          </p:nvPr>
        </p:nvGraphicFramePr>
        <p:xfrm>
          <a:off x="7342766" y="1872257"/>
          <a:ext cx="12636000" cy="6804000"/>
        </p:xfrm>
        <a:graphic>
          <a:graphicData uri="http://schemas.openxmlformats.org/drawingml/2006/table">
            <a:tbl>
              <a:tblPr firstRow="1" bandRow="1">
                <a:tableStyleId>{8799B23B-EC83-4686-B30A-512413B5E67A}</a:tableStyleId>
              </a:tblPr>
              <a:tblGrid>
                <a:gridCol w="3168000">
                  <a:extLst>
                    <a:ext uri="{9D8B030D-6E8A-4147-A177-3AD203B41FA5}">
                      <a16:colId xmlns:a16="http://schemas.microsoft.com/office/drawing/2014/main" val="3044137951"/>
                    </a:ext>
                  </a:extLst>
                </a:gridCol>
                <a:gridCol w="4536000">
                  <a:extLst>
                    <a:ext uri="{9D8B030D-6E8A-4147-A177-3AD203B41FA5}">
                      <a16:colId xmlns:a16="http://schemas.microsoft.com/office/drawing/2014/main" val="1342812246"/>
                    </a:ext>
                  </a:extLst>
                </a:gridCol>
                <a:gridCol w="3492000">
                  <a:extLst>
                    <a:ext uri="{9D8B030D-6E8A-4147-A177-3AD203B41FA5}">
                      <a16:colId xmlns:a16="http://schemas.microsoft.com/office/drawing/2014/main" val="1035308159"/>
                    </a:ext>
                  </a:extLst>
                </a:gridCol>
                <a:gridCol w="1440000">
                  <a:extLst>
                    <a:ext uri="{9D8B030D-6E8A-4147-A177-3AD203B41FA5}">
                      <a16:colId xmlns:a16="http://schemas.microsoft.com/office/drawing/2014/main" val="2208177027"/>
                    </a:ext>
                  </a:extLst>
                </a:gridCol>
              </a:tblGrid>
              <a:tr h="1476000">
                <a:tc>
                  <a:txBody>
                    <a:bodyPr/>
                    <a:lstStyle/>
                    <a:p>
                      <a:r>
                        <a:rPr lang="fr-FR" sz="3600" b="1" u="none" strike="noStrike" baseline="0" dirty="0">
                          <a:solidFill>
                            <a:srgbClr val="000000"/>
                          </a:solidFill>
                        </a:rPr>
                        <a:t>Profondeur</a:t>
                      </a:r>
                      <a:endParaRPr lang="fr-FR" sz="3600" b="1" dirty="0">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3600" b="1" u="none" strike="noStrike" baseline="0" dirty="0">
                          <a:solidFill>
                            <a:srgbClr val="000000"/>
                          </a:solidFill>
                        </a:rPr>
                        <a:t>Densité apparente</a:t>
                      </a:r>
                    </a:p>
                    <a:p>
                      <a:pPr algn="ctr"/>
                      <a:r>
                        <a:rPr lang="it-IT" sz="3600" b="0" u="none" strike="noStrike" baseline="0" dirty="0">
                          <a:solidFill>
                            <a:srgbClr val="000000"/>
                          </a:solidFill>
                        </a:rPr>
                        <a:t>(g.cm</a:t>
                      </a:r>
                      <a:r>
                        <a:rPr lang="it-IT" sz="3600" b="0" u="none" strike="noStrike" baseline="30000" dirty="0">
                          <a:solidFill>
                            <a:srgbClr val="000000"/>
                          </a:solidFill>
                        </a:rPr>
                        <a:t>-3</a:t>
                      </a:r>
                      <a:r>
                        <a:rPr lang="it-IT" sz="3600" b="0" u="none" strike="noStrike" baseline="0" dirty="0">
                          <a:solidFill>
                            <a:srgbClr val="000000"/>
                          </a:solidFill>
                        </a:rPr>
                        <a:t> de tourbe)</a:t>
                      </a:r>
                      <a:endParaRPr lang="it-IT" sz="3600" b="0" i="0" u="none" strike="noStrike" baseline="30000" dirty="0">
                        <a:solidFill>
                          <a:srgbClr val="000000"/>
                        </a:solidFill>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3600" b="1" dirty="0"/>
                        <a:t>% de </a:t>
                      </a:r>
                      <a:br>
                        <a:rPr lang="fr-FR" sz="3600" b="1" dirty="0"/>
                      </a:br>
                      <a:r>
                        <a:rPr lang="fr-FR" sz="3600" b="1" dirty="0"/>
                        <a:t>carbone</a:t>
                      </a:r>
                      <a:endParaRPr lang="fr-FR" sz="3600" b="1" i="0" u="none" strike="noStrike" baseline="30000" dirty="0">
                        <a:solidFill>
                          <a:srgbClr val="000000"/>
                        </a:solidFill>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3600" b="1" u="none" strike="noStrike" baseline="0" dirty="0">
                          <a:solidFill>
                            <a:srgbClr val="000000"/>
                          </a:solidFill>
                        </a:rPr>
                        <a:t>C/N</a:t>
                      </a:r>
                      <a:endParaRPr lang="fr-FR" sz="3600" b="1" i="0" u="none" strike="noStrike" baseline="30000" dirty="0">
                        <a:solidFill>
                          <a:srgbClr val="000000"/>
                        </a:solidFill>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7693998"/>
                  </a:ext>
                </a:extLst>
              </a:tr>
              <a:tr h="1332000">
                <a:tc>
                  <a:txBody>
                    <a:bodyPr/>
                    <a:lstStyle/>
                    <a:p>
                      <a:r>
                        <a:rPr lang="nb-NO" sz="3600" b="0" u="none" strike="noStrike" baseline="0" dirty="0">
                          <a:solidFill>
                            <a:srgbClr val="000000"/>
                          </a:solidFill>
                        </a:rPr>
                        <a:t>25 cm</a:t>
                      </a:r>
                      <a:endParaRPr lang="fr-FR" sz="36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nb-NO" sz="3600" b="0" u="none" strike="noStrike" baseline="0" dirty="0">
                          <a:solidFill>
                            <a:srgbClr val="000000"/>
                          </a:solidFill>
                        </a:rPr>
                        <a:t>0,029</a:t>
                      </a:r>
                      <a:endParaRPr lang="fr-FR" sz="36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nb-NO" sz="3600" b="0" u="none" strike="noStrike" baseline="0" dirty="0">
                          <a:solidFill>
                            <a:srgbClr val="000000"/>
                          </a:solidFill>
                        </a:rPr>
                        <a:t>52</a:t>
                      </a:r>
                      <a:endParaRPr lang="fr-FR" sz="36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nb-NO" sz="3600" b="0" u="none" strike="noStrike" baseline="0" dirty="0">
                          <a:solidFill>
                            <a:srgbClr val="000000"/>
                          </a:solidFill>
                        </a:rPr>
                        <a:t>36</a:t>
                      </a:r>
                      <a:endParaRPr lang="nb-NO" sz="3600" b="0" i="0" u="none" strike="noStrike" baseline="0" dirty="0">
                        <a:solidFill>
                          <a:srgbClr val="000000"/>
                        </a:solidFill>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19534654"/>
                  </a:ext>
                </a:extLst>
              </a:tr>
              <a:tr h="1332000">
                <a:tc>
                  <a:txBody>
                    <a:bodyPr/>
                    <a:lstStyle/>
                    <a:p>
                      <a:r>
                        <a:rPr lang="fr-FR" sz="3600" b="0" u="none" strike="noStrike" baseline="0" dirty="0">
                          <a:solidFill>
                            <a:srgbClr val="000000"/>
                          </a:solidFill>
                        </a:rPr>
                        <a:t>50 cm</a:t>
                      </a:r>
                      <a:endParaRPr lang="fr-FR" sz="36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600" b="0" u="none" strike="noStrike" baseline="0" dirty="0">
                          <a:solidFill>
                            <a:srgbClr val="000000"/>
                          </a:solidFill>
                        </a:rPr>
                        <a:t>0,074</a:t>
                      </a:r>
                      <a:endParaRPr lang="fr-FR" sz="36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600" b="0" u="none" strike="noStrike" baseline="0" dirty="0">
                          <a:solidFill>
                            <a:srgbClr val="000000"/>
                          </a:solidFill>
                        </a:rPr>
                        <a:t>51</a:t>
                      </a:r>
                      <a:endParaRPr lang="fr-FR" sz="36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fr-FR" sz="3600" b="0" u="none" strike="noStrike" baseline="0" dirty="0">
                          <a:solidFill>
                            <a:srgbClr val="000000"/>
                          </a:solidFill>
                        </a:rPr>
                        <a:t>36</a:t>
                      </a:r>
                      <a:endParaRPr lang="fr-FR" sz="36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60613522"/>
                  </a:ext>
                </a:extLst>
              </a:tr>
              <a:tr h="1332000">
                <a:tc>
                  <a:txBody>
                    <a:bodyPr/>
                    <a:lstStyle/>
                    <a:p>
                      <a:r>
                        <a:rPr lang="fr-FR" sz="3600" b="0" u="none" strike="noStrike" baseline="0" dirty="0">
                          <a:solidFill>
                            <a:srgbClr val="000000"/>
                          </a:solidFill>
                        </a:rPr>
                        <a:t>75 cm</a:t>
                      </a:r>
                      <a:endParaRPr lang="fr-FR" sz="36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600" b="0" u="none" strike="noStrike" baseline="0" dirty="0">
                          <a:solidFill>
                            <a:srgbClr val="000000"/>
                          </a:solidFill>
                        </a:rPr>
                        <a:t>0,111</a:t>
                      </a:r>
                      <a:endParaRPr lang="fr-FR" sz="36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600" b="0" u="none" strike="noStrike" baseline="0" dirty="0">
                          <a:solidFill>
                            <a:srgbClr val="000000"/>
                          </a:solidFill>
                          <a:latin typeface="+mn-lt"/>
                        </a:rPr>
                        <a:t>49</a:t>
                      </a:r>
                      <a:endParaRPr lang="fr-FR" sz="36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fr-FR" sz="3600" b="0" u="none" strike="noStrike" baseline="0" dirty="0">
                          <a:solidFill>
                            <a:srgbClr val="000000"/>
                          </a:solidFill>
                        </a:rPr>
                        <a:t>24</a:t>
                      </a:r>
                      <a:endParaRPr lang="fr-FR" sz="36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8353241"/>
                  </a:ext>
                </a:extLst>
              </a:tr>
              <a:tr h="1332000">
                <a:tc>
                  <a:txBody>
                    <a:bodyPr/>
                    <a:lstStyle/>
                    <a:p>
                      <a:r>
                        <a:rPr lang="fr-FR" sz="3600" b="0" u="none" strike="noStrike" baseline="0" dirty="0">
                          <a:solidFill>
                            <a:srgbClr val="000000"/>
                          </a:solidFill>
                        </a:rPr>
                        <a:t>100 cm</a:t>
                      </a:r>
                      <a:endParaRPr lang="fr-FR" sz="3600" dirty="0">
                        <a:latin typeface="+mn-lt"/>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3600" b="0" u="none" strike="noStrike" baseline="0" dirty="0">
                          <a:solidFill>
                            <a:srgbClr val="000000"/>
                          </a:solidFill>
                        </a:rPr>
                        <a:t>0,120</a:t>
                      </a:r>
                      <a:endParaRPr lang="fr-FR" sz="3600" dirty="0">
                        <a:latin typeface="+mn-lt"/>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3600" b="0" u="none" strike="noStrike" baseline="0" dirty="0">
                          <a:solidFill>
                            <a:srgbClr val="000000"/>
                          </a:solidFill>
                        </a:rPr>
                        <a:t>52</a:t>
                      </a:r>
                      <a:endParaRPr lang="fr-FR" sz="3600" dirty="0">
                        <a:latin typeface="+mn-lt"/>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fr-FR" sz="3600" b="0" u="none" strike="noStrike" baseline="0" dirty="0">
                          <a:solidFill>
                            <a:srgbClr val="000000"/>
                          </a:solidFill>
                        </a:rPr>
                        <a:t>30</a:t>
                      </a:r>
                      <a:endParaRPr lang="fr-FR" sz="3600" b="0" i="0" u="none" strike="noStrike" baseline="0" dirty="0">
                        <a:solidFill>
                          <a:srgbClr val="000000"/>
                        </a:solidFill>
                        <a:latin typeface="+mn-lt"/>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769329"/>
                  </a:ext>
                </a:extLst>
              </a:tr>
            </a:tbl>
          </a:graphicData>
        </a:graphic>
      </p:graphicFrame>
      <p:sp>
        <p:nvSpPr>
          <p:cNvPr id="4" name="Rectangle 3">
            <a:extLst>
              <a:ext uri="{FF2B5EF4-FFF2-40B4-BE49-F238E27FC236}">
                <a16:creationId xmlns:a16="http://schemas.microsoft.com/office/drawing/2014/main" id="{6B6239F6-6BC8-272E-692C-D4A4146318A6}"/>
              </a:ext>
            </a:extLst>
          </p:cNvPr>
          <p:cNvSpPr/>
          <p:nvPr/>
        </p:nvSpPr>
        <p:spPr>
          <a:xfrm>
            <a:off x="4393581" y="2618982"/>
            <a:ext cx="561166" cy="80807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5" name="Rectangle 4">
            <a:extLst>
              <a:ext uri="{FF2B5EF4-FFF2-40B4-BE49-F238E27FC236}">
                <a16:creationId xmlns:a16="http://schemas.microsoft.com/office/drawing/2014/main" id="{D6F5E0AD-FA90-35E2-3D8D-90E4D17C6253}"/>
              </a:ext>
            </a:extLst>
          </p:cNvPr>
          <p:cNvSpPr/>
          <p:nvPr/>
        </p:nvSpPr>
        <p:spPr>
          <a:xfrm>
            <a:off x="4393581" y="3427056"/>
            <a:ext cx="561161" cy="3243146"/>
          </a:xfrm>
          <a:prstGeom prst="rect">
            <a:avLst/>
          </a:prstGeom>
          <a:gradFill flip="none" rotWithShape="1">
            <a:gsLst>
              <a:gs pos="0">
                <a:schemeClr val="accent4">
                  <a:lumMod val="50000"/>
                  <a:tint val="66000"/>
                  <a:satMod val="160000"/>
                </a:schemeClr>
              </a:gs>
              <a:gs pos="50000">
                <a:schemeClr val="accent4">
                  <a:lumMod val="50000"/>
                  <a:tint val="44500"/>
                  <a:satMod val="160000"/>
                </a:schemeClr>
              </a:gs>
              <a:gs pos="100000">
                <a:schemeClr val="accent4">
                  <a:lumMod val="50000"/>
                  <a:tint val="23500"/>
                  <a:satMod val="160000"/>
                </a:scheme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6" name="Rectangle 5">
            <a:extLst>
              <a:ext uri="{FF2B5EF4-FFF2-40B4-BE49-F238E27FC236}">
                <a16:creationId xmlns:a16="http://schemas.microsoft.com/office/drawing/2014/main" id="{A2D1E012-DF8F-D334-3C4A-78E27D0F6B31}"/>
              </a:ext>
            </a:extLst>
          </p:cNvPr>
          <p:cNvSpPr/>
          <p:nvPr/>
        </p:nvSpPr>
        <p:spPr>
          <a:xfrm>
            <a:off x="4393581" y="6643903"/>
            <a:ext cx="561162" cy="4506698"/>
          </a:xfrm>
          <a:prstGeom prst="rect">
            <a:avLst/>
          </a:prstGeom>
          <a:gradFill flip="none" rotWithShape="1">
            <a:gsLst>
              <a:gs pos="0">
                <a:srgbClr val="663300">
                  <a:tint val="66000"/>
                  <a:satMod val="160000"/>
                </a:srgbClr>
              </a:gs>
              <a:gs pos="50000">
                <a:srgbClr val="663300">
                  <a:tint val="44500"/>
                  <a:satMod val="160000"/>
                </a:srgbClr>
              </a:gs>
              <a:gs pos="100000">
                <a:srgbClr val="663300">
                  <a:tint val="23500"/>
                  <a:satMod val="160000"/>
                </a:srgb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cxnSp>
        <p:nvCxnSpPr>
          <p:cNvPr id="7" name="Connecteur droit 6">
            <a:extLst>
              <a:ext uri="{FF2B5EF4-FFF2-40B4-BE49-F238E27FC236}">
                <a16:creationId xmlns:a16="http://schemas.microsoft.com/office/drawing/2014/main" id="{4174FB1D-8A10-3B49-7230-2431BB870B97}"/>
              </a:ext>
            </a:extLst>
          </p:cNvPr>
          <p:cNvCxnSpPr>
            <a:cxnSpLocks/>
          </p:cNvCxnSpPr>
          <p:nvPr/>
        </p:nvCxnSpPr>
        <p:spPr>
          <a:xfrm>
            <a:off x="3746657" y="3780278"/>
            <a:ext cx="3398422" cy="0"/>
          </a:xfrm>
          <a:prstGeom prst="line">
            <a:avLst/>
          </a:prstGeom>
          <a:noFill/>
          <a:ln w="76200" cap="flat">
            <a:solidFill>
              <a:srgbClr val="00B0F0"/>
            </a:solidFill>
            <a:prstDash val="solid"/>
            <a:round/>
          </a:ln>
          <a:effectLst/>
          <a:sp3d/>
        </p:spPr>
        <p:style>
          <a:lnRef idx="0">
            <a:scrgbClr r="0" g="0" b="0"/>
          </a:lnRef>
          <a:fillRef idx="0">
            <a:scrgbClr r="0" g="0" b="0"/>
          </a:fillRef>
          <a:effectRef idx="0">
            <a:scrgbClr r="0" g="0" b="0"/>
          </a:effectRef>
          <a:fontRef idx="none"/>
        </p:style>
      </p:cxnSp>
      <p:sp>
        <p:nvSpPr>
          <p:cNvPr id="13" name="ZoneTexte 12">
            <a:extLst>
              <a:ext uri="{FF2B5EF4-FFF2-40B4-BE49-F238E27FC236}">
                <a16:creationId xmlns:a16="http://schemas.microsoft.com/office/drawing/2014/main" id="{35631BDB-3812-BF44-0DED-11CD4DAA3FD2}"/>
              </a:ext>
            </a:extLst>
          </p:cNvPr>
          <p:cNvSpPr txBox="1"/>
          <p:nvPr/>
        </p:nvSpPr>
        <p:spPr>
          <a:xfrm>
            <a:off x="448190" y="3174984"/>
            <a:ext cx="327549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3600" i="1" dirty="0">
                <a:solidFill>
                  <a:srgbClr val="00B0F0"/>
                </a:solidFill>
              </a:rPr>
              <a:t>Niveau moyen de la nappe</a:t>
            </a:r>
            <a:endParaRPr kumimoji="0" lang="fr-FR" sz="3600" b="0" i="1" u="none" strike="noStrike" cap="none" spc="0" normalizeH="0" baseline="0" dirty="0">
              <a:ln>
                <a:noFill/>
              </a:ln>
              <a:solidFill>
                <a:srgbClr val="00B0F0"/>
              </a:solidFill>
              <a:effectLst/>
              <a:uFillTx/>
              <a:latin typeface="+mn-lt"/>
              <a:ea typeface="+mn-ea"/>
              <a:cs typeface="+mn-cs"/>
              <a:sym typeface="Helvetica Neue"/>
            </a:endParaRPr>
          </a:p>
        </p:txBody>
      </p:sp>
      <p:sp>
        <p:nvSpPr>
          <p:cNvPr id="14" name="Rectangle 13">
            <a:extLst>
              <a:ext uri="{FF2B5EF4-FFF2-40B4-BE49-F238E27FC236}">
                <a16:creationId xmlns:a16="http://schemas.microsoft.com/office/drawing/2014/main" id="{A67E671E-286B-D86D-783B-FD88FA6C5670}"/>
              </a:ext>
            </a:extLst>
          </p:cNvPr>
          <p:cNvSpPr/>
          <p:nvPr/>
        </p:nvSpPr>
        <p:spPr>
          <a:xfrm rot="19900742">
            <a:off x="3918289" y="8873160"/>
            <a:ext cx="1511744" cy="275585"/>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6" name="ZoneTexte 15">
            <a:extLst>
              <a:ext uri="{FF2B5EF4-FFF2-40B4-BE49-F238E27FC236}">
                <a16:creationId xmlns:a16="http://schemas.microsoft.com/office/drawing/2014/main" id="{BB08F903-89CF-3B6F-A8BE-51ACB56886B4}"/>
              </a:ext>
            </a:extLst>
          </p:cNvPr>
          <p:cNvSpPr txBox="1"/>
          <p:nvPr/>
        </p:nvSpPr>
        <p:spPr>
          <a:xfrm>
            <a:off x="1552321" y="10505058"/>
            <a:ext cx="248138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5E5E5E"/>
                </a:solidFill>
                <a:effectLst/>
                <a:uFillTx/>
                <a:latin typeface="+mn-lt"/>
                <a:ea typeface="+mn-ea"/>
                <a:cs typeface="+mn-cs"/>
                <a:sym typeface="Helvetica Neue"/>
              </a:rPr>
              <a:t>-</a:t>
            </a:r>
            <a:r>
              <a:rPr kumimoji="0" lang="fr-FR" b="0" i="0" u="none" strike="noStrike" cap="none" spc="0" normalizeH="0" baseline="0" dirty="0">
                <a:ln>
                  <a:noFill/>
                </a:ln>
                <a:solidFill>
                  <a:srgbClr val="5E5E5E"/>
                </a:solidFill>
                <a:effectLst/>
                <a:uFillTx/>
                <a:latin typeface="+mn-lt"/>
                <a:ea typeface="+mn-ea"/>
                <a:cs typeface="+mn-cs"/>
                <a:sym typeface="Helvetica Neue"/>
              </a:rPr>
              <a:t> </a:t>
            </a:r>
            <a:r>
              <a:rPr kumimoji="0" lang="fr-FR" sz="3600" b="0" i="0" u="none" strike="noStrike" cap="none" spc="0" normalizeH="0" baseline="0" dirty="0">
                <a:ln>
                  <a:noFill/>
                </a:ln>
                <a:solidFill>
                  <a:srgbClr val="5E5E5E"/>
                </a:solidFill>
                <a:effectLst/>
                <a:uFillTx/>
                <a:latin typeface="+mn-lt"/>
                <a:ea typeface="+mn-ea"/>
                <a:cs typeface="+mn-cs"/>
                <a:sym typeface="Helvetica Neue"/>
              </a:rPr>
              <a:t>9000 ans </a:t>
            </a:r>
          </a:p>
        </p:txBody>
      </p:sp>
      <p:sp>
        <p:nvSpPr>
          <p:cNvPr id="17" name="ZoneTexte 16">
            <a:extLst>
              <a:ext uri="{FF2B5EF4-FFF2-40B4-BE49-F238E27FC236}">
                <a16:creationId xmlns:a16="http://schemas.microsoft.com/office/drawing/2014/main" id="{15791A9B-051D-2F7B-5368-FDBDBBBD8089}"/>
              </a:ext>
            </a:extLst>
          </p:cNvPr>
          <p:cNvSpPr txBox="1"/>
          <p:nvPr/>
        </p:nvSpPr>
        <p:spPr>
          <a:xfrm>
            <a:off x="2472894" y="2344162"/>
            <a:ext cx="156081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5E5E5E"/>
                </a:solidFill>
                <a:effectLst/>
                <a:uFillTx/>
                <a:latin typeface="+mn-lt"/>
                <a:ea typeface="+mn-ea"/>
                <a:cs typeface="+mn-cs"/>
                <a:sym typeface="Helvetica Neue"/>
              </a:rPr>
              <a:t>Actuel</a:t>
            </a:r>
          </a:p>
        </p:txBody>
      </p:sp>
      <p:sp>
        <p:nvSpPr>
          <p:cNvPr id="18" name="ZoneTexte 17">
            <a:extLst>
              <a:ext uri="{FF2B5EF4-FFF2-40B4-BE49-F238E27FC236}">
                <a16:creationId xmlns:a16="http://schemas.microsoft.com/office/drawing/2014/main" id="{53FCCFB9-5953-0BB5-606F-FC55F12864C2}"/>
              </a:ext>
            </a:extLst>
          </p:cNvPr>
          <p:cNvSpPr txBox="1"/>
          <p:nvPr/>
        </p:nvSpPr>
        <p:spPr>
          <a:xfrm>
            <a:off x="1619647" y="5196689"/>
            <a:ext cx="241405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5E5E5E"/>
                </a:solidFill>
                <a:effectLst/>
                <a:uFillTx/>
                <a:latin typeface="+mn-lt"/>
                <a:ea typeface="+mn-ea"/>
                <a:cs typeface="+mn-cs"/>
                <a:sym typeface="Helvetica Neue"/>
              </a:rPr>
              <a:t>-</a:t>
            </a:r>
            <a:r>
              <a:rPr kumimoji="0" lang="fr-FR" b="0" i="0" u="none" strike="noStrike" cap="none" spc="0" normalizeH="0" baseline="0" dirty="0">
                <a:ln>
                  <a:noFill/>
                </a:ln>
                <a:solidFill>
                  <a:srgbClr val="5E5E5E"/>
                </a:solidFill>
                <a:effectLst/>
                <a:uFillTx/>
                <a:latin typeface="+mn-lt"/>
                <a:ea typeface="+mn-ea"/>
                <a:cs typeface="+mn-cs"/>
                <a:sym typeface="Helvetica Neue"/>
              </a:rPr>
              <a:t> </a:t>
            </a:r>
            <a:r>
              <a:rPr kumimoji="0" lang="fr-FR" sz="3600" b="0" i="0" u="none" strike="noStrike" cap="none" spc="0" normalizeH="0" baseline="0" dirty="0">
                <a:ln>
                  <a:noFill/>
                </a:ln>
                <a:solidFill>
                  <a:srgbClr val="5E5E5E"/>
                </a:solidFill>
                <a:effectLst/>
                <a:uFillTx/>
                <a:latin typeface="+mn-lt"/>
                <a:ea typeface="+mn-ea"/>
                <a:cs typeface="+mn-cs"/>
                <a:sym typeface="Helvetica Neue"/>
              </a:rPr>
              <a:t>1000 ans </a:t>
            </a:r>
          </a:p>
        </p:txBody>
      </p:sp>
      <p:sp>
        <p:nvSpPr>
          <p:cNvPr id="19" name="ZoneTexte 18">
            <a:extLst>
              <a:ext uri="{FF2B5EF4-FFF2-40B4-BE49-F238E27FC236}">
                <a16:creationId xmlns:a16="http://schemas.microsoft.com/office/drawing/2014/main" id="{B637FCFC-89D9-5CDB-3303-EE1408940D29}"/>
              </a:ext>
            </a:extLst>
          </p:cNvPr>
          <p:cNvSpPr txBox="1"/>
          <p:nvPr/>
        </p:nvSpPr>
        <p:spPr>
          <a:xfrm>
            <a:off x="1555527" y="7905085"/>
            <a:ext cx="247817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5E5E5E"/>
                </a:solidFill>
                <a:effectLst/>
                <a:uFillTx/>
                <a:latin typeface="+mn-lt"/>
                <a:ea typeface="+mn-ea"/>
                <a:cs typeface="+mn-cs"/>
                <a:sym typeface="Helvetica Neue"/>
              </a:rPr>
              <a:t>-</a:t>
            </a:r>
            <a:r>
              <a:rPr kumimoji="0" lang="fr-FR" b="0" i="0" u="none" strike="noStrike" cap="none" spc="0" normalizeH="0" baseline="0" dirty="0">
                <a:ln>
                  <a:noFill/>
                </a:ln>
                <a:solidFill>
                  <a:srgbClr val="5E5E5E"/>
                </a:solidFill>
                <a:effectLst/>
                <a:uFillTx/>
                <a:latin typeface="+mn-lt"/>
                <a:ea typeface="+mn-ea"/>
                <a:cs typeface="+mn-cs"/>
                <a:sym typeface="Helvetica Neue"/>
              </a:rPr>
              <a:t> </a:t>
            </a:r>
            <a:r>
              <a:rPr kumimoji="0" lang="fr-FR" sz="3600" b="0" i="0" u="none" strike="noStrike" cap="none" spc="0" normalizeH="0" baseline="0" dirty="0">
                <a:ln>
                  <a:noFill/>
                </a:ln>
                <a:solidFill>
                  <a:srgbClr val="5E5E5E"/>
                </a:solidFill>
                <a:effectLst/>
                <a:uFillTx/>
                <a:latin typeface="+mn-lt"/>
                <a:ea typeface="+mn-ea"/>
                <a:cs typeface="+mn-cs"/>
                <a:sym typeface="Helvetica Neue"/>
              </a:rPr>
              <a:t>2000 ans </a:t>
            </a:r>
          </a:p>
        </p:txBody>
      </p:sp>
      <p:sp>
        <p:nvSpPr>
          <p:cNvPr id="20" name="ZoneTexte 19">
            <a:extLst>
              <a:ext uri="{FF2B5EF4-FFF2-40B4-BE49-F238E27FC236}">
                <a16:creationId xmlns:a16="http://schemas.microsoft.com/office/drawing/2014/main" id="{BF769A0E-B611-148B-5230-73B0732EA75B}"/>
              </a:ext>
            </a:extLst>
          </p:cNvPr>
          <p:cNvSpPr txBox="1"/>
          <p:nvPr/>
        </p:nvSpPr>
        <p:spPr>
          <a:xfrm rot="16200000">
            <a:off x="4898500" y="2200655"/>
            <a:ext cx="218848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600" b="1" i="0" u="none" strike="noStrike" cap="none" spc="0" normalizeH="0" baseline="0" dirty="0" err="1">
                <a:ln>
                  <a:noFill/>
                </a:ln>
                <a:solidFill>
                  <a:srgbClr val="8D533E"/>
                </a:solidFill>
                <a:effectLst/>
                <a:uFillTx/>
                <a:latin typeface="+mn-lt"/>
                <a:ea typeface="+mn-ea"/>
                <a:cs typeface="+mn-cs"/>
                <a:sym typeface="Helvetica Neue"/>
              </a:rPr>
              <a:t>Acrotelm</a:t>
            </a:r>
            <a:endParaRPr kumimoji="0" lang="fr-FR" sz="3600" b="1" i="0" u="none" strike="noStrike" cap="none" spc="0" normalizeH="0" baseline="0" dirty="0">
              <a:ln>
                <a:noFill/>
              </a:ln>
              <a:solidFill>
                <a:srgbClr val="8D533E"/>
              </a:solidFill>
              <a:effectLst/>
              <a:uFillTx/>
              <a:latin typeface="+mn-lt"/>
              <a:ea typeface="+mn-ea"/>
              <a:cs typeface="+mn-cs"/>
              <a:sym typeface="Helvetica Neue"/>
            </a:endParaRPr>
          </a:p>
        </p:txBody>
      </p:sp>
      <p:graphicFrame>
        <p:nvGraphicFramePr>
          <p:cNvPr id="24" name="Tableau 23">
            <a:extLst>
              <a:ext uri="{FF2B5EF4-FFF2-40B4-BE49-F238E27FC236}">
                <a16:creationId xmlns:a16="http://schemas.microsoft.com/office/drawing/2014/main" id="{1C358218-4EC1-22F7-30DB-1DDCACCE0C47}"/>
              </a:ext>
            </a:extLst>
          </p:cNvPr>
          <p:cNvGraphicFramePr>
            <a:graphicFrameLocks noGrp="1"/>
          </p:cNvGraphicFramePr>
          <p:nvPr>
            <p:extLst>
              <p:ext uri="{D42A27DB-BD31-4B8C-83A1-F6EECF244321}">
                <p14:modId xmlns:p14="http://schemas.microsoft.com/office/powerpoint/2010/main" val="603671886"/>
              </p:ext>
            </p:extLst>
          </p:nvPr>
        </p:nvGraphicFramePr>
        <p:xfrm>
          <a:off x="7342766" y="9172290"/>
          <a:ext cx="12636000" cy="1332000"/>
        </p:xfrm>
        <a:graphic>
          <a:graphicData uri="http://schemas.openxmlformats.org/drawingml/2006/table">
            <a:tbl>
              <a:tblPr firstRow="1" bandRow="1">
                <a:tableStyleId>{8799B23B-EC83-4686-B30A-512413B5E67A}</a:tableStyleId>
              </a:tblPr>
              <a:tblGrid>
                <a:gridCol w="3168000">
                  <a:extLst>
                    <a:ext uri="{9D8B030D-6E8A-4147-A177-3AD203B41FA5}">
                      <a16:colId xmlns:a16="http://schemas.microsoft.com/office/drawing/2014/main" val="3044137951"/>
                    </a:ext>
                  </a:extLst>
                </a:gridCol>
                <a:gridCol w="4536000">
                  <a:extLst>
                    <a:ext uri="{9D8B030D-6E8A-4147-A177-3AD203B41FA5}">
                      <a16:colId xmlns:a16="http://schemas.microsoft.com/office/drawing/2014/main" val="1342812246"/>
                    </a:ext>
                  </a:extLst>
                </a:gridCol>
                <a:gridCol w="3492000">
                  <a:extLst>
                    <a:ext uri="{9D8B030D-6E8A-4147-A177-3AD203B41FA5}">
                      <a16:colId xmlns:a16="http://schemas.microsoft.com/office/drawing/2014/main" val="1035308159"/>
                    </a:ext>
                  </a:extLst>
                </a:gridCol>
                <a:gridCol w="1440000">
                  <a:extLst>
                    <a:ext uri="{9D8B030D-6E8A-4147-A177-3AD203B41FA5}">
                      <a16:colId xmlns:a16="http://schemas.microsoft.com/office/drawing/2014/main" val="2208177027"/>
                    </a:ext>
                  </a:extLst>
                </a:gridCol>
              </a:tblGrid>
              <a:tr h="1332000">
                <a:tc>
                  <a:txBody>
                    <a:bodyPr/>
                    <a:lstStyle/>
                    <a:p>
                      <a:r>
                        <a:rPr lang="it-IT" sz="3600" b="0" u="none" strike="noStrike" baseline="0" dirty="0">
                          <a:solidFill>
                            <a:srgbClr val="000000"/>
                          </a:solidFill>
                        </a:rPr>
                        <a:t>500 cm</a:t>
                      </a:r>
                      <a:endParaRPr lang="fr-FR" sz="36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alpha val="20000"/>
                      </a:schemeClr>
                    </a:solidFill>
                  </a:tcPr>
                </a:tc>
                <a:tc>
                  <a:txBody>
                    <a:bodyPr/>
                    <a:lstStyle/>
                    <a:p>
                      <a:pPr algn="ctr"/>
                      <a:r>
                        <a:rPr lang="it-IT" sz="3600" b="0" u="none" strike="noStrike" baseline="0" dirty="0">
                          <a:solidFill>
                            <a:srgbClr val="000000"/>
                          </a:solidFill>
                        </a:rPr>
                        <a:t>0,140</a:t>
                      </a:r>
                      <a:endParaRPr lang="fr-FR" sz="36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alpha val="20000"/>
                      </a:schemeClr>
                    </a:solidFill>
                  </a:tcPr>
                </a:tc>
                <a:tc>
                  <a:txBody>
                    <a:bodyPr/>
                    <a:lstStyle/>
                    <a:p>
                      <a:pPr algn="ctr"/>
                      <a:r>
                        <a:rPr lang="it-IT" sz="3600" b="0" u="none" strike="noStrike" baseline="0" dirty="0">
                          <a:solidFill>
                            <a:srgbClr val="000000"/>
                          </a:solidFill>
                        </a:rPr>
                        <a:t>49</a:t>
                      </a:r>
                      <a:endParaRPr lang="fr-FR" sz="36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alpha val="20000"/>
                      </a:scheme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it-IT" sz="3600" b="0" u="none" strike="noStrike" baseline="0" dirty="0">
                          <a:solidFill>
                            <a:srgbClr val="000000"/>
                          </a:solidFill>
                        </a:rPr>
                        <a:t>23</a:t>
                      </a:r>
                      <a:endParaRPr lang="it-IT" sz="3600" b="0" i="0" u="none" strike="noStrike" baseline="0" dirty="0">
                        <a:solidFill>
                          <a:srgbClr val="000000"/>
                        </a:solidFill>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alpha val="20000"/>
                      </a:schemeClr>
                    </a:solidFill>
                  </a:tcPr>
                </a:tc>
                <a:extLst>
                  <a:ext uri="{0D108BD9-81ED-4DB2-BD59-A6C34878D82A}">
                    <a16:rowId xmlns:a16="http://schemas.microsoft.com/office/drawing/2014/main" val="792829868"/>
                  </a:ext>
                </a:extLst>
              </a:tr>
            </a:tbl>
          </a:graphicData>
        </a:graphic>
      </p:graphicFrame>
      <p:sp>
        <p:nvSpPr>
          <p:cNvPr id="28" name="ZoneTexte 27">
            <a:extLst>
              <a:ext uri="{FF2B5EF4-FFF2-40B4-BE49-F238E27FC236}">
                <a16:creationId xmlns:a16="http://schemas.microsoft.com/office/drawing/2014/main" id="{CB7EDC78-3771-398D-9491-303884D69135}"/>
              </a:ext>
            </a:extLst>
          </p:cNvPr>
          <p:cNvSpPr txBox="1"/>
          <p:nvPr/>
        </p:nvSpPr>
        <p:spPr>
          <a:xfrm>
            <a:off x="7342766" y="10924140"/>
            <a:ext cx="14356091" cy="1998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t>Il existe une très grande variabilité en termes de qualité de la tourbe et de profondeur (jusqu'à plus de 10 m) !</a:t>
            </a:r>
            <a:endParaRPr lang="fr-FR" sz="4000" b="1" dirty="0">
              <a:cs typeface="Arial" panose="020B0604020202020204" pitchFamily="34" charset="0"/>
            </a:endParaRPr>
          </a:p>
        </p:txBody>
      </p:sp>
      <p:cxnSp>
        <p:nvCxnSpPr>
          <p:cNvPr id="29" name="Connecteur droit avec flèche 28">
            <a:extLst>
              <a:ext uri="{FF2B5EF4-FFF2-40B4-BE49-F238E27FC236}">
                <a16:creationId xmlns:a16="http://schemas.microsoft.com/office/drawing/2014/main" id="{39C79562-E2BE-F3A8-D6E6-724593E9259C}"/>
              </a:ext>
            </a:extLst>
          </p:cNvPr>
          <p:cNvCxnSpPr>
            <a:cxnSpLocks/>
          </p:cNvCxnSpPr>
          <p:nvPr/>
        </p:nvCxnSpPr>
        <p:spPr>
          <a:xfrm flipH="1">
            <a:off x="6908733" y="11617166"/>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C6F61F9D-EBE5-3B29-2F31-D57BE4CAAC5A}"/>
              </a:ext>
            </a:extLst>
          </p:cNvPr>
          <p:cNvCxnSpPr/>
          <p:nvPr/>
        </p:nvCxnSpPr>
        <p:spPr>
          <a:xfrm>
            <a:off x="5226000" y="3996098"/>
            <a:ext cx="2116766" cy="0"/>
          </a:xfrm>
          <a:prstGeom prst="line">
            <a:avLst/>
          </a:prstGeom>
          <a:ln w="762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0FDAD20F-EF23-20A8-0008-BB8449D2AEFA}"/>
              </a:ext>
            </a:extLst>
          </p:cNvPr>
          <p:cNvCxnSpPr/>
          <p:nvPr/>
        </p:nvCxnSpPr>
        <p:spPr>
          <a:xfrm>
            <a:off x="5226000" y="5318583"/>
            <a:ext cx="2116766" cy="0"/>
          </a:xfrm>
          <a:prstGeom prst="line">
            <a:avLst/>
          </a:prstGeom>
          <a:ln w="762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5910CE06-27FC-73D2-A4D6-1C8151524BB1}"/>
              </a:ext>
            </a:extLst>
          </p:cNvPr>
          <p:cNvCxnSpPr>
            <a:cxnSpLocks/>
          </p:cNvCxnSpPr>
          <p:nvPr/>
        </p:nvCxnSpPr>
        <p:spPr>
          <a:xfrm>
            <a:off x="5226000" y="6656706"/>
            <a:ext cx="2116766" cy="0"/>
          </a:xfrm>
          <a:prstGeom prst="line">
            <a:avLst/>
          </a:prstGeom>
          <a:ln w="762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BE6AA312-6787-2198-F3D5-796B22C452FC}"/>
              </a:ext>
            </a:extLst>
          </p:cNvPr>
          <p:cNvCxnSpPr/>
          <p:nvPr/>
        </p:nvCxnSpPr>
        <p:spPr>
          <a:xfrm>
            <a:off x="5226000" y="7996159"/>
            <a:ext cx="2116766" cy="0"/>
          </a:xfrm>
          <a:prstGeom prst="line">
            <a:avLst/>
          </a:prstGeom>
          <a:ln w="762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39DAC02A-AE2D-F216-2C96-EB2CDEFA311B}"/>
              </a:ext>
            </a:extLst>
          </p:cNvPr>
          <p:cNvCxnSpPr/>
          <p:nvPr/>
        </p:nvCxnSpPr>
        <p:spPr>
          <a:xfrm>
            <a:off x="5226000" y="9844971"/>
            <a:ext cx="2116766" cy="0"/>
          </a:xfrm>
          <a:prstGeom prst="line">
            <a:avLst/>
          </a:prstGeom>
          <a:ln w="762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E2ABA677-496C-7611-F0ED-7795A873C14A}"/>
              </a:ext>
            </a:extLst>
          </p:cNvPr>
          <p:cNvSpPr txBox="1"/>
          <p:nvPr/>
        </p:nvSpPr>
        <p:spPr>
          <a:xfrm rot="16200000">
            <a:off x="4925550" y="6187731"/>
            <a:ext cx="219553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3600" b="1" dirty="0" err="1">
                <a:solidFill>
                  <a:srgbClr val="8D533E"/>
                </a:solidFill>
                <a:effectLst>
                  <a:glow rad="190500">
                    <a:schemeClr val="bg1"/>
                  </a:glow>
                </a:effectLst>
              </a:rPr>
              <a:t>Cat</a:t>
            </a:r>
            <a:r>
              <a:rPr kumimoji="0" lang="fr-FR" sz="3600" b="1" i="0" u="none" strike="noStrike" cap="none" spc="0" normalizeH="0" baseline="0" dirty="0" err="1">
                <a:ln>
                  <a:noFill/>
                </a:ln>
                <a:solidFill>
                  <a:srgbClr val="8D533E"/>
                </a:solidFill>
                <a:effectLst>
                  <a:glow rad="190500">
                    <a:schemeClr val="bg1"/>
                  </a:glow>
                </a:effectLst>
                <a:uFillTx/>
                <a:latin typeface="+mn-lt"/>
                <a:ea typeface="+mn-ea"/>
                <a:cs typeface="+mn-cs"/>
                <a:sym typeface="Helvetica Neue"/>
              </a:rPr>
              <a:t>otelm</a:t>
            </a:r>
            <a:endParaRPr kumimoji="0" lang="fr-FR" sz="3600" b="1" i="0" u="none" strike="noStrike" cap="none" spc="0" normalizeH="0" baseline="0" dirty="0">
              <a:ln>
                <a:noFill/>
              </a:ln>
              <a:solidFill>
                <a:srgbClr val="8D533E"/>
              </a:solidFill>
              <a:effectLst>
                <a:glow rad="190500">
                  <a:schemeClr val="bg1"/>
                </a:glow>
              </a:effectLst>
              <a:uFillTx/>
              <a:latin typeface="+mn-lt"/>
              <a:ea typeface="+mn-ea"/>
              <a:cs typeface="+mn-cs"/>
              <a:sym typeface="Helvetica Neue"/>
            </a:endParaRPr>
          </a:p>
        </p:txBody>
      </p:sp>
    </p:spTree>
    <p:extLst>
      <p:ext uri="{BB962C8B-B14F-4D97-AF65-F5344CB8AC3E}">
        <p14:creationId xmlns:p14="http://schemas.microsoft.com/office/powerpoint/2010/main" val="35384443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8994949B-DA3D-E777-6898-D34FA68DA59D}"/>
              </a:ext>
            </a:extLst>
          </p:cNvPr>
          <p:cNvPicPr>
            <a:picLocks noChangeAspect="1"/>
          </p:cNvPicPr>
          <p:nvPr/>
        </p:nvPicPr>
        <p:blipFill rotWithShape="1">
          <a:blip r:embed="rId2"/>
          <a:srcRect l="36065" t="11186" r="39615" b="9493"/>
          <a:stretch/>
        </p:blipFill>
        <p:spPr>
          <a:xfrm>
            <a:off x="13460692" y="1179221"/>
            <a:ext cx="1620764" cy="12536779"/>
          </a:xfrm>
          <a:prstGeom prst="rect">
            <a:avLst/>
          </a:prstGeom>
        </p:spPr>
      </p:pic>
      <p:sp>
        <p:nvSpPr>
          <p:cNvPr id="14" name="Titre 13">
            <a:extLst>
              <a:ext uri="{FF2B5EF4-FFF2-40B4-BE49-F238E27FC236}">
                <a16:creationId xmlns:a16="http://schemas.microsoft.com/office/drawing/2014/main" id="{B60B7D66-6D8B-2AE7-AE7D-A3437512A826}"/>
              </a:ext>
            </a:extLst>
          </p:cNvPr>
          <p:cNvSpPr>
            <a:spLocks noGrp="1"/>
          </p:cNvSpPr>
          <p:nvPr>
            <p:ph type="title"/>
          </p:nvPr>
        </p:nvSpPr>
        <p:spPr/>
        <p:txBody>
          <a:bodyPr/>
          <a:lstStyle/>
          <a:p>
            <a:r>
              <a:rPr lang="fr-FR" dirty="0"/>
              <a:t>Description d'une carotte de tourbe</a:t>
            </a:r>
          </a:p>
        </p:txBody>
      </p:sp>
      <p:pic>
        <p:nvPicPr>
          <p:cNvPr id="15" name="Image 14">
            <a:extLst>
              <a:ext uri="{FF2B5EF4-FFF2-40B4-BE49-F238E27FC236}">
                <a16:creationId xmlns:a16="http://schemas.microsoft.com/office/drawing/2014/main" id="{2BC629EB-803A-D6A1-D2E8-BA2D4A338118}"/>
              </a:ext>
            </a:extLst>
          </p:cNvPr>
          <p:cNvPicPr>
            <a:picLocks noChangeAspect="1"/>
          </p:cNvPicPr>
          <p:nvPr/>
        </p:nvPicPr>
        <p:blipFill rotWithShape="1">
          <a:blip r:embed="rId3"/>
          <a:srcRect l="22465" t="21960" r="24690" b="20058"/>
          <a:stretch/>
        </p:blipFill>
        <p:spPr>
          <a:xfrm>
            <a:off x="15575021" y="2309652"/>
            <a:ext cx="2880000" cy="4476610"/>
          </a:xfrm>
          <a:prstGeom prst="rect">
            <a:avLst/>
          </a:prstGeom>
        </p:spPr>
      </p:pic>
      <p:pic>
        <p:nvPicPr>
          <p:cNvPr id="17" name="Image 16">
            <a:extLst>
              <a:ext uri="{FF2B5EF4-FFF2-40B4-BE49-F238E27FC236}">
                <a16:creationId xmlns:a16="http://schemas.microsoft.com/office/drawing/2014/main" id="{0D819CE6-BC53-4534-D6BC-558C50433003}"/>
              </a:ext>
            </a:extLst>
          </p:cNvPr>
          <p:cNvPicPr>
            <a:picLocks noChangeAspect="1"/>
          </p:cNvPicPr>
          <p:nvPr/>
        </p:nvPicPr>
        <p:blipFill rotWithShape="1">
          <a:blip r:embed="rId4"/>
          <a:srcRect r="22435"/>
          <a:stretch/>
        </p:blipFill>
        <p:spPr>
          <a:xfrm>
            <a:off x="4305702" y="7813301"/>
            <a:ext cx="2880000" cy="3038558"/>
          </a:xfrm>
          <a:prstGeom prst="rect">
            <a:avLst/>
          </a:prstGeom>
        </p:spPr>
      </p:pic>
      <p:pic>
        <p:nvPicPr>
          <p:cNvPr id="18" name="Image 17">
            <a:extLst>
              <a:ext uri="{FF2B5EF4-FFF2-40B4-BE49-F238E27FC236}">
                <a16:creationId xmlns:a16="http://schemas.microsoft.com/office/drawing/2014/main" id="{8D97B52A-6505-E225-0C44-BD1A2863851F}"/>
              </a:ext>
            </a:extLst>
          </p:cNvPr>
          <p:cNvPicPr>
            <a:picLocks noChangeAspect="1"/>
          </p:cNvPicPr>
          <p:nvPr/>
        </p:nvPicPr>
        <p:blipFill rotWithShape="1">
          <a:blip r:embed="rId5"/>
          <a:srcRect t="16245"/>
          <a:stretch/>
        </p:blipFill>
        <p:spPr>
          <a:xfrm rot="16200000">
            <a:off x="-3641432" y="6373683"/>
            <a:ext cx="12536776" cy="2147854"/>
          </a:xfrm>
          <a:prstGeom prst="rect">
            <a:avLst/>
          </a:prstGeom>
        </p:spPr>
      </p:pic>
      <p:pic>
        <p:nvPicPr>
          <p:cNvPr id="19" name="Image 18">
            <a:extLst>
              <a:ext uri="{FF2B5EF4-FFF2-40B4-BE49-F238E27FC236}">
                <a16:creationId xmlns:a16="http://schemas.microsoft.com/office/drawing/2014/main" id="{E1979115-D2ED-404E-C98E-6497CAF3CD0B}"/>
              </a:ext>
            </a:extLst>
          </p:cNvPr>
          <p:cNvPicPr>
            <a:picLocks noChangeAspect="1"/>
          </p:cNvPicPr>
          <p:nvPr/>
        </p:nvPicPr>
        <p:blipFill>
          <a:blip r:embed="rId6"/>
          <a:srcRect l="14676"/>
          <a:stretch/>
        </p:blipFill>
        <p:spPr>
          <a:xfrm rot="5400000">
            <a:off x="3438751" y="2046172"/>
            <a:ext cx="4613902" cy="2880000"/>
          </a:xfrm>
          <a:prstGeom prst="rect">
            <a:avLst/>
          </a:prstGeom>
        </p:spPr>
      </p:pic>
      <p:pic>
        <p:nvPicPr>
          <p:cNvPr id="20" name="Image 19">
            <a:extLst>
              <a:ext uri="{FF2B5EF4-FFF2-40B4-BE49-F238E27FC236}">
                <a16:creationId xmlns:a16="http://schemas.microsoft.com/office/drawing/2014/main" id="{33C6DF91-0AF6-182E-EF99-1F12330A65F3}"/>
              </a:ext>
            </a:extLst>
          </p:cNvPr>
          <p:cNvPicPr>
            <a:picLocks noChangeAspect="1"/>
          </p:cNvPicPr>
          <p:nvPr/>
        </p:nvPicPr>
        <p:blipFill rotWithShape="1">
          <a:blip r:embed="rId7"/>
          <a:srcRect l="26345" t="17738" r="24991" b="54583"/>
          <a:stretch/>
        </p:blipFill>
        <p:spPr>
          <a:xfrm rot="10800000">
            <a:off x="15575021" y="8591254"/>
            <a:ext cx="2880000" cy="4666969"/>
          </a:xfrm>
          <a:prstGeom prst="rect">
            <a:avLst/>
          </a:prstGeom>
        </p:spPr>
      </p:pic>
      <p:cxnSp>
        <p:nvCxnSpPr>
          <p:cNvPr id="22" name="Connecteur : en angle 21">
            <a:extLst>
              <a:ext uri="{FF2B5EF4-FFF2-40B4-BE49-F238E27FC236}">
                <a16:creationId xmlns:a16="http://schemas.microsoft.com/office/drawing/2014/main" id="{7396D9BC-C491-934B-8CC2-29C8E1D1C79B}"/>
              </a:ext>
            </a:extLst>
          </p:cNvPr>
          <p:cNvCxnSpPr>
            <a:cxnSpLocks/>
          </p:cNvCxnSpPr>
          <p:nvPr/>
        </p:nvCxnSpPr>
        <p:spPr>
          <a:xfrm>
            <a:off x="2551850" y="2931403"/>
            <a:ext cx="2880000" cy="1063277"/>
          </a:xfrm>
          <a:prstGeom prst="bentConnector3">
            <a:avLst/>
          </a:prstGeom>
          <a:noFill/>
          <a:ln w="76200" cap="flat">
            <a:solidFill>
              <a:srgbClr val="0070C0"/>
            </a:solidFill>
            <a:prstDash val="solid"/>
            <a:round/>
          </a:ln>
          <a:effectLst/>
          <a:sp3d/>
        </p:spPr>
        <p:style>
          <a:lnRef idx="0">
            <a:scrgbClr r="0" g="0" b="0"/>
          </a:lnRef>
          <a:fillRef idx="0">
            <a:scrgbClr r="0" g="0" b="0"/>
          </a:fillRef>
          <a:effectRef idx="0">
            <a:scrgbClr r="0" g="0" b="0"/>
          </a:effectRef>
          <a:fontRef idx="none"/>
        </p:style>
      </p:cxnSp>
      <p:cxnSp>
        <p:nvCxnSpPr>
          <p:cNvPr id="23" name="Connecteur : en angle 22">
            <a:extLst>
              <a:ext uri="{FF2B5EF4-FFF2-40B4-BE49-F238E27FC236}">
                <a16:creationId xmlns:a16="http://schemas.microsoft.com/office/drawing/2014/main" id="{AC13B85E-191D-9BFB-4447-1FDAC331486E}"/>
              </a:ext>
            </a:extLst>
          </p:cNvPr>
          <p:cNvCxnSpPr>
            <a:cxnSpLocks/>
          </p:cNvCxnSpPr>
          <p:nvPr/>
        </p:nvCxnSpPr>
        <p:spPr>
          <a:xfrm>
            <a:off x="2551850" y="7644889"/>
            <a:ext cx="2880000" cy="1677572"/>
          </a:xfrm>
          <a:prstGeom prst="bentConnector3">
            <a:avLst/>
          </a:prstGeom>
          <a:noFill/>
          <a:ln w="76200" cap="flat">
            <a:solidFill>
              <a:srgbClr val="0070C0"/>
            </a:solidFill>
            <a:prstDash val="solid"/>
            <a:round/>
          </a:ln>
          <a:effectLst/>
          <a:sp3d/>
        </p:spPr>
        <p:style>
          <a:lnRef idx="0">
            <a:scrgbClr r="0" g="0" b="0"/>
          </a:lnRef>
          <a:fillRef idx="0">
            <a:scrgbClr r="0" g="0" b="0"/>
          </a:fillRef>
          <a:effectRef idx="0">
            <a:scrgbClr r="0" g="0" b="0"/>
          </a:effectRef>
          <a:fontRef idx="none"/>
        </p:style>
      </p:cxnSp>
      <p:cxnSp>
        <p:nvCxnSpPr>
          <p:cNvPr id="24" name="Connecteur : en angle 23">
            <a:extLst>
              <a:ext uri="{FF2B5EF4-FFF2-40B4-BE49-F238E27FC236}">
                <a16:creationId xmlns:a16="http://schemas.microsoft.com/office/drawing/2014/main" id="{175E407E-FAB9-C9D7-B64C-FCA585E7D5F2}"/>
              </a:ext>
            </a:extLst>
          </p:cNvPr>
          <p:cNvCxnSpPr>
            <a:cxnSpLocks/>
          </p:cNvCxnSpPr>
          <p:nvPr/>
        </p:nvCxnSpPr>
        <p:spPr>
          <a:xfrm>
            <a:off x="14243615" y="2931403"/>
            <a:ext cx="2160000" cy="1063277"/>
          </a:xfrm>
          <a:prstGeom prst="bentConnector3">
            <a:avLst/>
          </a:prstGeom>
          <a:noFill/>
          <a:ln w="76200" cap="flat">
            <a:solidFill>
              <a:srgbClr val="0070C0"/>
            </a:solidFill>
            <a:prstDash val="solid"/>
            <a:round/>
          </a:ln>
          <a:effectLst/>
          <a:sp3d/>
        </p:spPr>
        <p:style>
          <a:lnRef idx="0">
            <a:scrgbClr r="0" g="0" b="0"/>
          </a:lnRef>
          <a:fillRef idx="0">
            <a:scrgbClr r="0" g="0" b="0"/>
          </a:fillRef>
          <a:effectRef idx="0">
            <a:scrgbClr r="0" g="0" b="0"/>
          </a:effectRef>
          <a:fontRef idx="none"/>
        </p:style>
      </p:cxnSp>
      <p:cxnSp>
        <p:nvCxnSpPr>
          <p:cNvPr id="25" name="Connecteur : en angle 24">
            <a:extLst>
              <a:ext uri="{FF2B5EF4-FFF2-40B4-BE49-F238E27FC236}">
                <a16:creationId xmlns:a16="http://schemas.microsoft.com/office/drawing/2014/main" id="{A8CC7268-DCC0-6C05-ED94-C62F95755BD7}"/>
              </a:ext>
            </a:extLst>
          </p:cNvPr>
          <p:cNvCxnSpPr>
            <a:cxnSpLocks/>
          </p:cNvCxnSpPr>
          <p:nvPr/>
        </p:nvCxnSpPr>
        <p:spPr>
          <a:xfrm flipV="1">
            <a:off x="14243615" y="9685185"/>
            <a:ext cx="2160000" cy="2579431"/>
          </a:xfrm>
          <a:prstGeom prst="bentConnector3">
            <a:avLst/>
          </a:prstGeom>
          <a:noFill/>
          <a:ln w="76200" cap="flat">
            <a:solidFill>
              <a:srgbClr val="0070C0"/>
            </a:solidFill>
            <a:prstDash val="solid"/>
            <a:round/>
          </a:ln>
          <a:effectLst/>
          <a:sp3d/>
        </p:spPr>
        <p:style>
          <a:lnRef idx="0">
            <a:scrgbClr r="0" g="0" b="0"/>
          </a:lnRef>
          <a:fillRef idx="0">
            <a:scrgbClr r="0" g="0" b="0"/>
          </a:fillRef>
          <a:effectRef idx="0">
            <a:scrgbClr r="0" g="0" b="0"/>
          </a:effectRef>
          <a:fontRef idx="none"/>
        </p:style>
      </p:cxnSp>
      <p:sp>
        <p:nvSpPr>
          <p:cNvPr id="34" name="ZoneTexte 33">
            <a:extLst>
              <a:ext uri="{FF2B5EF4-FFF2-40B4-BE49-F238E27FC236}">
                <a16:creationId xmlns:a16="http://schemas.microsoft.com/office/drawing/2014/main" id="{F69BC618-AF79-4961-CFEB-9D0A3E921BED}"/>
              </a:ext>
            </a:extLst>
          </p:cNvPr>
          <p:cNvSpPr txBox="1"/>
          <p:nvPr/>
        </p:nvSpPr>
        <p:spPr>
          <a:xfrm>
            <a:off x="1648355" y="4128679"/>
            <a:ext cx="1947391" cy="607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err="1">
                <a:ln>
                  <a:noFill/>
                </a:ln>
                <a:solidFill>
                  <a:schemeClr val="bg1"/>
                </a:solidFill>
                <a:effectLst/>
                <a:uFillTx/>
                <a:latin typeface="+mn-lt"/>
                <a:ea typeface="+mn-ea"/>
                <a:cs typeface="+mn-cs"/>
                <a:sym typeface="Helvetica Neue"/>
              </a:rPr>
              <a:t>Acrotelm</a:t>
            </a:r>
            <a:endParaRPr kumimoji="0" lang="fr-FR" sz="3200" b="1" i="0" u="none" strike="noStrike" cap="none" spc="0" normalizeH="0" baseline="0" dirty="0">
              <a:ln>
                <a:noFill/>
              </a:ln>
              <a:solidFill>
                <a:schemeClr val="bg1"/>
              </a:solidFill>
              <a:effectLst/>
              <a:uFillTx/>
              <a:latin typeface="+mn-lt"/>
              <a:ea typeface="+mn-ea"/>
              <a:cs typeface="+mn-cs"/>
              <a:sym typeface="Helvetica Neue"/>
            </a:endParaRPr>
          </a:p>
        </p:txBody>
      </p:sp>
      <p:sp>
        <p:nvSpPr>
          <p:cNvPr id="35" name="ZoneTexte 34">
            <a:extLst>
              <a:ext uri="{FF2B5EF4-FFF2-40B4-BE49-F238E27FC236}">
                <a16:creationId xmlns:a16="http://schemas.microsoft.com/office/drawing/2014/main" id="{AAB6AF79-7EAE-EA45-CF41-119FAD178070}"/>
              </a:ext>
            </a:extLst>
          </p:cNvPr>
          <p:cNvSpPr txBox="1"/>
          <p:nvPr/>
        </p:nvSpPr>
        <p:spPr>
          <a:xfrm>
            <a:off x="1651422" y="5638400"/>
            <a:ext cx="196335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3200" b="1" dirty="0" err="1">
                <a:solidFill>
                  <a:schemeClr val="bg1"/>
                </a:solidFill>
              </a:rPr>
              <a:t>Cat</a:t>
            </a:r>
            <a:r>
              <a:rPr kumimoji="0" lang="fr-FR" sz="3200" b="1" i="0" u="none" strike="noStrike" cap="none" spc="0" normalizeH="0" baseline="0" dirty="0" err="1">
                <a:ln>
                  <a:noFill/>
                </a:ln>
                <a:solidFill>
                  <a:schemeClr val="bg1"/>
                </a:solidFill>
                <a:effectLst/>
                <a:uFillTx/>
                <a:latin typeface="+mn-lt"/>
                <a:ea typeface="+mn-ea"/>
                <a:cs typeface="+mn-cs"/>
                <a:sym typeface="Helvetica Neue"/>
              </a:rPr>
              <a:t>otelm</a:t>
            </a:r>
            <a:endParaRPr kumimoji="0" lang="fr-FR" sz="3200" b="1" i="0" u="none" strike="noStrike" cap="none" spc="0" normalizeH="0" baseline="0" dirty="0">
              <a:ln>
                <a:noFill/>
              </a:ln>
              <a:solidFill>
                <a:schemeClr val="bg1"/>
              </a:solidFill>
              <a:effectLst/>
              <a:uFillTx/>
              <a:latin typeface="+mn-lt"/>
              <a:ea typeface="+mn-ea"/>
              <a:cs typeface="+mn-cs"/>
              <a:sym typeface="Helvetica Neue"/>
            </a:endParaRPr>
          </a:p>
        </p:txBody>
      </p:sp>
      <p:cxnSp>
        <p:nvCxnSpPr>
          <p:cNvPr id="36" name="Connecteur droit 35">
            <a:extLst>
              <a:ext uri="{FF2B5EF4-FFF2-40B4-BE49-F238E27FC236}">
                <a16:creationId xmlns:a16="http://schemas.microsoft.com/office/drawing/2014/main" id="{E9E2C647-9ACF-218A-3BD4-1CC569A57D3E}"/>
              </a:ext>
            </a:extLst>
          </p:cNvPr>
          <p:cNvCxnSpPr>
            <a:cxnSpLocks/>
          </p:cNvCxnSpPr>
          <p:nvPr/>
        </p:nvCxnSpPr>
        <p:spPr>
          <a:xfrm>
            <a:off x="1354364" y="5336281"/>
            <a:ext cx="2533650" cy="0"/>
          </a:xfrm>
          <a:prstGeom prst="line">
            <a:avLst/>
          </a:prstGeom>
          <a:noFill/>
          <a:ln w="76200" cap="flat">
            <a:solidFill>
              <a:srgbClr val="00B0F0"/>
            </a:solidFill>
            <a:prstDash val="solid"/>
            <a:round/>
          </a:ln>
          <a:effectLst/>
          <a:sp3d/>
        </p:spPr>
        <p:style>
          <a:lnRef idx="0">
            <a:scrgbClr r="0" g="0" b="0"/>
          </a:lnRef>
          <a:fillRef idx="0">
            <a:scrgbClr r="0" g="0" b="0"/>
          </a:fillRef>
          <a:effectRef idx="0">
            <a:scrgbClr r="0" g="0" b="0"/>
          </a:effectRef>
          <a:fontRef idx="none"/>
        </p:style>
      </p:cxnSp>
      <p:sp>
        <p:nvSpPr>
          <p:cNvPr id="41" name="ZoneTexte 40">
            <a:extLst>
              <a:ext uri="{FF2B5EF4-FFF2-40B4-BE49-F238E27FC236}">
                <a16:creationId xmlns:a16="http://schemas.microsoft.com/office/drawing/2014/main" id="{16941353-DE71-250B-31F1-8963A9DC94CE}"/>
              </a:ext>
            </a:extLst>
          </p:cNvPr>
          <p:cNvSpPr txBox="1"/>
          <p:nvPr/>
        </p:nvSpPr>
        <p:spPr>
          <a:xfrm>
            <a:off x="7564664" y="1756555"/>
            <a:ext cx="4856848" cy="4941995"/>
          </a:xfrm>
          <a:prstGeom prst="rect">
            <a:avLst/>
          </a:prstGeom>
          <a:noFill/>
        </p:spPr>
        <p:txBody>
          <a:bodyPr wrap="square" lIns="46800" tIns="46800" rIns="46800" bIns="46800" rtlCol="0">
            <a:spAutoFit/>
          </a:bodyPr>
          <a:lstStyle/>
          <a:p>
            <a:pPr>
              <a:defRPr sz="4000" b="1">
                <a:solidFill>
                  <a:srgbClr val="0079BF"/>
                </a:solidFill>
              </a:defRPr>
            </a:pPr>
            <a:r>
              <a:rPr lang="fr-FR" sz="4800" b="1" dirty="0">
                <a:solidFill>
                  <a:srgbClr val="00B050"/>
                </a:solidFill>
                <a:latin typeface="+mj-lt"/>
                <a:cs typeface="Arial" panose="020B0604020202020204" pitchFamily="34" charset="0"/>
              </a:rPr>
              <a:t>En surface</a:t>
            </a:r>
          </a:p>
          <a:p>
            <a:pPr algn="l">
              <a:defRPr sz="4000" i="1">
                <a:solidFill>
                  <a:schemeClr val="accent1">
                    <a:lumOff val="-9999"/>
                  </a:schemeClr>
                </a:solidFill>
              </a:defRPr>
            </a:pPr>
            <a:r>
              <a:rPr lang="fr-FR" sz="3600" dirty="0">
                <a:solidFill>
                  <a:srgbClr val="00B050"/>
                </a:solidFill>
              </a:rPr>
              <a:t>La végétation se développe en surface.</a:t>
            </a:r>
          </a:p>
          <a:p>
            <a:pPr algn="l">
              <a:spcBef>
                <a:spcPts val="1800"/>
              </a:spcBef>
              <a:defRPr sz="4000" i="1">
                <a:solidFill>
                  <a:schemeClr val="accent1">
                    <a:lumOff val="-9999"/>
                  </a:schemeClr>
                </a:solidFill>
              </a:defRPr>
            </a:pPr>
            <a:r>
              <a:rPr lang="fr-FR" sz="3600" dirty="0">
                <a:solidFill>
                  <a:srgbClr val="00B050"/>
                </a:solidFill>
              </a:rPr>
              <a:t>Dans les tourbières boréales, les sphaignes sont les principaux végétaux formant la tourbe.</a:t>
            </a:r>
          </a:p>
        </p:txBody>
      </p:sp>
      <p:sp>
        <p:nvSpPr>
          <p:cNvPr id="42" name="ZoneTexte 41">
            <a:extLst>
              <a:ext uri="{FF2B5EF4-FFF2-40B4-BE49-F238E27FC236}">
                <a16:creationId xmlns:a16="http://schemas.microsoft.com/office/drawing/2014/main" id="{0B82A180-0D59-3123-F440-1D9AF6D93738}"/>
              </a:ext>
            </a:extLst>
          </p:cNvPr>
          <p:cNvSpPr txBox="1"/>
          <p:nvPr/>
        </p:nvSpPr>
        <p:spPr>
          <a:xfrm>
            <a:off x="7564664" y="7579598"/>
            <a:ext cx="5281944" cy="5495993"/>
          </a:xfrm>
          <a:prstGeom prst="rect">
            <a:avLst/>
          </a:prstGeom>
          <a:noFill/>
        </p:spPr>
        <p:txBody>
          <a:bodyPr wrap="square" lIns="46800" tIns="46800" rIns="46800" bIns="46800" rtlCol="0">
            <a:spAutoFit/>
          </a:bodyPr>
          <a:lstStyle/>
          <a:p>
            <a:pPr>
              <a:defRPr sz="4000" b="1">
                <a:solidFill>
                  <a:srgbClr val="0079BF"/>
                </a:solidFill>
              </a:defRPr>
            </a:pPr>
            <a:r>
              <a:rPr lang="fr-FR" sz="4800" b="1" dirty="0">
                <a:solidFill>
                  <a:schemeClr val="accent4">
                    <a:lumMod val="50000"/>
                  </a:schemeClr>
                </a:solidFill>
                <a:latin typeface="+mj-lt"/>
                <a:cs typeface="Arial" panose="020B0604020202020204" pitchFamily="34" charset="0"/>
              </a:rPr>
              <a:t>Sous la végétation</a:t>
            </a:r>
          </a:p>
          <a:p>
            <a:pPr algn="l">
              <a:defRPr sz="4000" i="1">
                <a:solidFill>
                  <a:schemeClr val="accent1">
                    <a:lumOff val="-9999"/>
                  </a:schemeClr>
                </a:solidFill>
              </a:defRPr>
            </a:pPr>
            <a:r>
              <a:rPr lang="fr-FR" sz="3600" dirty="0">
                <a:solidFill>
                  <a:schemeClr val="accent4">
                    <a:lumMod val="50000"/>
                  </a:schemeClr>
                </a:solidFill>
              </a:rPr>
              <a:t>Sous le niveau de la nappe, la litière formée de matière morte s'accumule.</a:t>
            </a:r>
          </a:p>
          <a:p>
            <a:pPr algn="l">
              <a:spcBef>
                <a:spcPts val="1800"/>
              </a:spcBef>
              <a:defRPr sz="4000" i="1">
                <a:solidFill>
                  <a:schemeClr val="accent1">
                    <a:lumOff val="-9999"/>
                  </a:schemeClr>
                </a:solidFill>
              </a:defRPr>
            </a:pPr>
            <a:r>
              <a:rPr lang="fr-FR" sz="3600" dirty="0">
                <a:solidFill>
                  <a:schemeClr val="accent4">
                    <a:lumMod val="50000"/>
                  </a:schemeClr>
                </a:solidFill>
              </a:rPr>
              <a:t>Ici, la tourbe blonde est notamment issue des restes de sphaignes. La tourbe est fibreuse.</a:t>
            </a:r>
          </a:p>
        </p:txBody>
      </p:sp>
      <p:sp>
        <p:nvSpPr>
          <p:cNvPr id="43" name="ZoneTexte 42">
            <a:extLst>
              <a:ext uri="{FF2B5EF4-FFF2-40B4-BE49-F238E27FC236}">
                <a16:creationId xmlns:a16="http://schemas.microsoft.com/office/drawing/2014/main" id="{86B13CA4-92E7-0685-5392-004AE3AA7CC6}"/>
              </a:ext>
            </a:extLst>
          </p:cNvPr>
          <p:cNvSpPr txBox="1"/>
          <p:nvPr/>
        </p:nvSpPr>
        <p:spPr>
          <a:xfrm>
            <a:off x="18878550" y="2116915"/>
            <a:ext cx="5281944" cy="3833999"/>
          </a:xfrm>
          <a:prstGeom prst="rect">
            <a:avLst/>
          </a:prstGeom>
          <a:noFill/>
        </p:spPr>
        <p:txBody>
          <a:bodyPr wrap="square" lIns="46800" tIns="46800" rIns="46800" bIns="46800" rtlCol="0">
            <a:spAutoFit/>
          </a:bodyPr>
          <a:lstStyle/>
          <a:p>
            <a:pPr>
              <a:defRPr sz="4000" b="1">
                <a:solidFill>
                  <a:srgbClr val="0079BF"/>
                </a:solidFill>
              </a:defRPr>
            </a:pPr>
            <a:r>
              <a:rPr lang="fr-FR" sz="4800" b="1" dirty="0">
                <a:solidFill>
                  <a:srgbClr val="8D533E"/>
                </a:solidFill>
                <a:latin typeface="+mj-lt"/>
                <a:cs typeface="Arial" panose="020B0604020202020204" pitchFamily="34" charset="0"/>
              </a:rPr>
              <a:t>En profondeur</a:t>
            </a:r>
          </a:p>
          <a:p>
            <a:pPr algn="l">
              <a:defRPr sz="4000" i="1">
                <a:solidFill>
                  <a:schemeClr val="accent1">
                    <a:lumOff val="-9999"/>
                  </a:schemeClr>
                </a:solidFill>
              </a:defRPr>
            </a:pPr>
            <a:r>
              <a:rPr lang="fr-FR" sz="3600" dirty="0">
                <a:solidFill>
                  <a:srgbClr val="8D533E"/>
                </a:solidFill>
              </a:rPr>
              <a:t>En profondeur, la tourbe est plus sombre.</a:t>
            </a:r>
          </a:p>
          <a:p>
            <a:pPr algn="l">
              <a:spcBef>
                <a:spcPts val="1800"/>
              </a:spcBef>
              <a:defRPr sz="4000" i="1">
                <a:solidFill>
                  <a:schemeClr val="accent1">
                    <a:lumOff val="-9999"/>
                  </a:schemeClr>
                </a:solidFill>
              </a:defRPr>
            </a:pPr>
            <a:r>
              <a:rPr lang="fr-FR" sz="3600" dirty="0">
                <a:solidFill>
                  <a:srgbClr val="8D533E"/>
                </a:solidFill>
              </a:rPr>
              <a:t>La tourbe évolue en une matière beaucoup plus plastique.</a:t>
            </a:r>
          </a:p>
        </p:txBody>
      </p:sp>
      <p:sp>
        <p:nvSpPr>
          <p:cNvPr id="46" name="ZoneTexte 45">
            <a:extLst>
              <a:ext uri="{FF2B5EF4-FFF2-40B4-BE49-F238E27FC236}">
                <a16:creationId xmlns:a16="http://schemas.microsoft.com/office/drawing/2014/main" id="{6E214DC2-5C67-830B-AE93-2E85E2EDE5C4}"/>
              </a:ext>
            </a:extLst>
          </p:cNvPr>
          <p:cNvSpPr txBox="1"/>
          <p:nvPr/>
        </p:nvSpPr>
        <p:spPr>
          <a:xfrm>
            <a:off x="18794684" y="7765086"/>
            <a:ext cx="5281944" cy="4711163"/>
          </a:xfrm>
          <a:prstGeom prst="rect">
            <a:avLst/>
          </a:prstGeom>
          <a:noFill/>
        </p:spPr>
        <p:txBody>
          <a:bodyPr wrap="square" lIns="46800" tIns="46800" rIns="46800" bIns="46800" rtlCol="0">
            <a:spAutoFit/>
          </a:bodyPr>
          <a:lstStyle/>
          <a:p>
            <a:pPr>
              <a:defRPr sz="4000" b="1">
                <a:solidFill>
                  <a:srgbClr val="0079BF"/>
                </a:solidFill>
              </a:defRPr>
            </a:pPr>
            <a:r>
              <a:rPr lang="fr-FR" sz="4800" b="1" dirty="0">
                <a:solidFill>
                  <a:schemeClr val="bg1">
                    <a:lumMod val="50000"/>
                  </a:schemeClr>
                </a:solidFill>
                <a:latin typeface="+mj-lt"/>
                <a:cs typeface="Arial" panose="020B0604020202020204" pitchFamily="34" charset="0"/>
              </a:rPr>
              <a:t>Mais aussi ...</a:t>
            </a:r>
          </a:p>
          <a:p>
            <a:pPr algn="l">
              <a:defRPr sz="4000" i="1">
                <a:solidFill>
                  <a:schemeClr val="accent1">
                    <a:lumOff val="-9999"/>
                  </a:schemeClr>
                </a:solidFill>
              </a:defRPr>
            </a:pPr>
            <a:r>
              <a:rPr lang="fr-FR" sz="3600" dirty="0">
                <a:solidFill>
                  <a:schemeClr val="bg1">
                    <a:lumMod val="50000"/>
                  </a:schemeClr>
                </a:solidFill>
              </a:rPr>
              <a:t>La tourbe contient de nombreux restes de végétaux, des enveloppes de microorganismes et parfois des morceaux  d'arbres.</a:t>
            </a:r>
          </a:p>
        </p:txBody>
      </p:sp>
      <p:sp>
        <p:nvSpPr>
          <p:cNvPr id="51" name="ZoneTexte 50">
            <a:extLst>
              <a:ext uri="{FF2B5EF4-FFF2-40B4-BE49-F238E27FC236}">
                <a16:creationId xmlns:a16="http://schemas.microsoft.com/office/drawing/2014/main" id="{3688EDD5-0670-6F51-DCFA-FF6AD0B1B50A}"/>
              </a:ext>
            </a:extLst>
          </p:cNvPr>
          <p:cNvSpPr txBox="1"/>
          <p:nvPr/>
        </p:nvSpPr>
        <p:spPr>
          <a:xfrm rot="16200000">
            <a:off x="-310534" y="10925398"/>
            <a:ext cx="3276896" cy="517283"/>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Tourbière de Sibérie</a:t>
            </a:r>
            <a:endParaRPr lang="fr-FR" dirty="0">
              <a:solidFill>
                <a:srgbClr val="8D533E"/>
              </a:solidFill>
              <a:latin typeface="+mj-lt"/>
              <a:ea typeface="+mj-ea"/>
              <a:cs typeface="Arial" panose="020B0604020202020204" pitchFamily="34" charset="0"/>
            </a:endParaRPr>
          </a:p>
        </p:txBody>
      </p:sp>
      <p:sp>
        <p:nvSpPr>
          <p:cNvPr id="53" name="ZoneTexte 52">
            <a:extLst>
              <a:ext uri="{FF2B5EF4-FFF2-40B4-BE49-F238E27FC236}">
                <a16:creationId xmlns:a16="http://schemas.microsoft.com/office/drawing/2014/main" id="{75A6CF0E-D985-D8E0-9F1A-3FBDF84C0B7A}"/>
              </a:ext>
            </a:extLst>
          </p:cNvPr>
          <p:cNvSpPr txBox="1"/>
          <p:nvPr/>
        </p:nvSpPr>
        <p:spPr>
          <a:xfrm rot="16200000">
            <a:off x="-850419" y="7142946"/>
            <a:ext cx="4457287" cy="348006"/>
          </a:xfrm>
          <a:prstGeom prst="rect">
            <a:avLst/>
          </a:prstGeom>
          <a:noFill/>
        </p:spPr>
        <p:txBody>
          <a:bodyPr wrap="square" lIns="50400" tIns="50400" rIns="50400" bIns="50400">
            <a:spAutoFit/>
          </a:bodyPr>
          <a:lstStyle/>
          <a:p>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grpSp>
        <p:nvGrpSpPr>
          <p:cNvPr id="65" name="Groupe 64">
            <a:extLst>
              <a:ext uri="{FF2B5EF4-FFF2-40B4-BE49-F238E27FC236}">
                <a16:creationId xmlns:a16="http://schemas.microsoft.com/office/drawing/2014/main" id="{1BB0CF35-EF5D-ED9B-A0D2-EB1863013400}"/>
              </a:ext>
            </a:extLst>
          </p:cNvPr>
          <p:cNvGrpSpPr/>
          <p:nvPr/>
        </p:nvGrpSpPr>
        <p:grpSpPr>
          <a:xfrm>
            <a:off x="1543361" y="12870686"/>
            <a:ext cx="2167190" cy="673655"/>
            <a:chOff x="1543361" y="12744224"/>
            <a:chExt cx="2167190" cy="673655"/>
          </a:xfrm>
        </p:grpSpPr>
        <p:cxnSp>
          <p:nvCxnSpPr>
            <p:cNvPr id="58" name="Connecteur droit 57">
              <a:extLst>
                <a:ext uri="{FF2B5EF4-FFF2-40B4-BE49-F238E27FC236}">
                  <a16:creationId xmlns:a16="http://schemas.microsoft.com/office/drawing/2014/main" id="{C0AC8101-1AB8-B970-4FC1-5343FFFA32C9}"/>
                </a:ext>
              </a:extLst>
            </p:cNvPr>
            <p:cNvCxnSpPr>
              <a:cxnSpLocks/>
            </p:cNvCxnSpPr>
            <p:nvPr/>
          </p:nvCxnSpPr>
          <p:spPr>
            <a:xfrm>
              <a:off x="1543361" y="12744224"/>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2642A074-A0A7-69D6-DE83-820868852B19}"/>
                </a:ext>
              </a:extLst>
            </p:cNvPr>
            <p:cNvCxnSpPr>
              <a:cxnSpLocks/>
            </p:cNvCxnSpPr>
            <p:nvPr/>
          </p:nvCxnSpPr>
          <p:spPr>
            <a:xfrm>
              <a:off x="1543361" y="13129304"/>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28E6F6F7-D031-BF7D-F98F-B14FCF7D72A4}"/>
                </a:ext>
              </a:extLst>
            </p:cNvPr>
            <p:cNvCxnSpPr>
              <a:cxnSpLocks/>
            </p:cNvCxnSpPr>
            <p:nvPr/>
          </p:nvCxnSpPr>
          <p:spPr>
            <a:xfrm>
              <a:off x="1543361" y="13417879"/>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4" name="Groupe 63">
            <a:extLst>
              <a:ext uri="{FF2B5EF4-FFF2-40B4-BE49-F238E27FC236}">
                <a16:creationId xmlns:a16="http://schemas.microsoft.com/office/drawing/2014/main" id="{0C2D6CFD-A083-D697-6271-5C4E7BD8BC2A}"/>
              </a:ext>
            </a:extLst>
          </p:cNvPr>
          <p:cNvGrpSpPr/>
          <p:nvPr/>
        </p:nvGrpSpPr>
        <p:grpSpPr>
          <a:xfrm flipV="1">
            <a:off x="13142679" y="1334144"/>
            <a:ext cx="2167190" cy="673655"/>
            <a:chOff x="13291131" y="1923824"/>
            <a:chExt cx="2167190" cy="673655"/>
          </a:xfrm>
        </p:grpSpPr>
        <p:cxnSp>
          <p:nvCxnSpPr>
            <p:cNvPr id="61" name="Connecteur droit 60">
              <a:extLst>
                <a:ext uri="{FF2B5EF4-FFF2-40B4-BE49-F238E27FC236}">
                  <a16:creationId xmlns:a16="http://schemas.microsoft.com/office/drawing/2014/main" id="{83434ADD-789C-5320-8469-8E113DEB387A}"/>
                </a:ext>
              </a:extLst>
            </p:cNvPr>
            <p:cNvCxnSpPr>
              <a:cxnSpLocks/>
            </p:cNvCxnSpPr>
            <p:nvPr/>
          </p:nvCxnSpPr>
          <p:spPr>
            <a:xfrm>
              <a:off x="13291131" y="1923824"/>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F93835B8-ACED-392C-9810-7996B2241DA8}"/>
                </a:ext>
              </a:extLst>
            </p:cNvPr>
            <p:cNvCxnSpPr>
              <a:cxnSpLocks/>
            </p:cNvCxnSpPr>
            <p:nvPr/>
          </p:nvCxnSpPr>
          <p:spPr>
            <a:xfrm>
              <a:off x="13291131" y="2308904"/>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EF9EADED-BC5A-6C6D-C7E0-C172504D65ED}"/>
                </a:ext>
              </a:extLst>
            </p:cNvPr>
            <p:cNvCxnSpPr>
              <a:cxnSpLocks/>
            </p:cNvCxnSpPr>
            <p:nvPr/>
          </p:nvCxnSpPr>
          <p:spPr>
            <a:xfrm>
              <a:off x="13291131" y="2597479"/>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extLst>
              <a:ext uri="{BEBA8EAE-BF5A-486C-A8C5-ECC9F3942E4B}">
                <a14:imgProps xmlns:a14="http://schemas.microsoft.com/office/drawing/2010/main">
                  <a14:imgLayer r:embed="rId3">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2FFDE-0C50-B54D-E7E3-EFBF5F26F5F2}"/>
              </a:ext>
            </a:extLst>
          </p:cNvPr>
          <p:cNvSpPr>
            <a:spLocks noGrp="1"/>
          </p:cNvSpPr>
          <p:nvPr>
            <p:ph type="title"/>
          </p:nvPr>
        </p:nvSpPr>
        <p:spPr>
          <a:xfrm>
            <a:off x="6081489" y="5989201"/>
            <a:ext cx="13315784" cy="1338614"/>
          </a:xfrm>
        </p:spPr>
        <p:txBody>
          <a:bodyPr wrap="square">
            <a:spAutoFit/>
          </a:bodyPr>
          <a:lstStyle/>
          <a:p>
            <a:pPr>
              <a:buFont typeface="+mj-lt"/>
              <a:buAutoNum type="arabicPeriod" startAt="3"/>
            </a:pPr>
            <a:r>
              <a:rPr lang="fr-FR" dirty="0"/>
              <a:t>Dynamique du carbone organique</a:t>
            </a:r>
          </a:p>
        </p:txBody>
      </p:sp>
    </p:spTree>
    <p:extLst>
      <p:ext uri="{BB962C8B-B14F-4D97-AF65-F5344CB8AC3E}">
        <p14:creationId xmlns:p14="http://schemas.microsoft.com/office/powerpoint/2010/main" val="141489613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age 52">
            <a:extLst>
              <a:ext uri="{FF2B5EF4-FFF2-40B4-BE49-F238E27FC236}">
                <a16:creationId xmlns:a16="http://schemas.microsoft.com/office/drawing/2014/main" id="{8183AE18-2E9A-E614-0DFE-FE7EF4E4CF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930" y="3265211"/>
            <a:ext cx="8518454" cy="10430891"/>
          </a:xfrm>
          <a:prstGeom prst="rect">
            <a:avLst/>
          </a:prstGeom>
        </p:spPr>
      </p:pic>
      <p:sp>
        <p:nvSpPr>
          <p:cNvPr id="57" name="Flèche : double flèche verticale 56">
            <a:extLst>
              <a:ext uri="{FF2B5EF4-FFF2-40B4-BE49-F238E27FC236}">
                <a16:creationId xmlns:a16="http://schemas.microsoft.com/office/drawing/2014/main" id="{C7D350DF-89A1-407D-09EB-6217BBD9E247}"/>
              </a:ext>
            </a:extLst>
          </p:cNvPr>
          <p:cNvSpPr/>
          <p:nvPr/>
        </p:nvSpPr>
        <p:spPr>
          <a:xfrm>
            <a:off x="3965888" y="6941224"/>
            <a:ext cx="489098" cy="2743201"/>
          </a:xfrm>
          <a:prstGeom prst="upDownArrow">
            <a:avLst/>
          </a:prstGeom>
          <a:solidFill>
            <a:srgbClr val="FFFFFF"/>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56" name="ZoneTexte 255">
            <a:extLst>
              <a:ext uri="{FF2B5EF4-FFF2-40B4-BE49-F238E27FC236}">
                <a16:creationId xmlns:a16="http://schemas.microsoft.com/office/drawing/2014/main" id="{1BA18CAB-8D7F-A17F-4A93-91504326F9E6}"/>
              </a:ext>
            </a:extLst>
          </p:cNvPr>
          <p:cNvSpPr txBox="1"/>
          <p:nvPr/>
        </p:nvSpPr>
        <p:spPr>
          <a:xfrm>
            <a:off x="709023" y="6153876"/>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maximum de la nappe d'eau</a:t>
            </a:r>
          </a:p>
        </p:txBody>
      </p:sp>
      <p:sp>
        <p:nvSpPr>
          <p:cNvPr id="257" name="ZoneTexte 256">
            <a:extLst>
              <a:ext uri="{FF2B5EF4-FFF2-40B4-BE49-F238E27FC236}">
                <a16:creationId xmlns:a16="http://schemas.microsoft.com/office/drawing/2014/main" id="{44C772CE-16E5-8285-EA03-D6B95D97ED6C}"/>
              </a:ext>
            </a:extLst>
          </p:cNvPr>
          <p:cNvSpPr txBox="1"/>
          <p:nvPr/>
        </p:nvSpPr>
        <p:spPr>
          <a:xfrm>
            <a:off x="709023" y="9052715"/>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minimum de la nappe d'eau</a:t>
            </a:r>
          </a:p>
        </p:txBody>
      </p:sp>
      <p:cxnSp>
        <p:nvCxnSpPr>
          <p:cNvPr id="12" name="Connecteur droit 11">
            <a:extLst>
              <a:ext uri="{FF2B5EF4-FFF2-40B4-BE49-F238E27FC236}">
                <a16:creationId xmlns:a16="http://schemas.microsoft.com/office/drawing/2014/main" id="{CB659894-D19A-7682-AC35-A4CD860D6316}"/>
              </a:ext>
            </a:extLst>
          </p:cNvPr>
          <p:cNvCxnSpPr>
            <a:cxnSpLocks/>
          </p:cNvCxnSpPr>
          <p:nvPr/>
        </p:nvCxnSpPr>
        <p:spPr>
          <a:xfrm>
            <a:off x="3865152" y="9723338"/>
            <a:ext cx="7340737" cy="0"/>
          </a:xfrm>
          <a:prstGeom prst="line">
            <a:avLst/>
          </a:prstGeom>
          <a:ln w="57150" cap="rnd">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991595E8-BA31-3BA2-9942-3373101D02CD}"/>
              </a:ext>
            </a:extLst>
          </p:cNvPr>
          <p:cNvCxnSpPr>
            <a:cxnSpLocks/>
          </p:cNvCxnSpPr>
          <p:nvPr/>
        </p:nvCxnSpPr>
        <p:spPr>
          <a:xfrm>
            <a:off x="3830267" y="6892116"/>
            <a:ext cx="7447333" cy="0"/>
          </a:xfrm>
          <a:prstGeom prst="line">
            <a:avLst/>
          </a:prstGeom>
          <a:ln w="57150" cap="rnd">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0C793DDC-EA49-B398-591E-4671D5C66208}"/>
              </a:ext>
            </a:extLst>
          </p:cNvPr>
          <p:cNvSpPr txBox="1"/>
          <p:nvPr/>
        </p:nvSpPr>
        <p:spPr>
          <a:xfrm>
            <a:off x="5068110" y="10747385"/>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Tourbe</a:t>
            </a:r>
          </a:p>
        </p:txBody>
      </p:sp>
      <p:sp>
        <p:nvSpPr>
          <p:cNvPr id="35" name="ZoneTexte 34">
            <a:extLst>
              <a:ext uri="{FF2B5EF4-FFF2-40B4-BE49-F238E27FC236}">
                <a16:creationId xmlns:a16="http://schemas.microsoft.com/office/drawing/2014/main" id="{A6A3D975-1F97-9823-CB9B-8285AB33FAEA}"/>
              </a:ext>
            </a:extLst>
          </p:cNvPr>
          <p:cNvSpPr txBox="1"/>
          <p:nvPr/>
        </p:nvSpPr>
        <p:spPr>
          <a:xfrm>
            <a:off x="5068110" y="8045586"/>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Litière</a:t>
            </a:r>
          </a:p>
        </p:txBody>
      </p:sp>
      <p:cxnSp>
        <p:nvCxnSpPr>
          <p:cNvPr id="43" name="Connecteur droit 42">
            <a:extLst>
              <a:ext uri="{FF2B5EF4-FFF2-40B4-BE49-F238E27FC236}">
                <a16:creationId xmlns:a16="http://schemas.microsoft.com/office/drawing/2014/main" id="{89B68B19-9540-4A2A-7E9C-4558BD29A40A}"/>
              </a:ext>
            </a:extLst>
          </p:cNvPr>
          <p:cNvCxnSpPr>
            <a:cxnSpLocks/>
          </p:cNvCxnSpPr>
          <p:nvPr/>
        </p:nvCxnSpPr>
        <p:spPr>
          <a:xfrm flipH="1">
            <a:off x="4895901" y="7522399"/>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82C7A141-7592-D6D2-AA6C-EBCA3B23EE00}"/>
              </a:ext>
            </a:extLst>
          </p:cNvPr>
          <p:cNvCxnSpPr>
            <a:cxnSpLocks/>
          </p:cNvCxnSpPr>
          <p:nvPr/>
        </p:nvCxnSpPr>
        <p:spPr>
          <a:xfrm flipH="1">
            <a:off x="4895901" y="9218526"/>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662D4347-6121-2810-8747-1EDF54FC933A}"/>
              </a:ext>
            </a:extLst>
          </p:cNvPr>
          <p:cNvSpPr txBox="1"/>
          <p:nvPr/>
        </p:nvSpPr>
        <p:spPr>
          <a:xfrm>
            <a:off x="5080948" y="6340105"/>
            <a:ext cx="4262719" cy="1079399"/>
          </a:xfrm>
          <a:prstGeom prst="rect">
            <a:avLst/>
          </a:prstGeom>
          <a:noFill/>
        </p:spPr>
        <p:txBody>
          <a:bodyPr wrap="square" lIns="46800" tIns="46800" rIns="46800" bIns="46800" rtlCol="0">
            <a:spAutoFit/>
          </a:bodyPr>
          <a:lstStyle/>
          <a:p>
            <a:pPr algn="ctr"/>
            <a:r>
              <a:rPr lang="fr-FR" sz="3200" b="1" dirty="0">
                <a:solidFill>
                  <a:schemeClr val="bg1"/>
                </a:solidFill>
              </a:rPr>
              <a:t>Végétation</a:t>
            </a:r>
          </a:p>
          <a:p>
            <a:pPr algn="ctr"/>
            <a:r>
              <a:rPr lang="fr-FR" sz="3200" b="1" dirty="0">
                <a:solidFill>
                  <a:schemeClr val="bg1"/>
                </a:solidFill>
              </a:rPr>
              <a:t>active</a:t>
            </a:r>
          </a:p>
        </p:txBody>
      </p:sp>
      <p:sp>
        <p:nvSpPr>
          <p:cNvPr id="3" name="Titre 2">
            <a:extLst>
              <a:ext uri="{FF2B5EF4-FFF2-40B4-BE49-F238E27FC236}">
                <a16:creationId xmlns:a16="http://schemas.microsoft.com/office/drawing/2014/main" id="{B3902B47-7191-0036-5BD5-471B3E455CD7}"/>
              </a:ext>
            </a:extLst>
          </p:cNvPr>
          <p:cNvSpPr>
            <a:spLocks noGrp="1"/>
          </p:cNvSpPr>
          <p:nvPr>
            <p:ph type="title"/>
          </p:nvPr>
        </p:nvSpPr>
        <p:spPr/>
        <p:txBody>
          <a:bodyPr/>
          <a:lstStyle/>
          <a:p>
            <a:r>
              <a:rPr lang="fr-FR" dirty="0"/>
              <a:t>Schéma général de la dynamique du carbone dans les tourbières</a:t>
            </a:r>
          </a:p>
        </p:txBody>
      </p:sp>
      <p:sp>
        <p:nvSpPr>
          <p:cNvPr id="4" name="ZoneTexte 3">
            <a:extLst>
              <a:ext uri="{FF2B5EF4-FFF2-40B4-BE49-F238E27FC236}">
                <a16:creationId xmlns:a16="http://schemas.microsoft.com/office/drawing/2014/main" id="{7DF27B85-988D-1C65-32E9-F9FEE5016424}"/>
              </a:ext>
            </a:extLst>
          </p:cNvPr>
          <p:cNvSpPr txBox="1"/>
          <p:nvPr/>
        </p:nvSpPr>
        <p:spPr>
          <a:xfrm>
            <a:off x="14740345" y="1994755"/>
            <a:ext cx="8779151" cy="10217436"/>
          </a:xfrm>
          <a:prstGeom prst="roundRect">
            <a:avLst>
              <a:gd name="adj" fmla="val 5347"/>
            </a:avLst>
          </a:prstGeom>
          <a:noFill/>
          <a:ln w="63500" cap="rnd">
            <a:solidFill>
              <a:schemeClr val="accent6"/>
            </a:solidFill>
            <a:prstDash val="sysDot"/>
          </a:ln>
        </p:spPr>
        <p:txBody>
          <a:bodyPr wrap="square" lIns="72000" tIns="72000" rIns="72000" bIns="72000" rtlCol="0">
            <a:noAutofit/>
          </a:bodyPr>
          <a:lstStyle/>
          <a:p>
            <a:pPr algn="ctr">
              <a:defRPr sz="4000" b="1">
                <a:solidFill>
                  <a:srgbClr val="0079BF"/>
                </a:solidFill>
              </a:defRPr>
            </a:pPr>
            <a:r>
              <a:rPr lang="fr-FR" sz="4800" b="1" cap="all" dirty="0">
                <a:solidFill>
                  <a:schemeClr val="accent6"/>
                </a:solidFill>
                <a:cs typeface="Arial" panose="020B0604020202020204" pitchFamily="34" charset="0"/>
              </a:rPr>
              <a:t>Bilan pour le CO</a:t>
            </a:r>
            <a:r>
              <a:rPr lang="fr-FR" sz="4800" b="1" cap="all" baseline="-25000" dirty="0">
                <a:solidFill>
                  <a:schemeClr val="accent6"/>
                </a:solidFill>
                <a:cs typeface="Arial" panose="020B0604020202020204" pitchFamily="34" charset="0"/>
              </a:rPr>
              <a:t>2</a:t>
            </a:r>
          </a:p>
          <a:p>
            <a:pPr marL="261938" indent="-261938" algn="l">
              <a:spcBef>
                <a:spcPts val="2400"/>
              </a:spcBef>
              <a:defRPr sz="4000" i="1">
                <a:solidFill>
                  <a:schemeClr val="accent1">
                    <a:lumOff val="-9999"/>
                  </a:schemeClr>
                </a:solidFill>
              </a:defRPr>
            </a:pPr>
            <a:r>
              <a:rPr lang="fr-FR" sz="3600" dirty="0">
                <a:solidFill>
                  <a:schemeClr val="accent6"/>
                </a:solidFill>
              </a:rPr>
              <a:t>- En surface, les végétaux fixent le CO</a:t>
            </a:r>
            <a:r>
              <a:rPr lang="fr-FR" sz="3600" baseline="-25000" dirty="0">
                <a:solidFill>
                  <a:schemeClr val="accent6"/>
                </a:solidFill>
              </a:rPr>
              <a:t>2</a:t>
            </a:r>
            <a:r>
              <a:rPr lang="fr-FR" sz="3600" dirty="0">
                <a:solidFill>
                  <a:schemeClr val="accent6"/>
                </a:solidFill>
              </a:rPr>
              <a:t> atmosphérique par photosynthèse </a:t>
            </a:r>
          </a:p>
          <a:p>
            <a:pPr marL="261938" indent="-261938" algn="l">
              <a:spcBef>
                <a:spcPts val="2400"/>
              </a:spcBef>
              <a:defRPr sz="4000" i="1">
                <a:solidFill>
                  <a:schemeClr val="accent1">
                    <a:lumOff val="-9999"/>
                  </a:schemeClr>
                </a:solidFill>
              </a:defRPr>
            </a:pPr>
            <a:r>
              <a:rPr lang="fr-FR" sz="3600" dirty="0">
                <a:solidFill>
                  <a:schemeClr val="accent6"/>
                </a:solidFill>
              </a:rPr>
              <a:t>- Les végétaux respirent et rejettent une partie du CO</a:t>
            </a:r>
            <a:r>
              <a:rPr lang="fr-FR" sz="3600" baseline="-25000" dirty="0">
                <a:solidFill>
                  <a:schemeClr val="accent6"/>
                </a:solidFill>
              </a:rPr>
              <a:t>2</a:t>
            </a:r>
            <a:r>
              <a:rPr lang="fr-FR" sz="3600" dirty="0">
                <a:solidFill>
                  <a:schemeClr val="accent6"/>
                </a:solidFill>
              </a:rPr>
              <a:t> assimilé (respiration autotrophe)</a:t>
            </a:r>
          </a:p>
          <a:p>
            <a:pPr marL="261938" indent="-261938" algn="l">
              <a:spcBef>
                <a:spcPts val="2400"/>
              </a:spcBef>
              <a:defRPr sz="4000" i="1">
                <a:solidFill>
                  <a:schemeClr val="accent1">
                    <a:lumOff val="-9999"/>
                  </a:schemeClr>
                </a:solidFill>
              </a:defRPr>
            </a:pPr>
            <a:r>
              <a:rPr lang="fr-FR" sz="3600" dirty="0">
                <a:solidFill>
                  <a:schemeClr val="accent6"/>
                </a:solidFill>
              </a:rPr>
              <a:t>- Les végétaux morts sont dégradés par les microorganismes décomposeurs qui libèrent du carbone (respiration hétérotrophe)</a:t>
            </a:r>
          </a:p>
          <a:p>
            <a:pPr marL="261938" indent="-261938" algn="l">
              <a:spcBef>
                <a:spcPts val="2400"/>
              </a:spcBef>
              <a:defRPr sz="4000" i="1">
                <a:solidFill>
                  <a:schemeClr val="accent1">
                    <a:lumOff val="-9999"/>
                  </a:schemeClr>
                </a:solidFill>
              </a:defRPr>
            </a:pPr>
            <a:r>
              <a:rPr lang="fr-FR" sz="3600" dirty="0">
                <a:solidFill>
                  <a:schemeClr val="accent6"/>
                </a:solidFill>
              </a:rPr>
              <a:t>- Dans les tourbières, le bilan Photosynthèse </a:t>
            </a:r>
            <a:r>
              <a:rPr lang="fr-FR" sz="3600" dirty="0">
                <a:solidFill>
                  <a:schemeClr val="accent6"/>
                </a:solidFill>
                <a:latin typeface="Arial" panose="020B0604020202020204" pitchFamily="34" charset="0"/>
                <a:cs typeface="Arial" panose="020B0604020202020204" pitchFamily="34" charset="0"/>
              </a:rPr>
              <a:t>–</a:t>
            </a:r>
            <a:r>
              <a:rPr lang="fr-FR" sz="3600" dirty="0">
                <a:solidFill>
                  <a:schemeClr val="accent6"/>
                </a:solidFill>
              </a:rPr>
              <a:t> Respiration totale n'est pas égal à zéro. Environ 10% de la production primaire s'accumule chaque année sous forme de tourbe</a:t>
            </a:r>
          </a:p>
        </p:txBody>
      </p:sp>
      <p:sp>
        <p:nvSpPr>
          <p:cNvPr id="15" name="Flèche : bas 14">
            <a:extLst>
              <a:ext uri="{FF2B5EF4-FFF2-40B4-BE49-F238E27FC236}">
                <a16:creationId xmlns:a16="http://schemas.microsoft.com/office/drawing/2014/main" id="{B2FACF3A-DC78-1E22-BB2A-AF3D56F6BAF4}"/>
              </a:ext>
            </a:extLst>
          </p:cNvPr>
          <p:cNvSpPr/>
          <p:nvPr/>
        </p:nvSpPr>
        <p:spPr>
          <a:xfrm>
            <a:off x="5224825" y="4321120"/>
            <a:ext cx="654074" cy="2053723"/>
          </a:xfrm>
          <a:prstGeom prst="downArrow">
            <a:avLst/>
          </a:prstGeom>
          <a:gradFill flip="none" rotWithShape="1">
            <a:gsLst>
              <a:gs pos="0">
                <a:srgbClr val="10AD9B">
                  <a:tint val="66000"/>
                  <a:satMod val="160000"/>
                </a:srgbClr>
              </a:gs>
              <a:gs pos="50000">
                <a:srgbClr val="10AD9B">
                  <a:tint val="44500"/>
                  <a:satMod val="160000"/>
                </a:srgbClr>
              </a:gs>
              <a:gs pos="100000">
                <a:srgbClr val="10AD9B">
                  <a:tint val="23500"/>
                  <a:satMod val="160000"/>
                </a:srgbClr>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6" name="ZoneTexte 15">
            <a:extLst>
              <a:ext uri="{FF2B5EF4-FFF2-40B4-BE49-F238E27FC236}">
                <a16:creationId xmlns:a16="http://schemas.microsoft.com/office/drawing/2014/main" id="{B118AB82-6E42-D576-7370-25F5F639C3B8}"/>
              </a:ext>
            </a:extLst>
          </p:cNvPr>
          <p:cNvSpPr txBox="1"/>
          <p:nvPr/>
        </p:nvSpPr>
        <p:spPr>
          <a:xfrm>
            <a:off x="5012902" y="2606197"/>
            <a:ext cx="1210652"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capté</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17" name="ZoneTexte 16">
            <a:extLst>
              <a:ext uri="{FF2B5EF4-FFF2-40B4-BE49-F238E27FC236}">
                <a16:creationId xmlns:a16="http://schemas.microsoft.com/office/drawing/2014/main" id="{E3ECE996-31F1-CE65-B90E-997128F79E63}"/>
              </a:ext>
            </a:extLst>
          </p:cNvPr>
          <p:cNvSpPr txBox="1"/>
          <p:nvPr/>
        </p:nvSpPr>
        <p:spPr>
          <a:xfrm>
            <a:off x="1486373" y="4153763"/>
            <a:ext cx="3266407"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10AD9B"/>
                </a:solidFill>
                <a:effectLst/>
                <a:uFillTx/>
                <a:latin typeface="+mn-lt"/>
                <a:ea typeface="+mn-ea"/>
                <a:cs typeface="+mn-cs"/>
                <a:sym typeface="Helvetica Neue"/>
              </a:rPr>
              <a:t>Production</a:t>
            </a:r>
          </a:p>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10AD9B"/>
                </a:solidFill>
                <a:effectLst/>
                <a:uFillTx/>
                <a:latin typeface="+mn-lt"/>
                <a:ea typeface="+mn-ea"/>
                <a:cs typeface="+mn-cs"/>
                <a:sym typeface="Helvetica Neue"/>
              </a:rPr>
              <a:t>primaire brute</a:t>
            </a:r>
          </a:p>
          <a:p>
            <a:pPr marL="0" marR="0" indent="0" algn="ctr" defTabSz="2438337" rtl="0" fontAlgn="auto" latinLnBrk="0" hangingPunct="0">
              <a:lnSpc>
                <a:spcPct val="100000"/>
              </a:lnSpc>
              <a:spcBef>
                <a:spcPts val="0"/>
              </a:spcBef>
              <a:spcAft>
                <a:spcPts val="0"/>
              </a:spcAft>
              <a:buClrTx/>
              <a:buSzTx/>
              <a:buFontTx/>
              <a:buNone/>
              <a:tabLst/>
            </a:pPr>
            <a:r>
              <a:rPr lang="fr-FR" sz="3200" dirty="0">
                <a:solidFill>
                  <a:srgbClr val="10AD9B"/>
                </a:solidFill>
              </a:rPr>
              <a:t>(</a:t>
            </a:r>
            <a:r>
              <a:rPr kumimoji="0" lang="fr-FR" sz="3200" b="0" i="0" u="none" strike="noStrike" cap="none" spc="0" normalizeH="0" baseline="0" dirty="0">
                <a:ln>
                  <a:noFill/>
                </a:ln>
                <a:solidFill>
                  <a:srgbClr val="10AD9B"/>
                </a:solidFill>
                <a:effectLst/>
                <a:uFillTx/>
                <a:latin typeface="+mn-lt"/>
                <a:ea typeface="+mn-ea"/>
                <a:cs typeface="+mn-cs"/>
                <a:sym typeface="Helvetica Neue"/>
              </a:rPr>
              <a:t>Photosynthèse)</a:t>
            </a:r>
          </a:p>
        </p:txBody>
      </p:sp>
      <p:sp>
        <p:nvSpPr>
          <p:cNvPr id="18" name="Flèche : bas 17">
            <a:extLst>
              <a:ext uri="{FF2B5EF4-FFF2-40B4-BE49-F238E27FC236}">
                <a16:creationId xmlns:a16="http://schemas.microsoft.com/office/drawing/2014/main" id="{16D37D2B-9C1D-4349-BA3E-2919EA63C3AB}"/>
              </a:ext>
            </a:extLst>
          </p:cNvPr>
          <p:cNvSpPr/>
          <p:nvPr/>
        </p:nvSpPr>
        <p:spPr>
          <a:xfrm rot="10800000">
            <a:off x="9469399" y="4321118"/>
            <a:ext cx="730207" cy="3941823"/>
          </a:xfrm>
          <a:prstGeom prst="downArrow">
            <a:avLst/>
          </a:prstGeom>
          <a:gradFill flip="none" rotWithShape="1">
            <a:gsLst>
              <a:gs pos="0">
                <a:srgbClr val="FF8481"/>
              </a:gs>
              <a:gs pos="50000">
                <a:srgbClr val="FFB5B4"/>
              </a:gs>
              <a:gs pos="100000">
                <a:srgbClr val="FFDBDA"/>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9" name="Flèche : bas 18">
            <a:extLst>
              <a:ext uri="{FF2B5EF4-FFF2-40B4-BE49-F238E27FC236}">
                <a16:creationId xmlns:a16="http://schemas.microsoft.com/office/drawing/2014/main" id="{BF1C938F-30DE-4068-8C41-EA58F22D94E5}"/>
              </a:ext>
            </a:extLst>
          </p:cNvPr>
          <p:cNvSpPr/>
          <p:nvPr/>
        </p:nvSpPr>
        <p:spPr>
          <a:xfrm rot="10800000">
            <a:off x="8613459" y="4321118"/>
            <a:ext cx="730208" cy="2875724"/>
          </a:xfrm>
          <a:prstGeom prst="downArrow">
            <a:avLst/>
          </a:prstGeom>
          <a:gradFill flip="none" rotWithShape="1">
            <a:gsLst>
              <a:gs pos="0">
                <a:srgbClr val="FF8481"/>
              </a:gs>
              <a:gs pos="50000">
                <a:srgbClr val="FFB5B4"/>
              </a:gs>
              <a:gs pos="100000">
                <a:srgbClr val="FFDBDA"/>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0" name="ZoneTexte 19">
            <a:extLst>
              <a:ext uri="{FF2B5EF4-FFF2-40B4-BE49-F238E27FC236}">
                <a16:creationId xmlns:a16="http://schemas.microsoft.com/office/drawing/2014/main" id="{96ACD70A-FAE9-26CE-459F-83C261D9287F}"/>
              </a:ext>
            </a:extLst>
          </p:cNvPr>
          <p:cNvSpPr txBox="1"/>
          <p:nvPr/>
        </p:nvSpPr>
        <p:spPr>
          <a:xfrm>
            <a:off x="5968996" y="4646206"/>
            <a:ext cx="304291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C00000"/>
                </a:solidFill>
                <a:effectLst/>
                <a:uFillTx/>
                <a:latin typeface="+mn-lt"/>
                <a:ea typeface="+mn-ea"/>
                <a:cs typeface="+mn-cs"/>
                <a:sym typeface="Helvetica Neue"/>
              </a:rPr>
              <a:t>Respiration autotrophe</a:t>
            </a:r>
          </a:p>
        </p:txBody>
      </p:sp>
      <p:sp>
        <p:nvSpPr>
          <p:cNvPr id="21" name="ZoneTexte 20">
            <a:extLst>
              <a:ext uri="{FF2B5EF4-FFF2-40B4-BE49-F238E27FC236}">
                <a16:creationId xmlns:a16="http://schemas.microsoft.com/office/drawing/2014/main" id="{908198F1-BAE9-2022-2A86-4704A7674DC4}"/>
              </a:ext>
            </a:extLst>
          </p:cNvPr>
          <p:cNvSpPr txBox="1"/>
          <p:nvPr/>
        </p:nvSpPr>
        <p:spPr>
          <a:xfrm>
            <a:off x="9983593" y="4646206"/>
            <a:ext cx="304291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C00000"/>
                </a:solidFill>
                <a:effectLst/>
                <a:uFillTx/>
                <a:latin typeface="+mn-lt"/>
                <a:ea typeface="+mn-ea"/>
                <a:cs typeface="+mn-cs"/>
                <a:sym typeface="Helvetica Neue"/>
              </a:rPr>
              <a:t>Respiration hétérotrophe</a:t>
            </a:r>
          </a:p>
        </p:txBody>
      </p:sp>
      <p:sp>
        <p:nvSpPr>
          <p:cNvPr id="22" name="ZoneTexte 21">
            <a:extLst>
              <a:ext uri="{FF2B5EF4-FFF2-40B4-BE49-F238E27FC236}">
                <a16:creationId xmlns:a16="http://schemas.microsoft.com/office/drawing/2014/main" id="{07A92262-438D-091A-50F7-3BCF13289318}"/>
              </a:ext>
            </a:extLst>
          </p:cNvPr>
          <p:cNvSpPr txBox="1"/>
          <p:nvPr/>
        </p:nvSpPr>
        <p:spPr>
          <a:xfrm>
            <a:off x="8718954" y="2589829"/>
            <a:ext cx="1210652"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25000" dirty="0">
                <a:ln>
                  <a:noFill/>
                </a:ln>
                <a:effectLst/>
                <a:uFillTx/>
                <a:latin typeface="+mn-lt"/>
                <a:ea typeface="+mn-ea"/>
                <a:cs typeface="+mn-cs"/>
                <a:sym typeface="Helvetica Neue"/>
              </a:rPr>
              <a:t>émis</a:t>
            </a:r>
          </a:p>
        </p:txBody>
      </p:sp>
      <p:sp>
        <p:nvSpPr>
          <p:cNvPr id="24" name="ZoneTexte 23">
            <a:extLst>
              <a:ext uri="{FF2B5EF4-FFF2-40B4-BE49-F238E27FC236}">
                <a16:creationId xmlns:a16="http://schemas.microsoft.com/office/drawing/2014/main" id="{2B631587-2E0D-1D3D-736C-C4EB49481D3D}"/>
              </a:ext>
            </a:extLst>
          </p:cNvPr>
          <p:cNvSpPr txBox="1"/>
          <p:nvPr/>
        </p:nvSpPr>
        <p:spPr>
          <a:xfrm>
            <a:off x="5161029" y="11774286"/>
            <a:ext cx="2647505"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996633"/>
                </a:solidFill>
                <a:effectLst/>
                <a:uFillTx/>
                <a:latin typeface="+mn-lt"/>
                <a:ea typeface="+mn-ea"/>
                <a:cs typeface="+mn-cs"/>
                <a:sym typeface="Helvetica Neue"/>
              </a:rPr>
              <a:t>Accumulation de tourbe</a:t>
            </a:r>
          </a:p>
        </p:txBody>
      </p:sp>
      <p:sp>
        <p:nvSpPr>
          <p:cNvPr id="25" name="ZoneTexte 24">
            <a:extLst>
              <a:ext uri="{FF2B5EF4-FFF2-40B4-BE49-F238E27FC236}">
                <a16:creationId xmlns:a16="http://schemas.microsoft.com/office/drawing/2014/main" id="{CC5C5346-2AE2-BB75-9324-8109A37252CC}"/>
              </a:ext>
            </a:extLst>
          </p:cNvPr>
          <p:cNvSpPr txBox="1"/>
          <p:nvPr/>
        </p:nvSpPr>
        <p:spPr>
          <a:xfrm>
            <a:off x="7221532" y="2436460"/>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6600" b="1" dirty="0"/>
              <a:t>+</a:t>
            </a:r>
            <a:endParaRPr kumimoji="0" lang="fr-FR" sz="6600" b="1" i="0" u="none" strike="noStrike" cap="none" spc="0" normalizeH="0" baseline="0" dirty="0">
              <a:ln>
                <a:noFill/>
              </a:ln>
              <a:solidFill>
                <a:srgbClr val="5E5E5E"/>
              </a:solidFill>
              <a:effectLst/>
              <a:uFillTx/>
              <a:latin typeface="+mn-lt"/>
              <a:ea typeface="+mn-ea"/>
              <a:cs typeface="+mn-cs"/>
              <a:sym typeface="Helvetica Neue"/>
            </a:endParaRPr>
          </a:p>
        </p:txBody>
      </p:sp>
      <p:sp>
        <p:nvSpPr>
          <p:cNvPr id="28" name="ZoneTexte 27">
            <a:extLst>
              <a:ext uri="{FF2B5EF4-FFF2-40B4-BE49-F238E27FC236}">
                <a16:creationId xmlns:a16="http://schemas.microsoft.com/office/drawing/2014/main" id="{88EB76B3-1DED-77AE-82E9-5733861636B5}"/>
              </a:ext>
            </a:extLst>
          </p:cNvPr>
          <p:cNvSpPr txBox="1"/>
          <p:nvPr/>
        </p:nvSpPr>
        <p:spPr>
          <a:xfrm>
            <a:off x="10438827" y="2436460"/>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6600" b="1" i="0" u="none" strike="noStrike" cap="none" spc="0" normalizeH="0" baseline="0" dirty="0">
                <a:ln>
                  <a:noFill/>
                </a:ln>
                <a:effectLst/>
                <a:uFillTx/>
                <a:latin typeface="+mn-lt"/>
                <a:ea typeface="+mn-ea"/>
                <a:cs typeface="+mn-cs"/>
                <a:sym typeface="Helvetica Neue"/>
              </a:rPr>
              <a:t>=</a:t>
            </a:r>
          </a:p>
        </p:txBody>
      </p:sp>
      <p:sp>
        <p:nvSpPr>
          <p:cNvPr id="29" name="ZoneTexte 28">
            <a:extLst>
              <a:ext uri="{FF2B5EF4-FFF2-40B4-BE49-F238E27FC236}">
                <a16:creationId xmlns:a16="http://schemas.microsoft.com/office/drawing/2014/main" id="{5638E3CC-A589-DE64-8F26-FB47EA68CF91}"/>
              </a:ext>
            </a:extLst>
          </p:cNvPr>
          <p:cNvSpPr txBox="1"/>
          <p:nvPr/>
        </p:nvSpPr>
        <p:spPr>
          <a:xfrm>
            <a:off x="11357003" y="2390430"/>
            <a:ext cx="1296830"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stocké</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30" name="Ellipse 29">
            <a:extLst>
              <a:ext uri="{FF2B5EF4-FFF2-40B4-BE49-F238E27FC236}">
                <a16:creationId xmlns:a16="http://schemas.microsoft.com/office/drawing/2014/main" id="{E0CDFD4B-BC4F-511E-53E7-3632FA3D0F1D}"/>
              </a:ext>
            </a:extLst>
          </p:cNvPr>
          <p:cNvSpPr/>
          <p:nvPr/>
        </p:nvSpPr>
        <p:spPr>
          <a:xfrm>
            <a:off x="11151023" y="2228827"/>
            <a:ext cx="1722622" cy="1805856"/>
          </a:xfrm>
          <a:prstGeom prst="ellipse">
            <a:avLst/>
          </a:prstGeom>
          <a:noFill/>
          <a:ln w="63500" cap="flat">
            <a:solidFill>
              <a:schemeClr val="accent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1" name="Ellipse 30">
            <a:extLst>
              <a:ext uri="{FF2B5EF4-FFF2-40B4-BE49-F238E27FC236}">
                <a16:creationId xmlns:a16="http://schemas.microsoft.com/office/drawing/2014/main" id="{D1EADE4A-CB52-621F-1010-0962BDA05FBE}"/>
              </a:ext>
            </a:extLst>
          </p:cNvPr>
          <p:cNvSpPr/>
          <p:nvPr/>
        </p:nvSpPr>
        <p:spPr>
          <a:xfrm>
            <a:off x="4812683" y="11379939"/>
            <a:ext cx="3344196" cy="1805856"/>
          </a:xfrm>
          <a:prstGeom prst="ellipse">
            <a:avLst/>
          </a:prstGeom>
          <a:noFill/>
          <a:ln w="381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49" name="Parenthèses 48">
            <a:extLst>
              <a:ext uri="{FF2B5EF4-FFF2-40B4-BE49-F238E27FC236}">
                <a16:creationId xmlns:a16="http://schemas.microsoft.com/office/drawing/2014/main" id="{4AE39466-1C20-E4FB-3F21-9725DEA72001}"/>
              </a:ext>
            </a:extLst>
          </p:cNvPr>
          <p:cNvSpPr/>
          <p:nvPr/>
        </p:nvSpPr>
        <p:spPr>
          <a:xfrm>
            <a:off x="4599438" y="2485641"/>
            <a:ext cx="5694932" cy="1580140"/>
          </a:xfrm>
          <a:prstGeom prst="bracketPair">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Flèche : bas 22">
            <a:extLst>
              <a:ext uri="{FF2B5EF4-FFF2-40B4-BE49-F238E27FC236}">
                <a16:creationId xmlns:a16="http://schemas.microsoft.com/office/drawing/2014/main" id="{B9780609-39CB-C1E7-13F3-A5ACF5710943}"/>
              </a:ext>
            </a:extLst>
          </p:cNvPr>
          <p:cNvSpPr/>
          <p:nvPr/>
        </p:nvSpPr>
        <p:spPr>
          <a:xfrm>
            <a:off x="6057704" y="8536033"/>
            <a:ext cx="786809" cy="3009775"/>
          </a:xfrm>
          <a:prstGeom prst="down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6200000" scaled="1"/>
            <a:tileRect/>
          </a:gradFill>
          <a:ln w="25400" cap="flat">
            <a:solidFill>
              <a:srgbClr val="99663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581B860-56AD-A7B1-36E0-E1E75252C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930" y="3265211"/>
            <a:ext cx="8518454" cy="10430891"/>
          </a:xfrm>
          <a:prstGeom prst="rect">
            <a:avLst/>
          </a:prstGeom>
        </p:spPr>
      </p:pic>
      <p:sp>
        <p:nvSpPr>
          <p:cNvPr id="11" name="Flèche : double flèche verticale 10">
            <a:extLst>
              <a:ext uri="{FF2B5EF4-FFF2-40B4-BE49-F238E27FC236}">
                <a16:creationId xmlns:a16="http://schemas.microsoft.com/office/drawing/2014/main" id="{0523CF6F-9771-D6E3-4921-E5668C36E9C8}"/>
              </a:ext>
            </a:extLst>
          </p:cNvPr>
          <p:cNvSpPr/>
          <p:nvPr/>
        </p:nvSpPr>
        <p:spPr>
          <a:xfrm>
            <a:off x="3965888" y="6941224"/>
            <a:ext cx="489098" cy="2743201"/>
          </a:xfrm>
          <a:prstGeom prst="upDownArrow">
            <a:avLst/>
          </a:prstGeom>
          <a:solidFill>
            <a:srgbClr val="FFFFFF"/>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2" name="ZoneTexte 11">
            <a:extLst>
              <a:ext uri="{FF2B5EF4-FFF2-40B4-BE49-F238E27FC236}">
                <a16:creationId xmlns:a16="http://schemas.microsoft.com/office/drawing/2014/main" id="{24742010-08DB-5F77-2C5D-E59E2FC77FA5}"/>
              </a:ext>
            </a:extLst>
          </p:cNvPr>
          <p:cNvSpPr txBox="1"/>
          <p:nvPr/>
        </p:nvSpPr>
        <p:spPr>
          <a:xfrm>
            <a:off x="709023" y="6153876"/>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maximum de la nappe d'eau</a:t>
            </a:r>
          </a:p>
        </p:txBody>
      </p:sp>
      <p:sp>
        <p:nvSpPr>
          <p:cNvPr id="13" name="ZoneTexte 12">
            <a:extLst>
              <a:ext uri="{FF2B5EF4-FFF2-40B4-BE49-F238E27FC236}">
                <a16:creationId xmlns:a16="http://schemas.microsoft.com/office/drawing/2014/main" id="{FC8F95DB-311D-9328-7BAF-578CACD67088}"/>
              </a:ext>
            </a:extLst>
          </p:cNvPr>
          <p:cNvSpPr txBox="1"/>
          <p:nvPr/>
        </p:nvSpPr>
        <p:spPr>
          <a:xfrm>
            <a:off x="709023" y="9052715"/>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minimum de la nappe d'eau</a:t>
            </a:r>
          </a:p>
        </p:txBody>
      </p:sp>
      <p:cxnSp>
        <p:nvCxnSpPr>
          <p:cNvPr id="14" name="Connecteur droit 13">
            <a:extLst>
              <a:ext uri="{FF2B5EF4-FFF2-40B4-BE49-F238E27FC236}">
                <a16:creationId xmlns:a16="http://schemas.microsoft.com/office/drawing/2014/main" id="{D6E1AEA3-DD1E-D976-9D46-6A3505879A29}"/>
              </a:ext>
            </a:extLst>
          </p:cNvPr>
          <p:cNvCxnSpPr>
            <a:cxnSpLocks/>
          </p:cNvCxnSpPr>
          <p:nvPr/>
        </p:nvCxnSpPr>
        <p:spPr>
          <a:xfrm>
            <a:off x="3865152" y="9723338"/>
            <a:ext cx="7340737" cy="0"/>
          </a:xfrm>
          <a:prstGeom prst="line">
            <a:avLst/>
          </a:prstGeom>
          <a:ln w="57150" cap="rnd">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22F1FCE9-C7B9-01E9-0E4C-246E13E3BC1D}"/>
              </a:ext>
            </a:extLst>
          </p:cNvPr>
          <p:cNvCxnSpPr>
            <a:cxnSpLocks/>
          </p:cNvCxnSpPr>
          <p:nvPr/>
        </p:nvCxnSpPr>
        <p:spPr>
          <a:xfrm>
            <a:off x="3830267" y="6892116"/>
            <a:ext cx="7432093" cy="0"/>
          </a:xfrm>
          <a:prstGeom prst="line">
            <a:avLst/>
          </a:prstGeom>
          <a:ln w="57150" cap="rnd">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5CA6A81D-816C-4DC6-FC22-C9F7FF68A95C}"/>
              </a:ext>
            </a:extLst>
          </p:cNvPr>
          <p:cNvSpPr txBox="1"/>
          <p:nvPr/>
        </p:nvSpPr>
        <p:spPr>
          <a:xfrm>
            <a:off x="5068110" y="10747385"/>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Tourbe</a:t>
            </a:r>
          </a:p>
        </p:txBody>
      </p:sp>
      <p:sp>
        <p:nvSpPr>
          <p:cNvPr id="48" name="ZoneTexte 47">
            <a:extLst>
              <a:ext uri="{FF2B5EF4-FFF2-40B4-BE49-F238E27FC236}">
                <a16:creationId xmlns:a16="http://schemas.microsoft.com/office/drawing/2014/main" id="{64281D7C-C55D-D2CC-636B-AE4FB57C7618}"/>
              </a:ext>
            </a:extLst>
          </p:cNvPr>
          <p:cNvSpPr txBox="1"/>
          <p:nvPr/>
        </p:nvSpPr>
        <p:spPr>
          <a:xfrm>
            <a:off x="5068110" y="8045586"/>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Litière</a:t>
            </a:r>
          </a:p>
        </p:txBody>
      </p:sp>
      <p:cxnSp>
        <p:nvCxnSpPr>
          <p:cNvPr id="49" name="Connecteur droit 48">
            <a:extLst>
              <a:ext uri="{FF2B5EF4-FFF2-40B4-BE49-F238E27FC236}">
                <a16:creationId xmlns:a16="http://schemas.microsoft.com/office/drawing/2014/main" id="{83543D97-751A-BCC9-D13B-4A33D325BC12}"/>
              </a:ext>
            </a:extLst>
          </p:cNvPr>
          <p:cNvCxnSpPr>
            <a:cxnSpLocks/>
          </p:cNvCxnSpPr>
          <p:nvPr/>
        </p:nvCxnSpPr>
        <p:spPr>
          <a:xfrm flipH="1">
            <a:off x="4895901" y="7522399"/>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9E184197-6885-1FC5-8220-E3DF7CA9894E}"/>
              </a:ext>
            </a:extLst>
          </p:cNvPr>
          <p:cNvCxnSpPr>
            <a:cxnSpLocks/>
          </p:cNvCxnSpPr>
          <p:nvPr/>
        </p:nvCxnSpPr>
        <p:spPr>
          <a:xfrm flipH="1">
            <a:off x="4895901" y="9218526"/>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7CF24048-8AEF-0AA5-0AAD-4C64ED628648}"/>
              </a:ext>
            </a:extLst>
          </p:cNvPr>
          <p:cNvSpPr txBox="1"/>
          <p:nvPr/>
        </p:nvSpPr>
        <p:spPr>
          <a:xfrm>
            <a:off x="5080948" y="6340105"/>
            <a:ext cx="4262719" cy="1079399"/>
          </a:xfrm>
          <a:prstGeom prst="rect">
            <a:avLst/>
          </a:prstGeom>
          <a:noFill/>
        </p:spPr>
        <p:txBody>
          <a:bodyPr wrap="square" lIns="46800" tIns="46800" rIns="46800" bIns="46800" rtlCol="0">
            <a:spAutoFit/>
          </a:bodyPr>
          <a:lstStyle/>
          <a:p>
            <a:pPr algn="ctr"/>
            <a:r>
              <a:rPr lang="fr-FR" sz="3200" b="1" dirty="0">
                <a:solidFill>
                  <a:schemeClr val="bg1"/>
                </a:solidFill>
              </a:rPr>
              <a:t>Végétation</a:t>
            </a:r>
          </a:p>
          <a:p>
            <a:pPr algn="ctr"/>
            <a:r>
              <a:rPr lang="fr-FR" sz="3200" b="1" dirty="0">
                <a:solidFill>
                  <a:schemeClr val="bg1"/>
                </a:solidFill>
              </a:rPr>
              <a:t>active</a:t>
            </a:r>
          </a:p>
        </p:txBody>
      </p:sp>
      <p:sp>
        <p:nvSpPr>
          <p:cNvPr id="57" name="ZoneTexte 56">
            <a:extLst>
              <a:ext uri="{FF2B5EF4-FFF2-40B4-BE49-F238E27FC236}">
                <a16:creationId xmlns:a16="http://schemas.microsoft.com/office/drawing/2014/main" id="{C4DC15D9-411E-825D-7497-F556E5BC59A7}"/>
              </a:ext>
            </a:extLst>
          </p:cNvPr>
          <p:cNvSpPr txBox="1"/>
          <p:nvPr/>
        </p:nvSpPr>
        <p:spPr>
          <a:xfrm>
            <a:off x="5161029" y="11774286"/>
            <a:ext cx="2647505"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996633"/>
                </a:solidFill>
                <a:effectLst/>
                <a:uFillTx/>
                <a:latin typeface="+mn-lt"/>
                <a:ea typeface="+mn-ea"/>
                <a:cs typeface="+mn-cs"/>
                <a:sym typeface="Helvetica Neue"/>
              </a:rPr>
              <a:t>Accumulation de tourbe</a:t>
            </a:r>
          </a:p>
        </p:txBody>
      </p:sp>
      <p:sp>
        <p:nvSpPr>
          <p:cNvPr id="58" name="Ellipse 57">
            <a:extLst>
              <a:ext uri="{FF2B5EF4-FFF2-40B4-BE49-F238E27FC236}">
                <a16:creationId xmlns:a16="http://schemas.microsoft.com/office/drawing/2014/main" id="{DF3571B3-C93F-8096-7CB4-2CFC3A4F474A}"/>
              </a:ext>
            </a:extLst>
          </p:cNvPr>
          <p:cNvSpPr/>
          <p:nvPr/>
        </p:nvSpPr>
        <p:spPr>
          <a:xfrm>
            <a:off x="4812683" y="11379939"/>
            <a:ext cx="3344196" cy="1805856"/>
          </a:xfrm>
          <a:prstGeom prst="ellipse">
            <a:avLst/>
          </a:prstGeom>
          <a:noFill/>
          <a:ln w="381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335" name="Titre 334">
            <a:extLst>
              <a:ext uri="{FF2B5EF4-FFF2-40B4-BE49-F238E27FC236}">
                <a16:creationId xmlns:a16="http://schemas.microsoft.com/office/drawing/2014/main" id="{06ACF5C2-07CF-AEC4-1D43-B5763F894C8A}"/>
              </a:ext>
            </a:extLst>
          </p:cNvPr>
          <p:cNvSpPr>
            <a:spLocks noGrp="1"/>
          </p:cNvSpPr>
          <p:nvPr>
            <p:ph type="title"/>
          </p:nvPr>
        </p:nvSpPr>
        <p:spPr/>
        <p:txBody>
          <a:bodyPr/>
          <a:lstStyle/>
          <a:p>
            <a:r>
              <a:rPr lang="fr-FR" dirty="0"/>
              <a:t>Schéma général de la dynamique du carbone dans les tourbières</a:t>
            </a:r>
          </a:p>
        </p:txBody>
      </p:sp>
      <p:sp>
        <p:nvSpPr>
          <p:cNvPr id="22" name="Flèche : bas 21">
            <a:extLst>
              <a:ext uri="{FF2B5EF4-FFF2-40B4-BE49-F238E27FC236}">
                <a16:creationId xmlns:a16="http://schemas.microsoft.com/office/drawing/2014/main" id="{C3D8CE32-93D8-14B3-D275-B7FADC2B0447}"/>
              </a:ext>
            </a:extLst>
          </p:cNvPr>
          <p:cNvSpPr/>
          <p:nvPr/>
        </p:nvSpPr>
        <p:spPr>
          <a:xfrm rot="10800000">
            <a:off x="9168878" y="5187764"/>
            <a:ext cx="786809" cy="6288718"/>
          </a:xfrm>
          <a:prstGeom prst="downArrow">
            <a:avLst/>
          </a:prstGeom>
          <a:gradFill flip="none" rotWithShape="1">
            <a:gsLst>
              <a:gs pos="0">
                <a:schemeClr val="tx1">
                  <a:lumMod val="60000"/>
                  <a:lumOff val="40000"/>
                  <a:tint val="66000"/>
                  <a:satMod val="160000"/>
                </a:schemeClr>
              </a:gs>
              <a:gs pos="50000">
                <a:schemeClr val="tx1">
                  <a:lumMod val="60000"/>
                  <a:lumOff val="40000"/>
                  <a:tint val="44500"/>
                  <a:satMod val="160000"/>
                </a:schemeClr>
              </a:gs>
              <a:gs pos="100000">
                <a:schemeClr val="tx1">
                  <a:lumMod val="60000"/>
                  <a:lumOff val="40000"/>
                  <a:tint val="23500"/>
                  <a:satMod val="160000"/>
                </a:schemeClr>
              </a:gs>
            </a:gsLst>
            <a:lin ang="5400000" scaled="1"/>
            <a:tileRect/>
          </a:gradFill>
          <a:ln w="25400" cap="flat">
            <a:solidFill>
              <a:schemeClr val="tx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3" name="ZoneTexte 22">
            <a:extLst>
              <a:ext uri="{FF2B5EF4-FFF2-40B4-BE49-F238E27FC236}">
                <a16:creationId xmlns:a16="http://schemas.microsoft.com/office/drawing/2014/main" id="{E0AF6ECE-144F-E758-4A42-6F60DB8BC332}"/>
              </a:ext>
            </a:extLst>
          </p:cNvPr>
          <p:cNvSpPr txBox="1"/>
          <p:nvPr/>
        </p:nvSpPr>
        <p:spPr>
          <a:xfrm>
            <a:off x="8888459" y="11686565"/>
            <a:ext cx="3361534" cy="710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8000" tIns="108000" rIns="108000" bIns="1080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err="1">
                <a:ln>
                  <a:noFill/>
                </a:ln>
                <a:effectLst>
                  <a:glow rad="228600">
                    <a:schemeClr val="bg1">
                      <a:alpha val="88000"/>
                    </a:schemeClr>
                  </a:glow>
                </a:effectLst>
                <a:uFillTx/>
                <a:latin typeface="+mn-lt"/>
                <a:ea typeface="+mn-ea"/>
                <a:cs typeface="+mn-cs"/>
                <a:sym typeface="Helvetica Neue"/>
              </a:rPr>
              <a:t>Méthanogénèse</a:t>
            </a:r>
            <a:endParaRPr kumimoji="0" lang="fr-FR" sz="3200" b="0" i="0" u="none" strike="noStrike" cap="none" spc="0" normalizeH="0" baseline="0" dirty="0">
              <a:ln>
                <a:noFill/>
              </a:ln>
              <a:effectLst>
                <a:glow rad="228600">
                  <a:schemeClr val="bg1">
                    <a:alpha val="88000"/>
                  </a:schemeClr>
                </a:glow>
              </a:effectLst>
              <a:uFillTx/>
              <a:latin typeface="+mn-lt"/>
              <a:ea typeface="+mn-ea"/>
              <a:cs typeface="+mn-cs"/>
              <a:sym typeface="Helvetica Neue"/>
            </a:endParaRPr>
          </a:p>
        </p:txBody>
      </p:sp>
      <p:sp>
        <p:nvSpPr>
          <p:cNvPr id="24" name="ZoneTexte 23">
            <a:extLst>
              <a:ext uri="{FF2B5EF4-FFF2-40B4-BE49-F238E27FC236}">
                <a16:creationId xmlns:a16="http://schemas.microsoft.com/office/drawing/2014/main" id="{964D557F-40FE-15C4-E536-2DC8A5693949}"/>
              </a:ext>
            </a:extLst>
          </p:cNvPr>
          <p:cNvSpPr txBox="1"/>
          <p:nvPr/>
        </p:nvSpPr>
        <p:spPr>
          <a:xfrm>
            <a:off x="8958714" y="3348965"/>
            <a:ext cx="1221488"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CH</a:t>
            </a:r>
            <a:r>
              <a:rPr lang="fr-FR" sz="4400" b="1" baseline="-25000" dirty="0"/>
              <a:t>4</a:t>
            </a:r>
            <a:endParaRPr lang="fr-FR" sz="4400" b="1" dirty="0"/>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émis</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25" name="ZoneTexte 24">
            <a:extLst>
              <a:ext uri="{FF2B5EF4-FFF2-40B4-BE49-F238E27FC236}">
                <a16:creationId xmlns:a16="http://schemas.microsoft.com/office/drawing/2014/main" id="{CBE5E951-4B53-9449-DFD8-68C0E92DD7D8}"/>
              </a:ext>
            </a:extLst>
          </p:cNvPr>
          <p:cNvSpPr txBox="1"/>
          <p:nvPr/>
        </p:nvSpPr>
        <p:spPr>
          <a:xfrm>
            <a:off x="9797164" y="5578478"/>
            <a:ext cx="3455791" cy="710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8000" tIns="108000" rIns="108000" bIns="1080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err="1">
                <a:ln>
                  <a:noFill/>
                </a:ln>
                <a:effectLst>
                  <a:glow rad="228600">
                    <a:schemeClr val="bg1">
                      <a:alpha val="88000"/>
                    </a:schemeClr>
                  </a:glow>
                </a:effectLst>
                <a:uFillTx/>
                <a:latin typeface="+mn-lt"/>
                <a:ea typeface="+mn-ea"/>
                <a:cs typeface="+mn-cs"/>
                <a:sym typeface="Helvetica Neue"/>
              </a:rPr>
              <a:t>Méthanotrophie</a:t>
            </a:r>
            <a:endParaRPr kumimoji="0" lang="fr-FR" sz="3200" b="0" i="0" u="none" strike="noStrike" cap="none" spc="0" normalizeH="0" baseline="0" dirty="0">
              <a:ln>
                <a:noFill/>
              </a:ln>
              <a:effectLst>
                <a:glow rad="228600">
                  <a:schemeClr val="bg1">
                    <a:alpha val="88000"/>
                  </a:schemeClr>
                </a:glow>
              </a:effectLst>
              <a:uFillTx/>
              <a:latin typeface="+mn-lt"/>
              <a:ea typeface="+mn-ea"/>
              <a:cs typeface="+mn-cs"/>
              <a:sym typeface="Helvetica Neue"/>
            </a:endParaRPr>
          </a:p>
        </p:txBody>
      </p:sp>
      <p:sp>
        <p:nvSpPr>
          <p:cNvPr id="26" name="Rectangle 25">
            <a:extLst>
              <a:ext uri="{FF2B5EF4-FFF2-40B4-BE49-F238E27FC236}">
                <a16:creationId xmlns:a16="http://schemas.microsoft.com/office/drawing/2014/main" id="{E2778ED4-2D84-9211-2542-FF14BDB15FA0}"/>
              </a:ext>
            </a:extLst>
          </p:cNvPr>
          <p:cNvSpPr/>
          <p:nvPr/>
        </p:nvSpPr>
        <p:spPr>
          <a:xfrm>
            <a:off x="9755216" y="6690691"/>
            <a:ext cx="335168" cy="4785791"/>
          </a:xfrm>
          <a:prstGeom prst="rect">
            <a:avLst/>
          </a:prstGeom>
          <a:gradFill flip="none" rotWithShape="1">
            <a:gsLst>
              <a:gs pos="0">
                <a:schemeClr val="tx1">
                  <a:lumMod val="60000"/>
                  <a:lumOff val="40000"/>
                  <a:tint val="66000"/>
                  <a:satMod val="160000"/>
                </a:schemeClr>
              </a:gs>
              <a:gs pos="50000">
                <a:schemeClr val="tx1">
                  <a:lumMod val="60000"/>
                  <a:lumOff val="40000"/>
                  <a:tint val="44500"/>
                  <a:satMod val="160000"/>
                </a:schemeClr>
              </a:gs>
              <a:gs pos="100000">
                <a:schemeClr val="tx1">
                  <a:lumMod val="60000"/>
                  <a:lumOff val="40000"/>
                  <a:tint val="23500"/>
                  <a:satMod val="160000"/>
                </a:schemeClr>
              </a:gs>
            </a:gsLst>
            <a:lin ang="16200000" scaled="1"/>
            <a:tileRect/>
          </a:gradFill>
          <a:ln w="25400" cap="flat">
            <a:solidFill>
              <a:schemeClr val="tx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7" name="ZoneTexte 26">
            <a:extLst>
              <a:ext uri="{FF2B5EF4-FFF2-40B4-BE49-F238E27FC236}">
                <a16:creationId xmlns:a16="http://schemas.microsoft.com/office/drawing/2014/main" id="{3B3E9D00-D358-14DF-FC7C-A34EB3464D67}"/>
              </a:ext>
            </a:extLst>
          </p:cNvPr>
          <p:cNvSpPr txBox="1"/>
          <p:nvPr/>
        </p:nvSpPr>
        <p:spPr>
          <a:xfrm>
            <a:off x="9671583" y="6321396"/>
            <a:ext cx="51296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800" b="0" i="0" u="none" strike="noStrike" cap="none" spc="0" normalizeH="0" baseline="0" dirty="0">
                <a:ln>
                  <a:noFill/>
                </a:ln>
                <a:solidFill>
                  <a:srgbClr val="0070C0"/>
                </a:solidFill>
                <a:effectLst/>
                <a:uFillTx/>
                <a:latin typeface="+mn-lt"/>
                <a:ea typeface="+mn-ea"/>
                <a:cs typeface="+mn-cs"/>
                <a:sym typeface="Helvetica Neue"/>
              </a:rPr>
              <a:t>X</a:t>
            </a:r>
          </a:p>
        </p:txBody>
      </p:sp>
      <p:sp>
        <p:nvSpPr>
          <p:cNvPr id="29" name="Ellipse 28">
            <a:extLst>
              <a:ext uri="{FF2B5EF4-FFF2-40B4-BE49-F238E27FC236}">
                <a16:creationId xmlns:a16="http://schemas.microsoft.com/office/drawing/2014/main" id="{C0EFAC17-87BE-5DD0-1C70-E85D18472245}"/>
              </a:ext>
            </a:extLst>
          </p:cNvPr>
          <p:cNvSpPr/>
          <p:nvPr/>
        </p:nvSpPr>
        <p:spPr>
          <a:xfrm>
            <a:off x="8717454" y="3079440"/>
            <a:ext cx="1722622" cy="1805856"/>
          </a:xfrm>
          <a:prstGeom prst="ellipse">
            <a:avLst/>
          </a:prstGeom>
          <a:noFill/>
          <a:ln w="63500" cap="flat">
            <a:solidFill>
              <a:srgbClr val="7030A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1" name="ZoneTexte 30">
            <a:extLst>
              <a:ext uri="{FF2B5EF4-FFF2-40B4-BE49-F238E27FC236}">
                <a16:creationId xmlns:a16="http://schemas.microsoft.com/office/drawing/2014/main" id="{90B1DAB4-DC87-3B29-7B17-B27DCFFD577E}"/>
              </a:ext>
            </a:extLst>
          </p:cNvPr>
          <p:cNvSpPr txBox="1"/>
          <p:nvPr/>
        </p:nvSpPr>
        <p:spPr>
          <a:xfrm>
            <a:off x="14740345" y="1994754"/>
            <a:ext cx="8779151" cy="10866477"/>
          </a:xfrm>
          <a:prstGeom prst="roundRect">
            <a:avLst>
              <a:gd name="adj" fmla="val 5347"/>
            </a:avLst>
          </a:prstGeom>
          <a:noFill/>
          <a:ln w="63500" cap="rnd">
            <a:solidFill>
              <a:srgbClr val="7030A0"/>
            </a:solidFill>
            <a:prstDash val="sysDot"/>
          </a:ln>
        </p:spPr>
        <p:txBody>
          <a:bodyPr wrap="square" lIns="72000" tIns="72000" rIns="72000" bIns="72000" rtlCol="0">
            <a:noAutofit/>
          </a:bodyPr>
          <a:lstStyle/>
          <a:p>
            <a:pPr algn="ctr">
              <a:defRPr sz="4000" b="1">
                <a:solidFill>
                  <a:srgbClr val="0079BF"/>
                </a:solidFill>
              </a:defRPr>
            </a:pPr>
            <a:r>
              <a:rPr lang="fr-FR" sz="4800" b="1" cap="all" dirty="0">
                <a:solidFill>
                  <a:srgbClr val="7030A0"/>
                </a:solidFill>
                <a:cs typeface="Arial" panose="020B0604020202020204" pitchFamily="34" charset="0"/>
              </a:rPr>
              <a:t>Bilan pour le CH</a:t>
            </a:r>
            <a:r>
              <a:rPr lang="fr-FR" sz="4800" b="1" cap="all" baseline="-25000" dirty="0">
                <a:solidFill>
                  <a:srgbClr val="7030A0"/>
                </a:solidFill>
                <a:cs typeface="Arial" panose="020B0604020202020204" pitchFamily="34" charset="0"/>
              </a:rPr>
              <a:t>4</a:t>
            </a:r>
          </a:p>
          <a:p>
            <a:pPr marL="268288" indent="-268288" algn="l">
              <a:spcBef>
                <a:spcPts val="2400"/>
              </a:spcBef>
              <a:defRPr sz="4000" i="1">
                <a:solidFill>
                  <a:schemeClr val="accent1">
                    <a:lumOff val="-9999"/>
                  </a:schemeClr>
                </a:solidFill>
              </a:defRPr>
            </a:pPr>
            <a:r>
              <a:rPr lang="fr-FR" sz="3600" dirty="0">
                <a:solidFill>
                  <a:srgbClr val="7030A0"/>
                </a:solidFill>
              </a:rPr>
              <a:t>- Sous le niveau de la nappe, le milieu est en anaérobiose</a:t>
            </a:r>
          </a:p>
          <a:p>
            <a:pPr marL="268288" indent="-268288" algn="l">
              <a:spcBef>
                <a:spcPts val="2400"/>
              </a:spcBef>
              <a:defRPr sz="4000" i="1">
                <a:solidFill>
                  <a:schemeClr val="accent1">
                    <a:lumOff val="-9999"/>
                  </a:schemeClr>
                </a:solidFill>
              </a:defRPr>
            </a:pPr>
            <a:r>
              <a:rPr lang="fr-FR" sz="3600" dirty="0">
                <a:solidFill>
                  <a:srgbClr val="7030A0"/>
                </a:solidFill>
              </a:rPr>
              <a:t>- Certaines bactéries produisent du CH</a:t>
            </a:r>
            <a:r>
              <a:rPr lang="fr-FR" sz="3600" baseline="-25000" dirty="0">
                <a:solidFill>
                  <a:srgbClr val="7030A0"/>
                </a:solidFill>
              </a:rPr>
              <a:t>4</a:t>
            </a:r>
            <a:r>
              <a:rPr lang="fr-FR" sz="3600" dirty="0">
                <a:solidFill>
                  <a:srgbClr val="7030A0"/>
                </a:solidFill>
              </a:rPr>
              <a:t> par respiration anaérobie (</a:t>
            </a:r>
            <a:r>
              <a:rPr lang="fr-FR" sz="3600" dirty="0" err="1">
                <a:solidFill>
                  <a:srgbClr val="7030A0"/>
                </a:solidFill>
              </a:rPr>
              <a:t>méthanogénèse</a:t>
            </a:r>
            <a:r>
              <a:rPr lang="fr-FR" sz="3600" dirty="0">
                <a:solidFill>
                  <a:srgbClr val="7030A0"/>
                </a:solidFill>
              </a:rPr>
              <a:t>)</a:t>
            </a:r>
          </a:p>
          <a:p>
            <a:pPr marL="268288" indent="-268288" algn="l">
              <a:spcBef>
                <a:spcPts val="2400"/>
              </a:spcBef>
              <a:defRPr sz="4000" i="1">
                <a:solidFill>
                  <a:schemeClr val="accent1">
                    <a:lumOff val="-9999"/>
                  </a:schemeClr>
                </a:solidFill>
              </a:defRPr>
            </a:pPr>
            <a:r>
              <a:rPr lang="fr-FR" sz="3600" dirty="0">
                <a:solidFill>
                  <a:srgbClr val="7030A0"/>
                </a:solidFill>
              </a:rPr>
              <a:t>- Le méthane diffuse dans la tourbe, notamment le long des racines des plantes vasculaires et s'échappe dans l'air</a:t>
            </a:r>
          </a:p>
          <a:p>
            <a:pPr marL="268288" indent="-268288" algn="l">
              <a:spcBef>
                <a:spcPts val="2400"/>
              </a:spcBef>
              <a:defRPr sz="4000" i="1">
                <a:solidFill>
                  <a:schemeClr val="accent1">
                    <a:lumOff val="-9999"/>
                  </a:schemeClr>
                </a:solidFill>
              </a:defRPr>
            </a:pPr>
            <a:r>
              <a:rPr lang="fr-FR" sz="3600" dirty="0">
                <a:solidFill>
                  <a:srgbClr val="7030A0"/>
                </a:solidFill>
              </a:rPr>
              <a:t>- Mais une partie du CH</a:t>
            </a:r>
            <a:r>
              <a:rPr lang="fr-FR" sz="3600" baseline="-25000" dirty="0">
                <a:solidFill>
                  <a:srgbClr val="7030A0"/>
                </a:solidFill>
              </a:rPr>
              <a:t>4</a:t>
            </a:r>
            <a:r>
              <a:rPr lang="fr-FR" sz="3600" dirty="0">
                <a:solidFill>
                  <a:srgbClr val="7030A0"/>
                </a:solidFill>
              </a:rPr>
              <a:t> est décomposée dans la partie supérieure de la tourbière par des bactéries aérobies avant qu'il ne parvienne à la surface (</a:t>
            </a:r>
            <a:r>
              <a:rPr lang="fr-FR" sz="3600" dirty="0" err="1">
                <a:solidFill>
                  <a:srgbClr val="7030A0"/>
                </a:solidFill>
              </a:rPr>
              <a:t>méthanotrophie</a:t>
            </a:r>
            <a:r>
              <a:rPr lang="fr-FR" sz="3600" dirty="0">
                <a:solidFill>
                  <a:srgbClr val="7030A0"/>
                </a:solidFill>
              </a:rPr>
              <a:t>)</a:t>
            </a:r>
          </a:p>
        </p:txBody>
      </p:sp>
      <p:sp>
        <p:nvSpPr>
          <p:cNvPr id="56" name="Flèche : bas 55">
            <a:extLst>
              <a:ext uri="{FF2B5EF4-FFF2-40B4-BE49-F238E27FC236}">
                <a16:creationId xmlns:a16="http://schemas.microsoft.com/office/drawing/2014/main" id="{1D24AEE9-69D5-B6A7-5DF8-95D7F5D8388B}"/>
              </a:ext>
            </a:extLst>
          </p:cNvPr>
          <p:cNvSpPr/>
          <p:nvPr/>
        </p:nvSpPr>
        <p:spPr>
          <a:xfrm>
            <a:off x="6057704" y="8536033"/>
            <a:ext cx="786809" cy="3009775"/>
          </a:xfrm>
          <a:prstGeom prst="down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6200000" scaled="1"/>
            <a:tileRect/>
          </a:gradFill>
          <a:ln w="25400" cap="flat">
            <a:solidFill>
              <a:srgbClr val="99663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771456EF-E906-E38B-87F8-E5DA340E4F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930" y="3265211"/>
            <a:ext cx="8518454" cy="10430891"/>
          </a:xfrm>
          <a:prstGeom prst="rect">
            <a:avLst/>
          </a:prstGeom>
        </p:spPr>
      </p:pic>
      <p:sp>
        <p:nvSpPr>
          <p:cNvPr id="12" name="Flèche : double flèche verticale 11">
            <a:extLst>
              <a:ext uri="{FF2B5EF4-FFF2-40B4-BE49-F238E27FC236}">
                <a16:creationId xmlns:a16="http://schemas.microsoft.com/office/drawing/2014/main" id="{689DD02A-5CCF-7BE1-6B04-9469FD8D424D}"/>
              </a:ext>
            </a:extLst>
          </p:cNvPr>
          <p:cNvSpPr/>
          <p:nvPr/>
        </p:nvSpPr>
        <p:spPr>
          <a:xfrm>
            <a:off x="3965888" y="6941224"/>
            <a:ext cx="489098" cy="2743201"/>
          </a:xfrm>
          <a:prstGeom prst="upDownArrow">
            <a:avLst/>
          </a:prstGeom>
          <a:solidFill>
            <a:srgbClr val="FFFFFF"/>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3" name="ZoneTexte 12">
            <a:extLst>
              <a:ext uri="{FF2B5EF4-FFF2-40B4-BE49-F238E27FC236}">
                <a16:creationId xmlns:a16="http://schemas.microsoft.com/office/drawing/2014/main" id="{9423B59B-3566-B38A-B87C-0DB262FB2243}"/>
              </a:ext>
            </a:extLst>
          </p:cNvPr>
          <p:cNvSpPr txBox="1"/>
          <p:nvPr/>
        </p:nvSpPr>
        <p:spPr>
          <a:xfrm>
            <a:off x="709023" y="6153876"/>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maximum de la nappe d'eau</a:t>
            </a:r>
          </a:p>
        </p:txBody>
      </p:sp>
      <p:sp>
        <p:nvSpPr>
          <p:cNvPr id="14" name="ZoneTexte 13">
            <a:extLst>
              <a:ext uri="{FF2B5EF4-FFF2-40B4-BE49-F238E27FC236}">
                <a16:creationId xmlns:a16="http://schemas.microsoft.com/office/drawing/2014/main" id="{4CA4510E-D3AC-DD14-23D8-8E754ECA09B1}"/>
              </a:ext>
            </a:extLst>
          </p:cNvPr>
          <p:cNvSpPr txBox="1"/>
          <p:nvPr/>
        </p:nvSpPr>
        <p:spPr>
          <a:xfrm>
            <a:off x="709023" y="9052715"/>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minimum de la nappe d'eau</a:t>
            </a:r>
          </a:p>
        </p:txBody>
      </p:sp>
      <p:cxnSp>
        <p:nvCxnSpPr>
          <p:cNvPr id="15" name="Connecteur droit 14">
            <a:extLst>
              <a:ext uri="{FF2B5EF4-FFF2-40B4-BE49-F238E27FC236}">
                <a16:creationId xmlns:a16="http://schemas.microsoft.com/office/drawing/2014/main" id="{F072CD57-1251-5EE1-12F2-E878A8E1DF8F}"/>
              </a:ext>
            </a:extLst>
          </p:cNvPr>
          <p:cNvCxnSpPr>
            <a:cxnSpLocks/>
          </p:cNvCxnSpPr>
          <p:nvPr/>
        </p:nvCxnSpPr>
        <p:spPr>
          <a:xfrm>
            <a:off x="3865152" y="9723338"/>
            <a:ext cx="7340737" cy="0"/>
          </a:xfrm>
          <a:prstGeom prst="line">
            <a:avLst/>
          </a:prstGeom>
          <a:ln w="57150" cap="rnd">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A74AADB4-6302-F02B-930D-338BFC594C7C}"/>
              </a:ext>
            </a:extLst>
          </p:cNvPr>
          <p:cNvCxnSpPr>
            <a:cxnSpLocks/>
          </p:cNvCxnSpPr>
          <p:nvPr/>
        </p:nvCxnSpPr>
        <p:spPr>
          <a:xfrm>
            <a:off x="3830267" y="6892116"/>
            <a:ext cx="7432093" cy="0"/>
          </a:xfrm>
          <a:prstGeom prst="line">
            <a:avLst/>
          </a:prstGeom>
          <a:ln w="57150" cap="rnd">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E78C85FA-165E-3230-C2C0-6DB85C704627}"/>
              </a:ext>
            </a:extLst>
          </p:cNvPr>
          <p:cNvSpPr txBox="1"/>
          <p:nvPr/>
        </p:nvSpPr>
        <p:spPr>
          <a:xfrm>
            <a:off x="5068110" y="10747385"/>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Tourbe</a:t>
            </a:r>
          </a:p>
        </p:txBody>
      </p:sp>
      <p:sp>
        <p:nvSpPr>
          <p:cNvPr id="39" name="ZoneTexte 38">
            <a:extLst>
              <a:ext uri="{FF2B5EF4-FFF2-40B4-BE49-F238E27FC236}">
                <a16:creationId xmlns:a16="http://schemas.microsoft.com/office/drawing/2014/main" id="{85A6A11B-DAD3-DAC2-B6DD-0949632DED9D}"/>
              </a:ext>
            </a:extLst>
          </p:cNvPr>
          <p:cNvSpPr txBox="1"/>
          <p:nvPr/>
        </p:nvSpPr>
        <p:spPr>
          <a:xfrm>
            <a:off x="5068110" y="8045586"/>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Litière</a:t>
            </a:r>
          </a:p>
        </p:txBody>
      </p:sp>
      <p:cxnSp>
        <p:nvCxnSpPr>
          <p:cNvPr id="41" name="Connecteur droit 40">
            <a:extLst>
              <a:ext uri="{FF2B5EF4-FFF2-40B4-BE49-F238E27FC236}">
                <a16:creationId xmlns:a16="http://schemas.microsoft.com/office/drawing/2014/main" id="{FC48402D-3DC8-D4F2-DE6D-C440EB79FF15}"/>
              </a:ext>
            </a:extLst>
          </p:cNvPr>
          <p:cNvCxnSpPr>
            <a:cxnSpLocks/>
          </p:cNvCxnSpPr>
          <p:nvPr/>
        </p:nvCxnSpPr>
        <p:spPr>
          <a:xfrm flipH="1">
            <a:off x="4895901" y="7522399"/>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CADFBB7A-4897-1E32-5636-F4240CED840D}"/>
              </a:ext>
            </a:extLst>
          </p:cNvPr>
          <p:cNvCxnSpPr>
            <a:cxnSpLocks/>
          </p:cNvCxnSpPr>
          <p:nvPr/>
        </p:nvCxnSpPr>
        <p:spPr>
          <a:xfrm flipH="1">
            <a:off x="4895901" y="9218526"/>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00AFE913-E7D9-F795-40F8-BFAA1A680B43}"/>
              </a:ext>
            </a:extLst>
          </p:cNvPr>
          <p:cNvSpPr txBox="1"/>
          <p:nvPr/>
        </p:nvSpPr>
        <p:spPr>
          <a:xfrm>
            <a:off x="5080948" y="6340105"/>
            <a:ext cx="4262719" cy="1079399"/>
          </a:xfrm>
          <a:prstGeom prst="rect">
            <a:avLst/>
          </a:prstGeom>
          <a:noFill/>
        </p:spPr>
        <p:txBody>
          <a:bodyPr wrap="square" lIns="46800" tIns="46800" rIns="46800" bIns="46800" rtlCol="0">
            <a:spAutoFit/>
          </a:bodyPr>
          <a:lstStyle/>
          <a:p>
            <a:pPr algn="ctr"/>
            <a:r>
              <a:rPr lang="fr-FR" sz="3200" b="1" dirty="0">
                <a:solidFill>
                  <a:schemeClr val="bg1"/>
                </a:solidFill>
              </a:rPr>
              <a:t>Végétation</a:t>
            </a:r>
          </a:p>
          <a:p>
            <a:pPr algn="ctr"/>
            <a:r>
              <a:rPr lang="fr-FR" sz="3200" b="1" dirty="0">
                <a:solidFill>
                  <a:schemeClr val="bg1"/>
                </a:solidFill>
              </a:rPr>
              <a:t>active</a:t>
            </a:r>
          </a:p>
        </p:txBody>
      </p:sp>
      <p:sp>
        <p:nvSpPr>
          <p:cNvPr id="59" name="ZoneTexte 58">
            <a:extLst>
              <a:ext uri="{FF2B5EF4-FFF2-40B4-BE49-F238E27FC236}">
                <a16:creationId xmlns:a16="http://schemas.microsoft.com/office/drawing/2014/main" id="{1D947DDD-880F-B35A-A322-7774B69D82B3}"/>
              </a:ext>
            </a:extLst>
          </p:cNvPr>
          <p:cNvSpPr txBox="1"/>
          <p:nvPr/>
        </p:nvSpPr>
        <p:spPr>
          <a:xfrm>
            <a:off x="5161029" y="11774286"/>
            <a:ext cx="2647505"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996633"/>
                </a:solidFill>
                <a:effectLst/>
                <a:uFillTx/>
                <a:latin typeface="+mn-lt"/>
                <a:ea typeface="+mn-ea"/>
                <a:cs typeface="+mn-cs"/>
                <a:sym typeface="Helvetica Neue"/>
              </a:rPr>
              <a:t>Accumulation de tourbe</a:t>
            </a:r>
          </a:p>
        </p:txBody>
      </p:sp>
      <p:sp>
        <p:nvSpPr>
          <p:cNvPr id="61" name="Ellipse 60">
            <a:extLst>
              <a:ext uri="{FF2B5EF4-FFF2-40B4-BE49-F238E27FC236}">
                <a16:creationId xmlns:a16="http://schemas.microsoft.com/office/drawing/2014/main" id="{60AB0746-A0BD-07A8-6AD3-3926D968AF80}"/>
              </a:ext>
            </a:extLst>
          </p:cNvPr>
          <p:cNvSpPr/>
          <p:nvPr/>
        </p:nvSpPr>
        <p:spPr>
          <a:xfrm>
            <a:off x="4812683" y="11379939"/>
            <a:ext cx="3344196" cy="1805856"/>
          </a:xfrm>
          <a:prstGeom prst="ellipse">
            <a:avLst/>
          </a:prstGeom>
          <a:noFill/>
          <a:ln w="381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63" name="Flèche : bas 62">
            <a:extLst>
              <a:ext uri="{FF2B5EF4-FFF2-40B4-BE49-F238E27FC236}">
                <a16:creationId xmlns:a16="http://schemas.microsoft.com/office/drawing/2014/main" id="{6ABAA2A8-8A00-1A5F-C468-FEDBEBAD0E12}"/>
              </a:ext>
            </a:extLst>
          </p:cNvPr>
          <p:cNvSpPr/>
          <p:nvPr/>
        </p:nvSpPr>
        <p:spPr>
          <a:xfrm>
            <a:off x="6057704" y="8536033"/>
            <a:ext cx="786809" cy="3009775"/>
          </a:xfrm>
          <a:prstGeom prst="down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6200000" scaled="1"/>
            <a:tileRect/>
          </a:gradFill>
          <a:ln w="25400" cap="flat">
            <a:solidFill>
              <a:srgbClr val="99663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4" name="Titre 3">
            <a:extLst>
              <a:ext uri="{FF2B5EF4-FFF2-40B4-BE49-F238E27FC236}">
                <a16:creationId xmlns:a16="http://schemas.microsoft.com/office/drawing/2014/main" id="{2297E316-F5B1-61A1-7347-364CE442A2A6}"/>
              </a:ext>
            </a:extLst>
          </p:cNvPr>
          <p:cNvSpPr>
            <a:spLocks noGrp="1"/>
          </p:cNvSpPr>
          <p:nvPr>
            <p:ph type="title"/>
          </p:nvPr>
        </p:nvSpPr>
        <p:spPr/>
        <p:txBody>
          <a:bodyPr/>
          <a:lstStyle/>
          <a:p>
            <a:r>
              <a:rPr lang="fr-FR" dirty="0"/>
              <a:t>Schéma général de la dynamique du carbone dans les tourbières</a:t>
            </a:r>
          </a:p>
        </p:txBody>
      </p:sp>
      <p:sp>
        <p:nvSpPr>
          <p:cNvPr id="28" name="Flèche : droite 27">
            <a:extLst>
              <a:ext uri="{FF2B5EF4-FFF2-40B4-BE49-F238E27FC236}">
                <a16:creationId xmlns:a16="http://schemas.microsoft.com/office/drawing/2014/main" id="{230C9267-7E6F-8E18-1D13-245BB95885C0}"/>
              </a:ext>
            </a:extLst>
          </p:cNvPr>
          <p:cNvSpPr/>
          <p:nvPr/>
        </p:nvSpPr>
        <p:spPr>
          <a:xfrm>
            <a:off x="10950666" y="6487330"/>
            <a:ext cx="1127046" cy="972031"/>
          </a:xfrm>
          <a:prstGeom prst="rightArrow">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5400000" scaled="1"/>
            <a:tileRect/>
          </a:gradFill>
          <a:ln w="254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0" name="ZoneTexte 29">
            <a:extLst>
              <a:ext uri="{FF2B5EF4-FFF2-40B4-BE49-F238E27FC236}">
                <a16:creationId xmlns:a16="http://schemas.microsoft.com/office/drawing/2014/main" id="{DA6B2F95-62A9-E6C7-1638-7C628085F8FD}"/>
              </a:ext>
            </a:extLst>
          </p:cNvPr>
          <p:cNvSpPr txBox="1"/>
          <p:nvPr/>
        </p:nvSpPr>
        <p:spPr>
          <a:xfrm>
            <a:off x="12413064" y="5189043"/>
            <a:ext cx="194764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chemeClr val="accent1"/>
                </a:solidFill>
                <a:effectLst/>
                <a:uFillTx/>
                <a:latin typeface="+mn-lt"/>
                <a:ea typeface="+mn-ea"/>
                <a:cs typeface="+mn-cs"/>
                <a:sym typeface="Helvetica Neue"/>
              </a:rPr>
              <a:t>Lessivage</a:t>
            </a:r>
          </a:p>
        </p:txBody>
      </p:sp>
      <p:sp>
        <p:nvSpPr>
          <p:cNvPr id="32" name="ZoneTexte 31">
            <a:extLst>
              <a:ext uri="{FF2B5EF4-FFF2-40B4-BE49-F238E27FC236}">
                <a16:creationId xmlns:a16="http://schemas.microsoft.com/office/drawing/2014/main" id="{FC88A57C-D366-CA70-6AFA-3B6EC6268825}"/>
              </a:ext>
            </a:extLst>
          </p:cNvPr>
          <p:cNvSpPr txBox="1"/>
          <p:nvPr/>
        </p:nvSpPr>
        <p:spPr>
          <a:xfrm>
            <a:off x="12058595" y="6270440"/>
            <a:ext cx="2560298" cy="43499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600" b="1" i="0" u="none" strike="noStrike" cap="none" spc="0" normalizeH="0" baseline="0" dirty="0">
                <a:ln>
                  <a:noFill/>
                </a:ln>
                <a:effectLst/>
                <a:uFillTx/>
                <a:latin typeface="+mn-lt"/>
                <a:ea typeface="+mn-ea"/>
                <a:cs typeface="+mn-cs"/>
                <a:sym typeface="Helvetica Neue"/>
              </a:rPr>
              <a:t>C-DOC</a:t>
            </a:r>
          </a:p>
          <a:p>
            <a:pPr marL="0" marR="0" indent="0" algn="ctr" defTabSz="2438337" rtl="0" fontAlgn="auto" latinLnBrk="0" hangingPunct="0">
              <a:lnSpc>
                <a:spcPct val="100000"/>
              </a:lnSpc>
              <a:spcBef>
                <a:spcPts val="0"/>
              </a:spcBef>
              <a:spcAft>
                <a:spcPts val="0"/>
              </a:spcAft>
              <a:buClrTx/>
              <a:buSzTx/>
              <a:buFontTx/>
              <a:buNone/>
              <a:tabLst/>
            </a:pPr>
            <a:r>
              <a:rPr lang="fr-FR" sz="3600" b="1" dirty="0"/>
              <a:t>et </a:t>
            </a:r>
            <a:r>
              <a:rPr kumimoji="0" lang="fr-FR" sz="3600" b="1" i="0" u="none" strike="noStrike" cap="none" spc="0" normalizeH="0" baseline="0" dirty="0">
                <a:ln>
                  <a:noFill/>
                </a:ln>
                <a:effectLst/>
                <a:uFillTx/>
                <a:latin typeface="+mn-lt"/>
                <a:ea typeface="+mn-ea"/>
                <a:cs typeface="+mn-cs"/>
                <a:sym typeface="Helvetica Neue"/>
              </a:rPr>
              <a:t>POC</a:t>
            </a:r>
          </a:p>
          <a:p>
            <a:pPr marL="0" marR="0" indent="0" algn="ctr" defTabSz="2438337" rtl="0" fontAlgn="auto" latinLnBrk="0" hangingPunct="0">
              <a:lnSpc>
                <a:spcPct val="100000"/>
              </a:lnSpc>
              <a:spcBef>
                <a:spcPts val="0"/>
              </a:spcBef>
              <a:spcAft>
                <a:spcPts val="0"/>
              </a:spcAft>
              <a:buClrTx/>
              <a:buSzTx/>
              <a:buFontTx/>
              <a:buNone/>
              <a:tabLst/>
            </a:pPr>
            <a:endParaRPr kumimoji="0" lang="fr-FR" sz="4400" b="1" i="0" u="none" strike="noStrike" cap="none" spc="0" normalizeH="0" baseline="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effectLst/>
                <a:uFillTx/>
                <a:latin typeface="+mn-lt"/>
                <a:ea typeface="+mn-ea"/>
                <a:cs typeface="+mn-cs"/>
                <a:sym typeface="Helvetica Neue"/>
              </a:rPr>
              <a:t>Carbone Organique </a:t>
            </a:r>
            <a:r>
              <a:rPr lang="fr-FR" sz="3200" b="1" dirty="0"/>
              <a:t>D</a:t>
            </a:r>
            <a:r>
              <a:rPr kumimoji="0" lang="fr-FR" sz="3200" b="1" i="0" u="none" strike="noStrike" cap="none" spc="0" normalizeH="0" baseline="0" dirty="0">
                <a:ln>
                  <a:noFill/>
                </a:ln>
                <a:effectLst/>
                <a:uFillTx/>
                <a:latin typeface="+mn-lt"/>
                <a:ea typeface="+mn-ea"/>
                <a:cs typeface="+mn-cs"/>
                <a:sym typeface="Helvetica Neue"/>
              </a:rPr>
              <a:t>issous et Particulaire</a:t>
            </a:r>
          </a:p>
          <a:p>
            <a:pPr marL="0" marR="0" indent="0" algn="ctr" defTabSz="2438337" rtl="0" fontAlgn="auto" latinLnBrk="0" hangingPunct="0">
              <a:lnSpc>
                <a:spcPct val="100000"/>
              </a:lnSpc>
              <a:spcBef>
                <a:spcPts val="0"/>
              </a:spcBef>
              <a:spcAft>
                <a:spcPts val="0"/>
              </a:spcAft>
              <a:buClrTx/>
              <a:buSzTx/>
              <a:buFontTx/>
              <a:buNone/>
              <a:tabLst/>
            </a:pPr>
            <a:r>
              <a:rPr lang="fr-FR" sz="3200" b="1" dirty="0"/>
              <a:t>dans l'eau</a:t>
            </a:r>
            <a:endParaRPr kumimoji="0" lang="fr-FR" sz="3200" b="1" i="0" u="none" strike="noStrike" cap="none" spc="0" normalizeH="0" baseline="-25000" dirty="0">
              <a:ln>
                <a:noFill/>
              </a:ln>
              <a:effectLst/>
              <a:uFillTx/>
              <a:latin typeface="+mn-lt"/>
              <a:ea typeface="+mn-ea"/>
              <a:cs typeface="+mn-cs"/>
              <a:sym typeface="Helvetica Neue"/>
            </a:endParaRPr>
          </a:p>
        </p:txBody>
      </p:sp>
      <p:sp>
        <p:nvSpPr>
          <p:cNvPr id="34" name="Ellipse 33">
            <a:extLst>
              <a:ext uri="{FF2B5EF4-FFF2-40B4-BE49-F238E27FC236}">
                <a16:creationId xmlns:a16="http://schemas.microsoft.com/office/drawing/2014/main" id="{932B40F8-6B56-CC66-F574-7E7657A7E6C7}"/>
              </a:ext>
            </a:extLst>
          </p:cNvPr>
          <p:cNvSpPr/>
          <p:nvPr/>
        </p:nvSpPr>
        <p:spPr>
          <a:xfrm>
            <a:off x="12254235" y="5994744"/>
            <a:ext cx="2243676" cy="1805856"/>
          </a:xfrm>
          <a:prstGeom prst="ellipse">
            <a:avLst/>
          </a:prstGeom>
          <a:noFill/>
          <a:ln w="635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68" name="ZoneTexte 67">
            <a:extLst>
              <a:ext uri="{FF2B5EF4-FFF2-40B4-BE49-F238E27FC236}">
                <a16:creationId xmlns:a16="http://schemas.microsoft.com/office/drawing/2014/main" id="{B2CBDF4F-8B08-AECA-E7AE-2ED2B1BB3B91}"/>
              </a:ext>
            </a:extLst>
          </p:cNvPr>
          <p:cNvSpPr txBox="1"/>
          <p:nvPr/>
        </p:nvSpPr>
        <p:spPr>
          <a:xfrm>
            <a:off x="15385349" y="1994753"/>
            <a:ext cx="8134147" cy="9630000"/>
          </a:xfrm>
          <a:prstGeom prst="roundRect">
            <a:avLst>
              <a:gd name="adj" fmla="val 5347"/>
            </a:avLst>
          </a:prstGeom>
          <a:noFill/>
          <a:ln w="63500" cap="rnd">
            <a:solidFill>
              <a:schemeClr val="accent1"/>
            </a:solidFill>
            <a:prstDash val="sysDot"/>
          </a:ln>
        </p:spPr>
        <p:txBody>
          <a:bodyPr wrap="square" lIns="72000" tIns="72000" rIns="72000" bIns="72000" rtlCol="0">
            <a:noAutofit/>
          </a:bodyPr>
          <a:lstStyle/>
          <a:p>
            <a:pPr algn="ctr">
              <a:defRPr sz="4000" b="1">
                <a:solidFill>
                  <a:srgbClr val="0079BF"/>
                </a:solidFill>
              </a:defRPr>
            </a:pPr>
            <a:r>
              <a:rPr lang="fr-FR" sz="4800" b="1" cap="all" dirty="0">
                <a:solidFill>
                  <a:schemeClr val="accent1"/>
                </a:solidFill>
                <a:cs typeface="Arial" panose="020B0604020202020204" pitchFamily="34" charset="0"/>
              </a:rPr>
              <a:t>Bilan pour le DOC </a:t>
            </a:r>
            <a:br>
              <a:rPr lang="fr-FR" sz="4800" b="1" cap="all" dirty="0">
                <a:solidFill>
                  <a:schemeClr val="accent1"/>
                </a:solidFill>
                <a:cs typeface="Arial" panose="020B0604020202020204" pitchFamily="34" charset="0"/>
              </a:rPr>
            </a:br>
            <a:r>
              <a:rPr lang="fr-FR" sz="4800" b="1" cap="all" dirty="0">
                <a:solidFill>
                  <a:schemeClr val="accent1"/>
                </a:solidFill>
                <a:cs typeface="Arial" panose="020B0604020202020204" pitchFamily="34" charset="0"/>
              </a:rPr>
              <a:t>et le POC</a:t>
            </a:r>
          </a:p>
          <a:p>
            <a:pPr marL="261938" indent="-261938" algn="l">
              <a:spcBef>
                <a:spcPts val="2400"/>
              </a:spcBef>
              <a:defRPr sz="4000" i="1">
                <a:solidFill>
                  <a:schemeClr val="accent1">
                    <a:lumOff val="-9999"/>
                  </a:schemeClr>
                </a:solidFill>
              </a:defRPr>
            </a:pPr>
            <a:r>
              <a:rPr lang="fr-FR" sz="3600" dirty="0">
                <a:solidFill>
                  <a:schemeClr val="accent1"/>
                </a:solidFill>
              </a:rPr>
              <a:t>- Lorsque l'eau s'écoule à la surface ou en profondeur dans la tourbière, elle entraine de la matière organique</a:t>
            </a:r>
          </a:p>
          <a:p>
            <a:pPr marL="261938" indent="-261938" algn="l">
              <a:spcBef>
                <a:spcPts val="2400"/>
              </a:spcBef>
              <a:defRPr sz="4000" i="1">
                <a:solidFill>
                  <a:schemeClr val="accent1">
                    <a:lumOff val="-9999"/>
                  </a:schemeClr>
                </a:solidFill>
              </a:defRPr>
            </a:pPr>
            <a:r>
              <a:rPr lang="fr-FR" sz="3600" dirty="0">
                <a:solidFill>
                  <a:schemeClr val="accent1"/>
                </a:solidFill>
              </a:rPr>
              <a:t>- Soit sous forme de Carbone Organique Dissous (DOC), soit sous forme de Carbone Organique Particulaire (POC)</a:t>
            </a:r>
          </a:p>
          <a:p>
            <a:pPr marL="261938" indent="-261938" algn="l">
              <a:spcBef>
                <a:spcPts val="2400"/>
              </a:spcBef>
              <a:defRPr sz="4000" i="1">
                <a:solidFill>
                  <a:schemeClr val="accent1">
                    <a:lumOff val="-9999"/>
                  </a:schemeClr>
                </a:solidFill>
              </a:defRPr>
            </a:pPr>
            <a:r>
              <a:rPr lang="fr-FR" sz="3600" dirty="0">
                <a:solidFill>
                  <a:schemeClr val="accent1"/>
                </a:solidFill>
              </a:rPr>
              <a:t>- A terme, le DOC et le POC finissent dans les cours d'eau où ils peuvent être décomposés en produisant du CO</a:t>
            </a:r>
            <a:r>
              <a:rPr lang="fr-FR" sz="3600" baseline="-25000" dirty="0">
                <a:solidFill>
                  <a:schemeClr val="accent1"/>
                </a:solidFill>
              </a:rPr>
              <a:t>2</a:t>
            </a:r>
            <a:endParaRPr lang="fr-FR" sz="3600" dirty="0">
              <a:solidFill>
                <a:schemeClr val="accent1"/>
              </a:solidFill>
            </a:endParaRPr>
          </a:p>
        </p:txBody>
      </p:sp>
    </p:spTree>
    <p:extLst>
      <p:ext uri="{BB962C8B-B14F-4D97-AF65-F5344CB8AC3E}">
        <p14:creationId xmlns:p14="http://schemas.microsoft.com/office/powerpoint/2010/main" val="163543375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CF9FF982-5D3B-D63A-AF9E-E8BA9926A754}"/>
              </a:ext>
            </a:extLst>
          </p:cNvPr>
          <p:cNvSpPr>
            <a:spLocks noGrp="1"/>
          </p:cNvSpPr>
          <p:nvPr>
            <p:ph type="title"/>
          </p:nvPr>
        </p:nvSpPr>
        <p:spPr>
          <a:xfrm>
            <a:off x="1080000" y="-909053"/>
            <a:ext cx="17933836" cy="871226"/>
          </a:xfrm>
        </p:spPr>
        <p:txBody>
          <a:bodyPr/>
          <a:lstStyle/>
          <a:p>
            <a:r>
              <a:rPr lang="fr-FR" dirty="0"/>
              <a:t>SOMMAIRE</a:t>
            </a:r>
          </a:p>
        </p:txBody>
      </p:sp>
      <p:sp>
        <p:nvSpPr>
          <p:cNvPr id="6" name="Espace réservé du texte 5">
            <a:extLst>
              <a:ext uri="{FF2B5EF4-FFF2-40B4-BE49-F238E27FC236}">
                <a16:creationId xmlns:a16="http://schemas.microsoft.com/office/drawing/2014/main" id="{2332A908-9C86-A812-097F-EA934CC47675}"/>
              </a:ext>
            </a:extLst>
          </p:cNvPr>
          <p:cNvSpPr>
            <a:spLocks noGrp="1"/>
          </p:cNvSpPr>
          <p:nvPr>
            <p:ph type="body" sz="quarter" idx="24"/>
          </p:nvPr>
        </p:nvSpPr>
        <p:spPr>
          <a:xfrm>
            <a:off x="1080000" y="316800"/>
            <a:ext cx="17933836" cy="1025114"/>
          </a:xfrm>
        </p:spPr>
        <p:txBody>
          <a:bodyPr/>
          <a:lstStyle/>
          <a:p>
            <a:r>
              <a:rPr lang="fr-FR" dirty="0"/>
              <a:t>Tourbières</a:t>
            </a:r>
          </a:p>
        </p:txBody>
      </p:sp>
      <p:sp>
        <p:nvSpPr>
          <p:cNvPr id="31" name="Espace réservé du texte 30">
            <a:extLst>
              <a:ext uri="{FF2B5EF4-FFF2-40B4-BE49-F238E27FC236}">
                <a16:creationId xmlns:a16="http://schemas.microsoft.com/office/drawing/2014/main" id="{570BA26E-AB77-4E60-7582-6A16E098D864}"/>
              </a:ext>
            </a:extLst>
          </p:cNvPr>
          <p:cNvSpPr>
            <a:spLocks noGrp="1"/>
          </p:cNvSpPr>
          <p:nvPr>
            <p:ph type="body" sz="quarter" idx="26"/>
          </p:nvPr>
        </p:nvSpPr>
        <p:spPr>
          <a:xfrm>
            <a:off x="2700000" y="3600000"/>
            <a:ext cx="20769600" cy="871226"/>
          </a:xfrm>
        </p:spPr>
        <p:txBody>
          <a:bodyPr>
            <a:normAutofit/>
          </a:bodyPr>
          <a:lstStyle/>
          <a:p>
            <a:r>
              <a:rPr lang="fr-FR" dirty="0"/>
              <a:t>Présentation de l'écosystème : définitions et chiffres-clés</a:t>
            </a:r>
          </a:p>
        </p:txBody>
      </p:sp>
      <p:sp>
        <p:nvSpPr>
          <p:cNvPr id="58" name="Espace réservé du texte 57">
            <a:extLst>
              <a:ext uri="{FF2B5EF4-FFF2-40B4-BE49-F238E27FC236}">
                <a16:creationId xmlns:a16="http://schemas.microsoft.com/office/drawing/2014/main" id="{D44833F6-E6CF-B573-11A8-662E093F3F49}"/>
              </a:ext>
            </a:extLst>
          </p:cNvPr>
          <p:cNvSpPr>
            <a:spLocks noGrp="1"/>
          </p:cNvSpPr>
          <p:nvPr>
            <p:ph type="body" sz="quarter" idx="27"/>
          </p:nvPr>
        </p:nvSpPr>
        <p:spPr>
          <a:xfrm>
            <a:off x="2699999" y="5256000"/>
            <a:ext cx="20769599" cy="871226"/>
          </a:xfrm>
        </p:spPr>
        <p:txBody>
          <a:bodyPr/>
          <a:lstStyle/>
          <a:p>
            <a:r>
              <a:rPr lang="fr-FR" dirty="0"/>
              <a:t>Stocks et FORMES de carbone organique</a:t>
            </a:r>
          </a:p>
        </p:txBody>
      </p:sp>
      <p:sp>
        <p:nvSpPr>
          <p:cNvPr id="59" name="Espace réservé du texte 58">
            <a:extLst>
              <a:ext uri="{FF2B5EF4-FFF2-40B4-BE49-F238E27FC236}">
                <a16:creationId xmlns:a16="http://schemas.microsoft.com/office/drawing/2014/main" id="{EF06E9D9-E1F5-7262-F710-502409FC21A8}"/>
              </a:ext>
            </a:extLst>
          </p:cNvPr>
          <p:cNvSpPr>
            <a:spLocks noGrp="1"/>
          </p:cNvSpPr>
          <p:nvPr>
            <p:ph type="body" sz="quarter" idx="28"/>
          </p:nvPr>
        </p:nvSpPr>
        <p:spPr>
          <a:xfrm>
            <a:off x="2700000" y="6912000"/>
            <a:ext cx="20769598" cy="871226"/>
          </a:xfrm>
        </p:spPr>
        <p:txBody>
          <a:bodyPr/>
          <a:lstStyle/>
          <a:p>
            <a:r>
              <a:rPr lang="fr-FR" dirty="0"/>
              <a:t>Dynamique du carbone organique</a:t>
            </a:r>
          </a:p>
        </p:txBody>
      </p:sp>
      <p:sp>
        <p:nvSpPr>
          <p:cNvPr id="60" name="Espace réservé du texte 59">
            <a:extLst>
              <a:ext uri="{FF2B5EF4-FFF2-40B4-BE49-F238E27FC236}">
                <a16:creationId xmlns:a16="http://schemas.microsoft.com/office/drawing/2014/main" id="{7AD9C3EA-6A50-A441-89AD-A59BE0B6C60C}"/>
              </a:ext>
            </a:extLst>
          </p:cNvPr>
          <p:cNvSpPr>
            <a:spLocks noGrp="1"/>
          </p:cNvSpPr>
          <p:nvPr>
            <p:ph type="body" sz="quarter" idx="29"/>
          </p:nvPr>
        </p:nvSpPr>
        <p:spPr>
          <a:xfrm>
            <a:off x="2699999" y="8568000"/>
            <a:ext cx="20769597" cy="871226"/>
          </a:xfrm>
        </p:spPr>
        <p:txBody>
          <a:bodyPr/>
          <a:lstStyle/>
          <a:p>
            <a:pPr lvl="0"/>
            <a:r>
              <a:rPr lang="fr-FR" dirty="0"/>
              <a:t>Leviers d'action pour limiter les émissions de CARBONE</a:t>
            </a:r>
          </a:p>
        </p:txBody>
      </p:sp>
      <p:sp>
        <p:nvSpPr>
          <p:cNvPr id="69" name="Espace réservé du texte 68">
            <a:extLst>
              <a:ext uri="{FF2B5EF4-FFF2-40B4-BE49-F238E27FC236}">
                <a16:creationId xmlns:a16="http://schemas.microsoft.com/office/drawing/2014/main" id="{B46429FE-7B49-C57C-CA60-8A45F50D2DA0}"/>
              </a:ext>
            </a:extLst>
          </p:cNvPr>
          <p:cNvSpPr>
            <a:spLocks noGrp="1"/>
          </p:cNvSpPr>
          <p:nvPr>
            <p:ph type="body" sz="quarter" idx="30"/>
          </p:nvPr>
        </p:nvSpPr>
        <p:spPr>
          <a:xfrm>
            <a:off x="2700000" y="10224000"/>
            <a:ext cx="20769596" cy="871226"/>
          </a:xfrm>
        </p:spPr>
        <p:txBody>
          <a:bodyPr/>
          <a:lstStyle/>
          <a:p>
            <a:r>
              <a:rPr lang="fr-FR" dirty="0"/>
              <a:t>Conclusions</a:t>
            </a:r>
          </a:p>
        </p:txBody>
      </p:sp>
      <p:sp>
        <p:nvSpPr>
          <p:cNvPr id="36" name="Rectangle : coins arrondis 35">
            <a:extLst>
              <a:ext uri="{FF2B5EF4-FFF2-40B4-BE49-F238E27FC236}">
                <a16:creationId xmlns:a16="http://schemas.microsoft.com/office/drawing/2014/main" id="{7389BBE3-B9C5-660D-9E91-13CD084F73DD}"/>
              </a:ext>
            </a:extLst>
          </p:cNvPr>
          <p:cNvSpPr/>
          <p:nvPr/>
        </p:nvSpPr>
        <p:spPr>
          <a:xfrm>
            <a:off x="1152000" y="3456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1.</a:t>
            </a:r>
            <a:endParaRPr lang="fr-FR" sz="5400" dirty="0">
              <a:solidFill>
                <a:schemeClr val="bg1"/>
              </a:solidFill>
              <a:cs typeface="Arial" panose="020B0604020202020204" pitchFamily="34" charset="0"/>
              <a:sym typeface="Helvetica"/>
            </a:endParaRPr>
          </a:p>
        </p:txBody>
      </p:sp>
      <p:sp>
        <p:nvSpPr>
          <p:cNvPr id="104" name="Rectangle : coins arrondis 103">
            <a:extLst>
              <a:ext uri="{FF2B5EF4-FFF2-40B4-BE49-F238E27FC236}">
                <a16:creationId xmlns:a16="http://schemas.microsoft.com/office/drawing/2014/main" id="{0AE6A844-4B04-79A5-2B97-F47D967AABBA}"/>
              </a:ext>
            </a:extLst>
          </p:cNvPr>
          <p:cNvSpPr/>
          <p:nvPr/>
        </p:nvSpPr>
        <p:spPr>
          <a:xfrm>
            <a:off x="1152000" y="5112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2.</a:t>
            </a:r>
            <a:endParaRPr lang="fr-FR" sz="5400" dirty="0">
              <a:solidFill>
                <a:schemeClr val="bg1"/>
              </a:solidFill>
              <a:cs typeface="Arial" panose="020B0604020202020204" pitchFamily="34" charset="0"/>
              <a:sym typeface="Helvetica"/>
            </a:endParaRPr>
          </a:p>
        </p:txBody>
      </p:sp>
      <p:sp>
        <p:nvSpPr>
          <p:cNvPr id="106" name="Rectangle : coins arrondis 105">
            <a:extLst>
              <a:ext uri="{FF2B5EF4-FFF2-40B4-BE49-F238E27FC236}">
                <a16:creationId xmlns:a16="http://schemas.microsoft.com/office/drawing/2014/main" id="{26BC85FF-4E4A-E7A3-3573-56CD45FBD50B}"/>
              </a:ext>
            </a:extLst>
          </p:cNvPr>
          <p:cNvSpPr/>
          <p:nvPr/>
        </p:nvSpPr>
        <p:spPr>
          <a:xfrm>
            <a:off x="1152000" y="6768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3.</a:t>
            </a:r>
            <a:endParaRPr lang="fr-FR" sz="5400" dirty="0">
              <a:solidFill>
                <a:schemeClr val="bg1"/>
              </a:solidFill>
              <a:cs typeface="Arial" panose="020B0604020202020204" pitchFamily="34" charset="0"/>
              <a:sym typeface="Helvetica"/>
            </a:endParaRPr>
          </a:p>
        </p:txBody>
      </p:sp>
      <p:sp>
        <p:nvSpPr>
          <p:cNvPr id="108" name="Rectangle : coins arrondis 107">
            <a:extLst>
              <a:ext uri="{FF2B5EF4-FFF2-40B4-BE49-F238E27FC236}">
                <a16:creationId xmlns:a16="http://schemas.microsoft.com/office/drawing/2014/main" id="{E66C9FD7-D315-09CE-9C17-3817DF556209}"/>
              </a:ext>
            </a:extLst>
          </p:cNvPr>
          <p:cNvSpPr/>
          <p:nvPr/>
        </p:nvSpPr>
        <p:spPr>
          <a:xfrm>
            <a:off x="1152000" y="8424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4.</a:t>
            </a:r>
            <a:endParaRPr lang="fr-FR" sz="5400" dirty="0">
              <a:solidFill>
                <a:schemeClr val="bg1"/>
              </a:solidFill>
              <a:cs typeface="Arial" panose="020B0604020202020204" pitchFamily="34" charset="0"/>
              <a:sym typeface="Helvetica"/>
            </a:endParaRPr>
          </a:p>
        </p:txBody>
      </p:sp>
      <p:sp>
        <p:nvSpPr>
          <p:cNvPr id="110" name="Rectangle : coins arrondis 109">
            <a:extLst>
              <a:ext uri="{FF2B5EF4-FFF2-40B4-BE49-F238E27FC236}">
                <a16:creationId xmlns:a16="http://schemas.microsoft.com/office/drawing/2014/main" id="{93C461DE-DB73-3875-54AC-313751BE912C}"/>
              </a:ext>
            </a:extLst>
          </p:cNvPr>
          <p:cNvSpPr/>
          <p:nvPr/>
        </p:nvSpPr>
        <p:spPr>
          <a:xfrm>
            <a:off x="1152000" y="10080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5.</a:t>
            </a:r>
            <a:endParaRPr lang="fr-FR" sz="5400" dirty="0">
              <a:solidFill>
                <a:schemeClr val="bg1"/>
              </a:solidFill>
              <a:cs typeface="Arial" panose="020B0604020202020204" pitchFamily="34" charset="0"/>
              <a:sym typeface="Helvetica"/>
            </a:endParaRPr>
          </a:p>
        </p:txBody>
      </p:sp>
      <p:sp>
        <p:nvSpPr>
          <p:cNvPr id="2" name="Rectangle 1">
            <a:hlinkClick r:id="rId2" action="ppaction://hlinksldjump"/>
            <a:extLst>
              <a:ext uri="{FF2B5EF4-FFF2-40B4-BE49-F238E27FC236}">
                <a16:creationId xmlns:a16="http://schemas.microsoft.com/office/drawing/2014/main" id="{EC94973A-8CF3-032B-9E6D-9D4766352145}"/>
              </a:ext>
            </a:extLst>
          </p:cNvPr>
          <p:cNvSpPr/>
          <p:nvPr/>
        </p:nvSpPr>
        <p:spPr>
          <a:xfrm>
            <a:off x="1152000" y="3456000"/>
            <a:ext cx="2141617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Rectangle 2">
            <a:hlinkClick r:id="rId3" action="ppaction://hlinksldjump"/>
            <a:extLst>
              <a:ext uri="{FF2B5EF4-FFF2-40B4-BE49-F238E27FC236}">
                <a16:creationId xmlns:a16="http://schemas.microsoft.com/office/drawing/2014/main" id="{75CF92F4-F045-7AC6-E3A8-3A35AC191D97}"/>
              </a:ext>
            </a:extLst>
          </p:cNvPr>
          <p:cNvSpPr/>
          <p:nvPr/>
        </p:nvSpPr>
        <p:spPr>
          <a:xfrm>
            <a:off x="1152000" y="5128213"/>
            <a:ext cx="14854618"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Rectangle 3">
            <a:hlinkClick r:id="rId4" action="ppaction://hlinksldjump"/>
            <a:extLst>
              <a:ext uri="{FF2B5EF4-FFF2-40B4-BE49-F238E27FC236}">
                <a16:creationId xmlns:a16="http://schemas.microsoft.com/office/drawing/2014/main" id="{7787C85F-E697-883C-4B84-5214134443E5}"/>
              </a:ext>
            </a:extLst>
          </p:cNvPr>
          <p:cNvSpPr/>
          <p:nvPr/>
        </p:nvSpPr>
        <p:spPr>
          <a:xfrm>
            <a:off x="1152001" y="6784213"/>
            <a:ext cx="1264182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18E8EFE4-1E56-D5C2-5035-74A605CABEDE}"/>
              </a:ext>
            </a:extLst>
          </p:cNvPr>
          <p:cNvSpPr/>
          <p:nvPr/>
        </p:nvSpPr>
        <p:spPr>
          <a:xfrm>
            <a:off x="1152000" y="8424000"/>
            <a:ext cx="19645736"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7" name="Rectangle 6">
            <a:hlinkClick r:id="rId6" action="ppaction://hlinksldjump"/>
            <a:extLst>
              <a:ext uri="{FF2B5EF4-FFF2-40B4-BE49-F238E27FC236}">
                <a16:creationId xmlns:a16="http://schemas.microsoft.com/office/drawing/2014/main" id="{3B27BB9F-C582-91CE-F5B7-F75CC626F16D}"/>
              </a:ext>
            </a:extLst>
          </p:cNvPr>
          <p:cNvSpPr/>
          <p:nvPr/>
        </p:nvSpPr>
        <p:spPr>
          <a:xfrm>
            <a:off x="1152000" y="10080000"/>
            <a:ext cx="608700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7" name="Espace réservé du texte 26">
            <a:extLst>
              <a:ext uri="{FF2B5EF4-FFF2-40B4-BE49-F238E27FC236}">
                <a16:creationId xmlns:a16="http://schemas.microsoft.com/office/drawing/2014/main" id="{7DE0287C-9575-2CEE-9F66-7C0F51A22E3E}"/>
              </a:ext>
            </a:extLst>
          </p:cNvPr>
          <p:cNvSpPr>
            <a:spLocks noGrp="1"/>
          </p:cNvSpPr>
          <p:nvPr>
            <p:ph type="body" sz="quarter" idx="25"/>
          </p:nvPr>
        </p:nvSpPr>
        <p:spPr>
          <a:xfrm>
            <a:off x="1080000" y="1224000"/>
            <a:ext cx="17933836" cy="717338"/>
          </a:xfrm>
        </p:spPr>
        <p:txBody>
          <a:bodyPr/>
          <a:lstStyle/>
          <a:p>
            <a:r>
              <a:rPr lang="fr-FR" dirty="0"/>
              <a:t>Haut et bas marais de montagne et de plaine</a:t>
            </a:r>
          </a:p>
        </p:txBody>
      </p:sp>
    </p:spTree>
    <p:extLst>
      <p:ext uri="{BB962C8B-B14F-4D97-AF65-F5344CB8AC3E}">
        <p14:creationId xmlns:p14="http://schemas.microsoft.com/office/powerpoint/2010/main" val="10606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AE02C569-6C05-5C6F-86B1-03B50C09C4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930" y="3265211"/>
            <a:ext cx="8518454" cy="10430891"/>
          </a:xfrm>
          <a:prstGeom prst="rect">
            <a:avLst/>
          </a:prstGeom>
        </p:spPr>
      </p:pic>
      <p:sp>
        <p:nvSpPr>
          <p:cNvPr id="18" name="Flèche : double flèche verticale 17">
            <a:extLst>
              <a:ext uri="{FF2B5EF4-FFF2-40B4-BE49-F238E27FC236}">
                <a16:creationId xmlns:a16="http://schemas.microsoft.com/office/drawing/2014/main" id="{4AE3C566-4E05-9B2F-382C-7EB004DD90B2}"/>
              </a:ext>
            </a:extLst>
          </p:cNvPr>
          <p:cNvSpPr/>
          <p:nvPr/>
        </p:nvSpPr>
        <p:spPr>
          <a:xfrm>
            <a:off x="3965888" y="6941224"/>
            <a:ext cx="489098" cy="2743201"/>
          </a:xfrm>
          <a:prstGeom prst="upDownArrow">
            <a:avLst/>
          </a:prstGeom>
          <a:solidFill>
            <a:srgbClr val="FFFFFF"/>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9" name="ZoneTexte 18">
            <a:extLst>
              <a:ext uri="{FF2B5EF4-FFF2-40B4-BE49-F238E27FC236}">
                <a16:creationId xmlns:a16="http://schemas.microsoft.com/office/drawing/2014/main" id="{883F3E69-ACDC-6BCB-D2E2-F71D72B595E0}"/>
              </a:ext>
            </a:extLst>
          </p:cNvPr>
          <p:cNvSpPr txBox="1"/>
          <p:nvPr/>
        </p:nvSpPr>
        <p:spPr>
          <a:xfrm>
            <a:off x="709023" y="6153876"/>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maximum de la nappe d'eau</a:t>
            </a:r>
          </a:p>
        </p:txBody>
      </p:sp>
      <p:sp>
        <p:nvSpPr>
          <p:cNvPr id="20" name="ZoneTexte 19">
            <a:extLst>
              <a:ext uri="{FF2B5EF4-FFF2-40B4-BE49-F238E27FC236}">
                <a16:creationId xmlns:a16="http://schemas.microsoft.com/office/drawing/2014/main" id="{5A4863A3-2610-8A17-BBCF-B5CE4B278A87}"/>
              </a:ext>
            </a:extLst>
          </p:cNvPr>
          <p:cNvSpPr txBox="1"/>
          <p:nvPr/>
        </p:nvSpPr>
        <p:spPr>
          <a:xfrm>
            <a:off x="709023" y="9052715"/>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minimum de la nappe d'eau</a:t>
            </a:r>
          </a:p>
        </p:txBody>
      </p:sp>
      <p:cxnSp>
        <p:nvCxnSpPr>
          <p:cNvPr id="22" name="Connecteur droit 21">
            <a:extLst>
              <a:ext uri="{FF2B5EF4-FFF2-40B4-BE49-F238E27FC236}">
                <a16:creationId xmlns:a16="http://schemas.microsoft.com/office/drawing/2014/main" id="{294BE0B3-BBDB-F38F-01E3-6DA14C69E83C}"/>
              </a:ext>
            </a:extLst>
          </p:cNvPr>
          <p:cNvCxnSpPr>
            <a:cxnSpLocks/>
          </p:cNvCxnSpPr>
          <p:nvPr/>
        </p:nvCxnSpPr>
        <p:spPr>
          <a:xfrm>
            <a:off x="3865152" y="9723338"/>
            <a:ext cx="7340737" cy="0"/>
          </a:xfrm>
          <a:prstGeom prst="line">
            <a:avLst/>
          </a:prstGeom>
          <a:ln w="57150" cap="rnd">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1F9899B6-4DD1-302A-4D80-FFC01C45986C}"/>
              </a:ext>
            </a:extLst>
          </p:cNvPr>
          <p:cNvCxnSpPr>
            <a:cxnSpLocks/>
          </p:cNvCxnSpPr>
          <p:nvPr/>
        </p:nvCxnSpPr>
        <p:spPr>
          <a:xfrm>
            <a:off x="3830267" y="6892116"/>
            <a:ext cx="7432093" cy="0"/>
          </a:xfrm>
          <a:prstGeom prst="line">
            <a:avLst/>
          </a:prstGeom>
          <a:ln w="57150" cap="rnd">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56" name="Rectangle : coins arrondis 55">
            <a:extLst>
              <a:ext uri="{FF2B5EF4-FFF2-40B4-BE49-F238E27FC236}">
                <a16:creationId xmlns:a16="http://schemas.microsoft.com/office/drawing/2014/main" id="{E0D4EE5A-DED9-53E6-5F70-B896E9AD93CE}"/>
              </a:ext>
            </a:extLst>
          </p:cNvPr>
          <p:cNvSpPr/>
          <p:nvPr/>
        </p:nvSpPr>
        <p:spPr>
          <a:xfrm>
            <a:off x="8155212" y="2314107"/>
            <a:ext cx="15342011" cy="2371807"/>
          </a:xfrm>
          <a:prstGeom prst="roundRect">
            <a:avLst/>
          </a:prstGeom>
          <a:solidFill>
            <a:schemeClr val="bg1">
              <a:lumMod val="95000"/>
            </a:schemeClr>
          </a:solidFill>
          <a:ln w="635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4" name="Titre 3">
            <a:extLst>
              <a:ext uri="{FF2B5EF4-FFF2-40B4-BE49-F238E27FC236}">
                <a16:creationId xmlns:a16="http://schemas.microsoft.com/office/drawing/2014/main" id="{40BABDC2-2AA9-DFA9-2396-EB9A119FF8AE}"/>
              </a:ext>
            </a:extLst>
          </p:cNvPr>
          <p:cNvSpPr>
            <a:spLocks noGrp="1"/>
          </p:cNvSpPr>
          <p:nvPr>
            <p:ph type="title"/>
          </p:nvPr>
        </p:nvSpPr>
        <p:spPr>
          <a:xfrm>
            <a:off x="1905000" y="205650"/>
            <a:ext cx="21202650" cy="1625278"/>
          </a:xfrm>
        </p:spPr>
        <p:txBody>
          <a:bodyPr/>
          <a:lstStyle/>
          <a:p>
            <a:r>
              <a:rPr lang="fr-FR" dirty="0"/>
              <a:t>Schéma général de la dynamique du carbone dans les tourbières</a:t>
            </a:r>
            <a:br>
              <a:rPr lang="fr-FR" dirty="0"/>
            </a:br>
            <a:r>
              <a:rPr lang="fr-FR" dirty="0"/>
              <a:t>- Bilan total -</a:t>
            </a:r>
          </a:p>
        </p:txBody>
      </p:sp>
      <p:sp>
        <p:nvSpPr>
          <p:cNvPr id="6" name="ZoneTexte 5">
            <a:extLst>
              <a:ext uri="{FF2B5EF4-FFF2-40B4-BE49-F238E27FC236}">
                <a16:creationId xmlns:a16="http://schemas.microsoft.com/office/drawing/2014/main" id="{FDAA35D2-5285-9EDF-4C24-5F699BB29C29}"/>
              </a:ext>
            </a:extLst>
          </p:cNvPr>
          <p:cNvSpPr txBox="1"/>
          <p:nvPr/>
        </p:nvSpPr>
        <p:spPr>
          <a:xfrm>
            <a:off x="5068110" y="10747385"/>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Tourbe</a:t>
            </a:r>
          </a:p>
        </p:txBody>
      </p:sp>
      <p:sp>
        <p:nvSpPr>
          <p:cNvPr id="8" name="ZoneTexte 7">
            <a:extLst>
              <a:ext uri="{FF2B5EF4-FFF2-40B4-BE49-F238E27FC236}">
                <a16:creationId xmlns:a16="http://schemas.microsoft.com/office/drawing/2014/main" id="{B34E52AE-2E79-6D7A-021A-03A5258AC2EB}"/>
              </a:ext>
            </a:extLst>
          </p:cNvPr>
          <p:cNvSpPr txBox="1"/>
          <p:nvPr/>
        </p:nvSpPr>
        <p:spPr>
          <a:xfrm>
            <a:off x="5068110" y="8045586"/>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Litière</a:t>
            </a:r>
          </a:p>
        </p:txBody>
      </p:sp>
      <p:cxnSp>
        <p:nvCxnSpPr>
          <p:cNvPr id="13" name="Connecteur droit 12">
            <a:extLst>
              <a:ext uri="{FF2B5EF4-FFF2-40B4-BE49-F238E27FC236}">
                <a16:creationId xmlns:a16="http://schemas.microsoft.com/office/drawing/2014/main" id="{071F4723-6788-E078-8C5E-61701A6388D1}"/>
              </a:ext>
            </a:extLst>
          </p:cNvPr>
          <p:cNvCxnSpPr>
            <a:cxnSpLocks/>
          </p:cNvCxnSpPr>
          <p:nvPr/>
        </p:nvCxnSpPr>
        <p:spPr>
          <a:xfrm flipH="1">
            <a:off x="4895901" y="7522399"/>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EE73FE97-08D6-9763-2C2B-3B325C60CB89}"/>
              </a:ext>
            </a:extLst>
          </p:cNvPr>
          <p:cNvCxnSpPr>
            <a:cxnSpLocks/>
          </p:cNvCxnSpPr>
          <p:nvPr/>
        </p:nvCxnSpPr>
        <p:spPr>
          <a:xfrm flipH="1">
            <a:off x="4895901" y="9218526"/>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14501B0B-9AE4-F269-CA7B-04F6A59C991B}"/>
              </a:ext>
            </a:extLst>
          </p:cNvPr>
          <p:cNvSpPr txBox="1"/>
          <p:nvPr/>
        </p:nvSpPr>
        <p:spPr>
          <a:xfrm>
            <a:off x="5080948" y="6340105"/>
            <a:ext cx="4262719" cy="1079399"/>
          </a:xfrm>
          <a:prstGeom prst="rect">
            <a:avLst/>
          </a:prstGeom>
          <a:noFill/>
        </p:spPr>
        <p:txBody>
          <a:bodyPr wrap="square" lIns="46800" tIns="46800" rIns="46800" bIns="46800" rtlCol="0">
            <a:spAutoFit/>
          </a:bodyPr>
          <a:lstStyle/>
          <a:p>
            <a:pPr algn="ctr"/>
            <a:r>
              <a:rPr lang="fr-FR" sz="3200" b="1" dirty="0">
                <a:solidFill>
                  <a:schemeClr val="bg1"/>
                </a:solidFill>
              </a:rPr>
              <a:t>Végétation</a:t>
            </a:r>
          </a:p>
          <a:p>
            <a:pPr algn="ctr"/>
            <a:r>
              <a:rPr lang="fr-FR" sz="3200" b="1" dirty="0">
                <a:solidFill>
                  <a:schemeClr val="bg1"/>
                </a:solidFill>
              </a:rPr>
              <a:t>active</a:t>
            </a:r>
          </a:p>
        </p:txBody>
      </p:sp>
      <p:sp>
        <p:nvSpPr>
          <p:cNvPr id="26" name="ZoneTexte 25">
            <a:extLst>
              <a:ext uri="{FF2B5EF4-FFF2-40B4-BE49-F238E27FC236}">
                <a16:creationId xmlns:a16="http://schemas.microsoft.com/office/drawing/2014/main" id="{53D784F9-AD40-7A20-74CB-2E3202A81E15}"/>
              </a:ext>
            </a:extLst>
          </p:cNvPr>
          <p:cNvSpPr txBox="1"/>
          <p:nvPr/>
        </p:nvSpPr>
        <p:spPr>
          <a:xfrm>
            <a:off x="5161029" y="11774286"/>
            <a:ext cx="2647505"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996633"/>
                </a:solidFill>
                <a:effectLst/>
                <a:uFillTx/>
                <a:latin typeface="+mn-lt"/>
                <a:ea typeface="+mn-ea"/>
                <a:cs typeface="+mn-cs"/>
                <a:sym typeface="Helvetica Neue"/>
              </a:rPr>
              <a:t>Accumulation de tourbe</a:t>
            </a:r>
          </a:p>
        </p:txBody>
      </p:sp>
      <p:sp>
        <p:nvSpPr>
          <p:cNvPr id="27" name="Ellipse 26">
            <a:extLst>
              <a:ext uri="{FF2B5EF4-FFF2-40B4-BE49-F238E27FC236}">
                <a16:creationId xmlns:a16="http://schemas.microsoft.com/office/drawing/2014/main" id="{8454AC31-6B9A-4CBF-4AC4-09B2E68B1CB3}"/>
              </a:ext>
            </a:extLst>
          </p:cNvPr>
          <p:cNvSpPr/>
          <p:nvPr/>
        </p:nvSpPr>
        <p:spPr>
          <a:xfrm>
            <a:off x="4812683" y="11379939"/>
            <a:ext cx="3344196" cy="1805856"/>
          </a:xfrm>
          <a:prstGeom prst="ellipse">
            <a:avLst/>
          </a:prstGeom>
          <a:noFill/>
          <a:ln w="381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9" name="Flèche : bas 28">
            <a:extLst>
              <a:ext uri="{FF2B5EF4-FFF2-40B4-BE49-F238E27FC236}">
                <a16:creationId xmlns:a16="http://schemas.microsoft.com/office/drawing/2014/main" id="{053F0BA2-6FED-57AD-6AA5-BEE616A2D283}"/>
              </a:ext>
            </a:extLst>
          </p:cNvPr>
          <p:cNvSpPr/>
          <p:nvPr/>
        </p:nvSpPr>
        <p:spPr>
          <a:xfrm>
            <a:off x="6057704" y="8536033"/>
            <a:ext cx="786809" cy="3009775"/>
          </a:xfrm>
          <a:prstGeom prst="down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6200000" scaled="1"/>
            <a:tileRect/>
          </a:gradFill>
          <a:ln w="25400" cap="flat">
            <a:solidFill>
              <a:srgbClr val="99663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7" name="Flèche : angle droit 36">
            <a:extLst>
              <a:ext uri="{FF2B5EF4-FFF2-40B4-BE49-F238E27FC236}">
                <a16:creationId xmlns:a16="http://schemas.microsoft.com/office/drawing/2014/main" id="{A8BA4083-4BDA-00CB-A146-CBBAD2C4A74A}"/>
              </a:ext>
            </a:extLst>
          </p:cNvPr>
          <p:cNvSpPr/>
          <p:nvPr/>
        </p:nvSpPr>
        <p:spPr>
          <a:xfrm rot="5400000">
            <a:off x="13812257" y="4618191"/>
            <a:ext cx="911503" cy="1387252"/>
          </a:xfrm>
          <a:prstGeom prst="bentUpArrow">
            <a:avLst/>
          </a:prstGeom>
          <a:solidFill>
            <a:srgbClr val="8D533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43" name="ZoneTexte 42">
            <a:extLst>
              <a:ext uri="{FF2B5EF4-FFF2-40B4-BE49-F238E27FC236}">
                <a16:creationId xmlns:a16="http://schemas.microsoft.com/office/drawing/2014/main" id="{ABD90666-E003-0008-FF6C-843561D6D297}"/>
              </a:ext>
            </a:extLst>
          </p:cNvPr>
          <p:cNvSpPr txBox="1"/>
          <p:nvPr/>
        </p:nvSpPr>
        <p:spPr>
          <a:xfrm>
            <a:off x="735106" y="2602337"/>
            <a:ext cx="7231851" cy="1323439"/>
          </a:xfrm>
          <a:prstGeom prst="rect">
            <a:avLst/>
          </a:prstGeom>
          <a:noFill/>
        </p:spPr>
        <p:txBody>
          <a:bodyPr wrap="square">
            <a:spAutoFit/>
          </a:bodyPr>
          <a:lstStyle/>
          <a:p>
            <a:r>
              <a:rPr lang="fr-FR" sz="4000" dirty="0"/>
              <a:t>Le bilan carbone doit être calculé de la façon suivante :</a:t>
            </a:r>
          </a:p>
        </p:txBody>
      </p:sp>
      <p:grpSp>
        <p:nvGrpSpPr>
          <p:cNvPr id="54" name="Groupe 53">
            <a:extLst>
              <a:ext uri="{FF2B5EF4-FFF2-40B4-BE49-F238E27FC236}">
                <a16:creationId xmlns:a16="http://schemas.microsoft.com/office/drawing/2014/main" id="{A83B012F-B54A-B9CC-B664-573109CB15F6}"/>
              </a:ext>
            </a:extLst>
          </p:cNvPr>
          <p:cNvGrpSpPr/>
          <p:nvPr/>
        </p:nvGrpSpPr>
        <p:grpSpPr>
          <a:xfrm>
            <a:off x="8541024" y="2610147"/>
            <a:ext cx="1722622" cy="1805856"/>
            <a:chOff x="8249190" y="2610147"/>
            <a:chExt cx="1722622" cy="1805856"/>
          </a:xfrm>
        </p:grpSpPr>
        <p:sp>
          <p:nvSpPr>
            <p:cNvPr id="46" name="Ellipse 45">
              <a:extLst>
                <a:ext uri="{FF2B5EF4-FFF2-40B4-BE49-F238E27FC236}">
                  <a16:creationId xmlns:a16="http://schemas.microsoft.com/office/drawing/2014/main" id="{CDB9BA10-AEB1-3CDB-4B06-BD59FF2ECD2A}"/>
                </a:ext>
              </a:extLst>
            </p:cNvPr>
            <p:cNvSpPr/>
            <p:nvPr/>
          </p:nvSpPr>
          <p:spPr>
            <a:xfrm>
              <a:off x="8249190" y="2610147"/>
              <a:ext cx="1722622" cy="1805856"/>
            </a:xfrm>
            <a:prstGeom prst="ellipse">
              <a:avLst/>
            </a:prstGeom>
            <a:solidFill>
              <a:schemeClr val="bg1"/>
            </a:solidFill>
            <a:ln w="63500" cap="flat">
              <a:solidFill>
                <a:schemeClr val="accent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45" name="ZoneTexte 44">
              <a:extLst>
                <a:ext uri="{FF2B5EF4-FFF2-40B4-BE49-F238E27FC236}">
                  <a16:creationId xmlns:a16="http://schemas.microsoft.com/office/drawing/2014/main" id="{CD4D098B-0D41-94D3-5EE4-0B21D3FFD4AD}"/>
                </a:ext>
              </a:extLst>
            </p:cNvPr>
            <p:cNvSpPr txBox="1"/>
            <p:nvPr/>
          </p:nvSpPr>
          <p:spPr>
            <a:xfrm>
              <a:off x="8455170" y="2771750"/>
              <a:ext cx="1296830"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stocké</a:t>
              </a:r>
              <a:endParaRPr kumimoji="0" lang="fr-FR" sz="4400" b="1" i="0" u="none" strike="noStrike" cap="none" spc="0" normalizeH="0" baseline="-25000" dirty="0">
                <a:ln>
                  <a:noFill/>
                </a:ln>
                <a:effectLst/>
                <a:uFillTx/>
                <a:latin typeface="+mn-lt"/>
                <a:ea typeface="+mn-ea"/>
                <a:cs typeface="+mn-cs"/>
                <a:sym typeface="Helvetica Neue"/>
              </a:endParaRPr>
            </a:p>
          </p:txBody>
        </p:sp>
      </p:grpSp>
      <p:sp>
        <p:nvSpPr>
          <p:cNvPr id="47" name="ZoneTexte 46">
            <a:extLst>
              <a:ext uri="{FF2B5EF4-FFF2-40B4-BE49-F238E27FC236}">
                <a16:creationId xmlns:a16="http://schemas.microsoft.com/office/drawing/2014/main" id="{780E0B8E-7C01-EE92-82AB-8B3110A90F57}"/>
              </a:ext>
            </a:extLst>
          </p:cNvPr>
          <p:cNvSpPr txBox="1"/>
          <p:nvPr/>
        </p:nvSpPr>
        <p:spPr>
          <a:xfrm>
            <a:off x="10416115" y="2856388"/>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6600" b="1" dirty="0"/>
              <a:t>+</a:t>
            </a:r>
            <a:endParaRPr kumimoji="0" lang="fr-FR" sz="6600" b="1" i="0" u="none" strike="noStrike" cap="none" spc="0" normalizeH="0" baseline="0" dirty="0">
              <a:ln>
                <a:noFill/>
              </a:ln>
              <a:solidFill>
                <a:srgbClr val="5E5E5E"/>
              </a:solidFill>
              <a:effectLst/>
              <a:uFillTx/>
              <a:latin typeface="+mn-lt"/>
              <a:ea typeface="+mn-ea"/>
              <a:cs typeface="+mn-cs"/>
              <a:sym typeface="Helvetica Neue"/>
            </a:endParaRPr>
          </a:p>
        </p:txBody>
      </p:sp>
      <p:grpSp>
        <p:nvGrpSpPr>
          <p:cNvPr id="53" name="Groupe 52">
            <a:extLst>
              <a:ext uri="{FF2B5EF4-FFF2-40B4-BE49-F238E27FC236}">
                <a16:creationId xmlns:a16="http://schemas.microsoft.com/office/drawing/2014/main" id="{07D173E8-800C-39A6-FEAF-67CC61237D14}"/>
              </a:ext>
            </a:extLst>
          </p:cNvPr>
          <p:cNvGrpSpPr/>
          <p:nvPr/>
        </p:nvGrpSpPr>
        <p:grpSpPr>
          <a:xfrm>
            <a:off x="11194885" y="2602337"/>
            <a:ext cx="1722622" cy="1805856"/>
            <a:chOff x="10903051" y="2602337"/>
            <a:chExt cx="1722622" cy="1805856"/>
          </a:xfrm>
        </p:grpSpPr>
        <p:sp>
          <p:nvSpPr>
            <p:cNvPr id="49" name="Ellipse 48">
              <a:extLst>
                <a:ext uri="{FF2B5EF4-FFF2-40B4-BE49-F238E27FC236}">
                  <a16:creationId xmlns:a16="http://schemas.microsoft.com/office/drawing/2014/main" id="{75E65FB9-4562-8CF3-1AB0-9858F69057F9}"/>
                </a:ext>
              </a:extLst>
            </p:cNvPr>
            <p:cNvSpPr/>
            <p:nvPr/>
          </p:nvSpPr>
          <p:spPr>
            <a:xfrm>
              <a:off x="10903051" y="2602337"/>
              <a:ext cx="1722622" cy="1805856"/>
            </a:xfrm>
            <a:prstGeom prst="ellipse">
              <a:avLst/>
            </a:prstGeom>
            <a:solidFill>
              <a:schemeClr val="bg1"/>
            </a:solidFill>
            <a:ln w="63500" cap="flat">
              <a:solidFill>
                <a:srgbClr val="7030A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48" name="ZoneTexte 47">
              <a:extLst>
                <a:ext uri="{FF2B5EF4-FFF2-40B4-BE49-F238E27FC236}">
                  <a16:creationId xmlns:a16="http://schemas.microsoft.com/office/drawing/2014/main" id="{6EE646B2-6D07-0612-2469-2C6711BCAA78}"/>
                </a:ext>
              </a:extLst>
            </p:cNvPr>
            <p:cNvSpPr txBox="1"/>
            <p:nvPr/>
          </p:nvSpPr>
          <p:spPr>
            <a:xfrm>
              <a:off x="11144311" y="2871862"/>
              <a:ext cx="1221488"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CH</a:t>
              </a:r>
              <a:r>
                <a:rPr lang="fr-FR" sz="4400" b="1" baseline="-25000" dirty="0"/>
                <a:t>4</a:t>
              </a:r>
              <a:endParaRPr lang="fr-FR" sz="4400" b="1" dirty="0"/>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émis</a:t>
              </a:r>
              <a:endParaRPr kumimoji="0" lang="fr-FR" sz="4400" b="1" i="0" u="none" strike="noStrike" cap="none" spc="0" normalizeH="0" baseline="-25000" dirty="0">
                <a:ln>
                  <a:noFill/>
                </a:ln>
                <a:effectLst/>
                <a:uFillTx/>
                <a:latin typeface="+mn-lt"/>
                <a:ea typeface="+mn-ea"/>
                <a:cs typeface="+mn-cs"/>
                <a:sym typeface="Helvetica Neue"/>
              </a:endParaRPr>
            </a:p>
          </p:txBody>
        </p:sp>
      </p:grpSp>
      <p:grpSp>
        <p:nvGrpSpPr>
          <p:cNvPr id="52" name="Groupe 51">
            <a:extLst>
              <a:ext uri="{FF2B5EF4-FFF2-40B4-BE49-F238E27FC236}">
                <a16:creationId xmlns:a16="http://schemas.microsoft.com/office/drawing/2014/main" id="{C8C47697-F3FC-20F5-D973-42B6B0048E91}"/>
              </a:ext>
            </a:extLst>
          </p:cNvPr>
          <p:cNvGrpSpPr/>
          <p:nvPr/>
        </p:nvGrpSpPr>
        <p:grpSpPr>
          <a:xfrm>
            <a:off x="13813669" y="2610147"/>
            <a:ext cx="2560298" cy="1805856"/>
            <a:chOff x="13521835" y="2610147"/>
            <a:chExt cx="2560298" cy="1805856"/>
          </a:xfrm>
        </p:grpSpPr>
        <p:sp>
          <p:nvSpPr>
            <p:cNvPr id="51" name="Ellipse 50">
              <a:extLst>
                <a:ext uri="{FF2B5EF4-FFF2-40B4-BE49-F238E27FC236}">
                  <a16:creationId xmlns:a16="http://schemas.microsoft.com/office/drawing/2014/main" id="{9221C9DB-5DAF-B9E9-616D-5654DFEEAF47}"/>
                </a:ext>
              </a:extLst>
            </p:cNvPr>
            <p:cNvSpPr/>
            <p:nvPr/>
          </p:nvSpPr>
          <p:spPr>
            <a:xfrm>
              <a:off x="13717475" y="2610147"/>
              <a:ext cx="2243676" cy="1805856"/>
            </a:xfrm>
            <a:prstGeom prst="ellipse">
              <a:avLst/>
            </a:prstGeom>
            <a:solidFill>
              <a:schemeClr val="bg1"/>
            </a:solidFill>
            <a:ln w="635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50" name="ZoneTexte 49">
              <a:extLst>
                <a:ext uri="{FF2B5EF4-FFF2-40B4-BE49-F238E27FC236}">
                  <a16:creationId xmlns:a16="http://schemas.microsoft.com/office/drawing/2014/main" id="{20456C0E-991D-289A-9ADA-ECE2142EE9FD}"/>
                </a:ext>
              </a:extLst>
            </p:cNvPr>
            <p:cNvSpPr txBox="1"/>
            <p:nvPr/>
          </p:nvSpPr>
          <p:spPr>
            <a:xfrm>
              <a:off x="13521835" y="3184780"/>
              <a:ext cx="256029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600" b="1" i="0" u="none" strike="noStrike" cap="none" spc="0" normalizeH="0" baseline="0" dirty="0">
                  <a:ln>
                    <a:noFill/>
                  </a:ln>
                  <a:effectLst/>
                  <a:uFillTx/>
                  <a:latin typeface="+mn-lt"/>
                  <a:ea typeface="+mn-ea"/>
                  <a:cs typeface="+mn-cs"/>
                  <a:sym typeface="Helvetica Neue"/>
                </a:rPr>
                <a:t>C-DOC</a:t>
              </a:r>
            </a:p>
          </p:txBody>
        </p:sp>
      </p:grpSp>
      <p:sp>
        <p:nvSpPr>
          <p:cNvPr id="55" name="ZoneTexte 54">
            <a:extLst>
              <a:ext uri="{FF2B5EF4-FFF2-40B4-BE49-F238E27FC236}">
                <a16:creationId xmlns:a16="http://schemas.microsoft.com/office/drawing/2014/main" id="{1361698A-71C4-354D-DDE6-2096968316E3}"/>
              </a:ext>
            </a:extLst>
          </p:cNvPr>
          <p:cNvSpPr txBox="1"/>
          <p:nvPr/>
        </p:nvSpPr>
        <p:spPr>
          <a:xfrm>
            <a:off x="16734042" y="2856388"/>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6600" b="1" i="0" u="none" strike="noStrike" cap="none" spc="0" normalizeH="0" baseline="0" dirty="0">
                <a:ln>
                  <a:noFill/>
                </a:ln>
                <a:effectLst/>
                <a:uFillTx/>
                <a:latin typeface="+mn-lt"/>
                <a:ea typeface="+mn-ea"/>
                <a:cs typeface="+mn-cs"/>
                <a:sym typeface="Helvetica Neue"/>
              </a:rPr>
              <a:t>=</a:t>
            </a:r>
          </a:p>
        </p:txBody>
      </p:sp>
      <p:sp>
        <p:nvSpPr>
          <p:cNvPr id="57" name="ZoneTexte 56">
            <a:extLst>
              <a:ext uri="{FF2B5EF4-FFF2-40B4-BE49-F238E27FC236}">
                <a16:creationId xmlns:a16="http://schemas.microsoft.com/office/drawing/2014/main" id="{4BC62B21-1703-A19D-4240-5C041F4DC34C}"/>
              </a:ext>
            </a:extLst>
          </p:cNvPr>
          <p:cNvSpPr txBox="1"/>
          <p:nvPr/>
        </p:nvSpPr>
        <p:spPr>
          <a:xfrm>
            <a:off x="17704862" y="3066787"/>
            <a:ext cx="579236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fr-FR" sz="4800" b="1" i="0" u="none" strike="noStrike" cap="none" spc="0" normalizeH="0" baseline="0" dirty="0">
                <a:ln>
                  <a:noFill/>
                </a:ln>
                <a:solidFill>
                  <a:schemeClr val="tx1">
                    <a:lumMod val="50000"/>
                  </a:schemeClr>
                </a:solidFill>
                <a:effectLst/>
                <a:uFillTx/>
                <a:latin typeface="+mn-lt"/>
                <a:ea typeface="+mn-ea"/>
                <a:cs typeface="+mn-cs"/>
                <a:sym typeface="Helvetica Neue"/>
              </a:rPr>
              <a:t>Bilan carbone net</a:t>
            </a:r>
          </a:p>
        </p:txBody>
      </p:sp>
      <p:sp>
        <p:nvSpPr>
          <p:cNvPr id="58" name="ZoneTexte 57">
            <a:extLst>
              <a:ext uri="{FF2B5EF4-FFF2-40B4-BE49-F238E27FC236}">
                <a16:creationId xmlns:a16="http://schemas.microsoft.com/office/drawing/2014/main" id="{7A3CA3FE-071F-77B6-A51E-6615CDFBD74F}"/>
              </a:ext>
            </a:extLst>
          </p:cNvPr>
          <p:cNvSpPr txBox="1"/>
          <p:nvPr/>
        </p:nvSpPr>
        <p:spPr>
          <a:xfrm>
            <a:off x="13156595" y="2856388"/>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6600" b="1" dirty="0"/>
              <a:t>+</a:t>
            </a:r>
            <a:endParaRPr kumimoji="0" lang="fr-FR" sz="6600" b="1" i="0" u="none" strike="noStrike" cap="none" spc="0" normalizeH="0" baseline="0" dirty="0">
              <a:ln>
                <a:noFill/>
              </a:ln>
              <a:solidFill>
                <a:srgbClr val="5E5E5E"/>
              </a:solidFill>
              <a:effectLst/>
              <a:uFillTx/>
              <a:latin typeface="+mn-lt"/>
              <a:ea typeface="+mn-ea"/>
              <a:cs typeface="+mn-cs"/>
              <a:sym typeface="Helvetica Neue"/>
            </a:endParaRPr>
          </a:p>
        </p:txBody>
      </p:sp>
      <p:sp>
        <p:nvSpPr>
          <p:cNvPr id="59" name="ZoneTexte 58">
            <a:extLst>
              <a:ext uri="{FF2B5EF4-FFF2-40B4-BE49-F238E27FC236}">
                <a16:creationId xmlns:a16="http://schemas.microsoft.com/office/drawing/2014/main" id="{BE13D88B-7988-3C00-890D-5ACEE7AAD554}"/>
              </a:ext>
            </a:extLst>
          </p:cNvPr>
          <p:cNvSpPr txBox="1"/>
          <p:nvPr/>
        </p:nvSpPr>
        <p:spPr>
          <a:xfrm>
            <a:off x="15347522" y="5168683"/>
            <a:ext cx="785786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fr-FR" sz="4000" b="1" i="0" u="none" strike="noStrike" cap="none" spc="0" normalizeH="0" baseline="0" dirty="0">
                <a:ln>
                  <a:noFill/>
                </a:ln>
                <a:solidFill>
                  <a:srgbClr val="8D533E"/>
                </a:solidFill>
                <a:effectLst/>
                <a:uFillTx/>
                <a:latin typeface="+mn-lt"/>
                <a:ea typeface="+mn-ea"/>
                <a:cs typeface="+mn-cs"/>
                <a:sym typeface="Helvetica Neue"/>
              </a:rPr>
              <a:t>Accumulation de tourbe</a:t>
            </a:r>
          </a:p>
        </p:txBody>
      </p:sp>
      <p:sp>
        <p:nvSpPr>
          <p:cNvPr id="60" name="ZoneTexte 59">
            <a:extLst>
              <a:ext uri="{FF2B5EF4-FFF2-40B4-BE49-F238E27FC236}">
                <a16:creationId xmlns:a16="http://schemas.microsoft.com/office/drawing/2014/main" id="{A5C3E9C2-E098-1357-920F-3E7F990DD41F}"/>
              </a:ext>
            </a:extLst>
          </p:cNvPr>
          <p:cNvSpPr txBox="1"/>
          <p:nvPr/>
        </p:nvSpPr>
        <p:spPr>
          <a:xfrm>
            <a:off x="13569313" y="6323452"/>
            <a:ext cx="9693551" cy="3147524"/>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t>Lorsqu'il observé sur le temps long (&gt; 100 ans), le bilan carbone net correspond au taux d'accumulation de la tourbe.</a:t>
            </a:r>
            <a:endParaRPr lang="fr-FR" sz="4000" b="1" dirty="0">
              <a:cs typeface="Arial" panose="020B0604020202020204" pitchFamily="34" charset="0"/>
            </a:endParaRPr>
          </a:p>
        </p:txBody>
      </p:sp>
      <p:cxnSp>
        <p:nvCxnSpPr>
          <p:cNvPr id="61" name="Connecteur droit avec flèche 60">
            <a:extLst>
              <a:ext uri="{FF2B5EF4-FFF2-40B4-BE49-F238E27FC236}">
                <a16:creationId xmlns:a16="http://schemas.microsoft.com/office/drawing/2014/main" id="{BC1EC9CF-2BB5-64F8-5135-0B72FBA31BD9}"/>
              </a:ext>
            </a:extLst>
          </p:cNvPr>
          <p:cNvCxnSpPr>
            <a:cxnSpLocks/>
          </p:cNvCxnSpPr>
          <p:nvPr/>
        </p:nvCxnSpPr>
        <p:spPr>
          <a:xfrm flipH="1">
            <a:off x="13135280" y="701647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72A2F116-6FC6-6BA2-6592-8E228E0FBAB8}"/>
              </a:ext>
            </a:extLst>
          </p:cNvPr>
          <p:cNvSpPr txBox="1"/>
          <p:nvPr/>
        </p:nvSpPr>
        <p:spPr>
          <a:xfrm>
            <a:off x="13563603" y="9863480"/>
            <a:ext cx="9693551" cy="2664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t>La tourbe s'accumule généralement de un à quelques millimètres par an (environ 1 mètre par millénaire).</a:t>
            </a:r>
            <a:endParaRPr lang="fr-FR" sz="4000" b="1" dirty="0">
              <a:cs typeface="Arial" panose="020B0604020202020204" pitchFamily="34" charset="0"/>
            </a:endParaRPr>
          </a:p>
        </p:txBody>
      </p:sp>
      <p:cxnSp>
        <p:nvCxnSpPr>
          <p:cNvPr id="63" name="Connecteur droit avec flèche 62">
            <a:extLst>
              <a:ext uri="{FF2B5EF4-FFF2-40B4-BE49-F238E27FC236}">
                <a16:creationId xmlns:a16="http://schemas.microsoft.com/office/drawing/2014/main" id="{88E84821-B762-6D65-0C3D-71B4EC747E97}"/>
              </a:ext>
            </a:extLst>
          </p:cNvPr>
          <p:cNvCxnSpPr>
            <a:cxnSpLocks/>
          </p:cNvCxnSpPr>
          <p:nvPr/>
        </p:nvCxnSpPr>
        <p:spPr>
          <a:xfrm flipH="1">
            <a:off x="13129570" y="1055650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1064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Image 114">
            <a:extLst>
              <a:ext uri="{FF2B5EF4-FFF2-40B4-BE49-F238E27FC236}">
                <a16:creationId xmlns:a16="http://schemas.microsoft.com/office/drawing/2014/main" id="{EBC8AB2D-7419-85C5-1153-50E342472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931" y="3265211"/>
            <a:ext cx="15087362" cy="10430889"/>
          </a:xfrm>
          <a:prstGeom prst="rect">
            <a:avLst/>
          </a:prstGeom>
        </p:spPr>
      </p:pic>
      <p:sp>
        <p:nvSpPr>
          <p:cNvPr id="102" name="Flèche : double flèche verticale 101">
            <a:extLst>
              <a:ext uri="{FF2B5EF4-FFF2-40B4-BE49-F238E27FC236}">
                <a16:creationId xmlns:a16="http://schemas.microsoft.com/office/drawing/2014/main" id="{C64E675D-5CF3-6FE2-7E3A-DD179A2BECF6}"/>
              </a:ext>
            </a:extLst>
          </p:cNvPr>
          <p:cNvSpPr/>
          <p:nvPr/>
        </p:nvSpPr>
        <p:spPr>
          <a:xfrm>
            <a:off x="3965888" y="6941224"/>
            <a:ext cx="489098" cy="2743201"/>
          </a:xfrm>
          <a:prstGeom prst="upDownArrow">
            <a:avLst/>
          </a:prstGeom>
          <a:solidFill>
            <a:srgbClr val="FFFFFF"/>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03" name="ZoneTexte 102">
            <a:extLst>
              <a:ext uri="{FF2B5EF4-FFF2-40B4-BE49-F238E27FC236}">
                <a16:creationId xmlns:a16="http://schemas.microsoft.com/office/drawing/2014/main" id="{B80AA506-DA91-AD79-9833-9A7CE3784EBE}"/>
              </a:ext>
            </a:extLst>
          </p:cNvPr>
          <p:cNvSpPr txBox="1"/>
          <p:nvPr/>
        </p:nvSpPr>
        <p:spPr>
          <a:xfrm>
            <a:off x="709023" y="6153876"/>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maximum de la nappe d'eau</a:t>
            </a:r>
          </a:p>
        </p:txBody>
      </p:sp>
      <p:sp>
        <p:nvSpPr>
          <p:cNvPr id="104" name="ZoneTexte 103">
            <a:extLst>
              <a:ext uri="{FF2B5EF4-FFF2-40B4-BE49-F238E27FC236}">
                <a16:creationId xmlns:a16="http://schemas.microsoft.com/office/drawing/2014/main" id="{9D28A21A-CC09-EAEA-5A14-1494EC929816}"/>
              </a:ext>
            </a:extLst>
          </p:cNvPr>
          <p:cNvSpPr txBox="1"/>
          <p:nvPr/>
        </p:nvSpPr>
        <p:spPr>
          <a:xfrm>
            <a:off x="709023" y="9052715"/>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minimum de la nappe d'eau</a:t>
            </a:r>
          </a:p>
        </p:txBody>
      </p:sp>
      <p:cxnSp>
        <p:nvCxnSpPr>
          <p:cNvPr id="105" name="Connecteur droit 104">
            <a:extLst>
              <a:ext uri="{FF2B5EF4-FFF2-40B4-BE49-F238E27FC236}">
                <a16:creationId xmlns:a16="http://schemas.microsoft.com/office/drawing/2014/main" id="{134327EE-FFE1-B9BD-4CDE-51411605D2AB}"/>
              </a:ext>
            </a:extLst>
          </p:cNvPr>
          <p:cNvCxnSpPr>
            <a:cxnSpLocks/>
          </p:cNvCxnSpPr>
          <p:nvPr/>
        </p:nvCxnSpPr>
        <p:spPr>
          <a:xfrm>
            <a:off x="3865152" y="9723338"/>
            <a:ext cx="13592268" cy="0"/>
          </a:xfrm>
          <a:prstGeom prst="line">
            <a:avLst/>
          </a:prstGeom>
          <a:ln w="57150" cap="rnd">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43CCB787-C125-07AE-4566-EAAFB46949A2}"/>
              </a:ext>
            </a:extLst>
          </p:cNvPr>
          <p:cNvCxnSpPr>
            <a:cxnSpLocks/>
          </p:cNvCxnSpPr>
          <p:nvPr/>
        </p:nvCxnSpPr>
        <p:spPr>
          <a:xfrm>
            <a:off x="3830267" y="6892116"/>
            <a:ext cx="13627153" cy="0"/>
          </a:xfrm>
          <a:prstGeom prst="line">
            <a:avLst/>
          </a:prstGeom>
          <a:ln w="57150" cap="rnd">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EB0A47C-E571-8890-EE56-F14581598AC0}"/>
              </a:ext>
            </a:extLst>
          </p:cNvPr>
          <p:cNvSpPr>
            <a:spLocks noGrp="1"/>
          </p:cNvSpPr>
          <p:nvPr>
            <p:ph type="title"/>
          </p:nvPr>
        </p:nvSpPr>
        <p:spPr>
          <a:xfrm>
            <a:off x="1905000" y="205650"/>
            <a:ext cx="21202650" cy="1625278"/>
          </a:xfrm>
        </p:spPr>
        <p:txBody>
          <a:bodyPr/>
          <a:lstStyle/>
          <a:p>
            <a:r>
              <a:rPr lang="fr-FR" dirty="0"/>
              <a:t>Schéma général de la dynamique du carbone dans les tourbières</a:t>
            </a:r>
            <a:br>
              <a:rPr lang="fr-FR" dirty="0"/>
            </a:br>
            <a:r>
              <a:rPr lang="fr-FR" dirty="0"/>
              <a:t>- Synthèse -</a:t>
            </a:r>
          </a:p>
        </p:txBody>
      </p:sp>
      <p:sp>
        <p:nvSpPr>
          <p:cNvPr id="21" name="Flèche : bas 20">
            <a:extLst>
              <a:ext uri="{FF2B5EF4-FFF2-40B4-BE49-F238E27FC236}">
                <a16:creationId xmlns:a16="http://schemas.microsoft.com/office/drawing/2014/main" id="{48D58B09-25CD-4404-C086-87050FB79BCC}"/>
              </a:ext>
            </a:extLst>
          </p:cNvPr>
          <p:cNvSpPr/>
          <p:nvPr/>
        </p:nvSpPr>
        <p:spPr>
          <a:xfrm rot="10800000">
            <a:off x="14639495" y="5341723"/>
            <a:ext cx="786809" cy="6288718"/>
          </a:xfrm>
          <a:prstGeom prst="downArrow">
            <a:avLst/>
          </a:prstGeom>
          <a:gradFill flip="none" rotWithShape="1">
            <a:gsLst>
              <a:gs pos="0">
                <a:schemeClr val="tx1">
                  <a:lumMod val="60000"/>
                  <a:lumOff val="40000"/>
                  <a:tint val="66000"/>
                  <a:satMod val="160000"/>
                </a:schemeClr>
              </a:gs>
              <a:gs pos="50000">
                <a:schemeClr val="tx1">
                  <a:lumMod val="60000"/>
                  <a:lumOff val="40000"/>
                  <a:tint val="44500"/>
                  <a:satMod val="160000"/>
                </a:schemeClr>
              </a:gs>
              <a:gs pos="100000">
                <a:schemeClr val="tx1">
                  <a:lumMod val="60000"/>
                  <a:lumOff val="40000"/>
                  <a:tint val="23500"/>
                  <a:satMod val="160000"/>
                </a:schemeClr>
              </a:gs>
            </a:gsLst>
            <a:lin ang="5400000" scaled="1"/>
            <a:tileRect/>
          </a:gradFill>
          <a:ln w="25400" cap="flat">
            <a:solidFill>
              <a:schemeClr val="tx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2" name="ZoneTexte 21">
            <a:extLst>
              <a:ext uri="{FF2B5EF4-FFF2-40B4-BE49-F238E27FC236}">
                <a16:creationId xmlns:a16="http://schemas.microsoft.com/office/drawing/2014/main" id="{B5A7C6CF-F938-519B-86B9-4FBCB8E3AB79}"/>
              </a:ext>
            </a:extLst>
          </p:cNvPr>
          <p:cNvSpPr txBox="1"/>
          <p:nvPr/>
        </p:nvSpPr>
        <p:spPr>
          <a:xfrm>
            <a:off x="13561404" y="11840523"/>
            <a:ext cx="3361534" cy="710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8000" tIns="108000" rIns="108000" bIns="1080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err="1">
                <a:ln>
                  <a:noFill/>
                </a:ln>
                <a:solidFill>
                  <a:schemeClr val="tx2">
                    <a:lumMod val="75000"/>
                  </a:schemeClr>
                </a:solidFill>
                <a:effectLst>
                  <a:glow rad="228600">
                    <a:schemeClr val="bg1">
                      <a:alpha val="88000"/>
                    </a:schemeClr>
                  </a:glow>
                </a:effectLst>
                <a:uFillTx/>
                <a:latin typeface="+mn-lt"/>
                <a:ea typeface="+mn-ea"/>
                <a:cs typeface="+mn-cs"/>
                <a:sym typeface="Helvetica Neue"/>
              </a:rPr>
              <a:t>Méthanogénèse</a:t>
            </a:r>
            <a:endParaRPr kumimoji="0" lang="fr-FR" sz="3200" b="0" i="0" u="none" strike="noStrike" cap="none" spc="0" normalizeH="0" baseline="0" dirty="0">
              <a:ln>
                <a:noFill/>
              </a:ln>
              <a:solidFill>
                <a:schemeClr val="tx2">
                  <a:lumMod val="75000"/>
                </a:schemeClr>
              </a:solidFill>
              <a:effectLst>
                <a:glow rad="228600">
                  <a:schemeClr val="bg1">
                    <a:alpha val="88000"/>
                  </a:schemeClr>
                </a:glow>
              </a:effectLst>
              <a:uFillTx/>
              <a:latin typeface="+mn-lt"/>
              <a:ea typeface="+mn-ea"/>
              <a:cs typeface="+mn-cs"/>
              <a:sym typeface="Helvetica Neue"/>
            </a:endParaRPr>
          </a:p>
        </p:txBody>
      </p:sp>
      <p:sp>
        <p:nvSpPr>
          <p:cNvPr id="23" name="ZoneTexte 22">
            <a:extLst>
              <a:ext uri="{FF2B5EF4-FFF2-40B4-BE49-F238E27FC236}">
                <a16:creationId xmlns:a16="http://schemas.microsoft.com/office/drawing/2014/main" id="{FFD0F89D-978F-06F1-54BF-81617FF6D8A8}"/>
              </a:ext>
            </a:extLst>
          </p:cNvPr>
          <p:cNvSpPr txBox="1"/>
          <p:nvPr/>
        </p:nvSpPr>
        <p:spPr>
          <a:xfrm>
            <a:off x="14429331" y="3502924"/>
            <a:ext cx="1221488"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CH</a:t>
            </a:r>
            <a:r>
              <a:rPr lang="fr-FR" sz="4400" b="1" baseline="-25000" dirty="0"/>
              <a:t>4</a:t>
            </a:r>
            <a:endParaRPr lang="fr-FR" sz="4400" b="1" dirty="0"/>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émis</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24" name="ZoneTexte 23">
            <a:extLst>
              <a:ext uri="{FF2B5EF4-FFF2-40B4-BE49-F238E27FC236}">
                <a16:creationId xmlns:a16="http://schemas.microsoft.com/office/drawing/2014/main" id="{CFF0CE1E-3B8B-974F-B9CB-F2977C7CA17B}"/>
              </a:ext>
            </a:extLst>
          </p:cNvPr>
          <p:cNvSpPr txBox="1"/>
          <p:nvPr/>
        </p:nvSpPr>
        <p:spPr>
          <a:xfrm>
            <a:off x="15258986" y="5732437"/>
            <a:ext cx="3455791" cy="710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8000" tIns="108000" rIns="108000" bIns="1080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err="1">
                <a:ln>
                  <a:noFill/>
                </a:ln>
                <a:solidFill>
                  <a:schemeClr val="tx2">
                    <a:lumMod val="75000"/>
                  </a:schemeClr>
                </a:solidFill>
                <a:effectLst>
                  <a:glow rad="228600">
                    <a:schemeClr val="bg1">
                      <a:alpha val="88000"/>
                    </a:schemeClr>
                  </a:glow>
                </a:effectLst>
                <a:uFillTx/>
                <a:latin typeface="+mn-lt"/>
                <a:ea typeface="+mn-ea"/>
                <a:cs typeface="+mn-cs"/>
                <a:sym typeface="Helvetica Neue"/>
              </a:rPr>
              <a:t>Méthanotrophie</a:t>
            </a:r>
            <a:endParaRPr kumimoji="0" lang="fr-FR" sz="3200" b="0" i="0" u="none" strike="noStrike" cap="none" spc="0" normalizeH="0" baseline="0" dirty="0">
              <a:ln>
                <a:noFill/>
              </a:ln>
              <a:solidFill>
                <a:schemeClr val="tx2">
                  <a:lumMod val="75000"/>
                </a:schemeClr>
              </a:solidFill>
              <a:effectLst>
                <a:glow rad="228600">
                  <a:schemeClr val="bg1">
                    <a:alpha val="88000"/>
                  </a:schemeClr>
                </a:glow>
              </a:effectLst>
              <a:uFillTx/>
              <a:latin typeface="+mn-lt"/>
              <a:ea typeface="+mn-ea"/>
              <a:cs typeface="+mn-cs"/>
              <a:sym typeface="Helvetica Neue"/>
            </a:endParaRPr>
          </a:p>
        </p:txBody>
      </p:sp>
      <p:sp>
        <p:nvSpPr>
          <p:cNvPr id="25" name="Rectangle 24">
            <a:extLst>
              <a:ext uri="{FF2B5EF4-FFF2-40B4-BE49-F238E27FC236}">
                <a16:creationId xmlns:a16="http://schemas.microsoft.com/office/drawing/2014/main" id="{0121D88E-634A-B36F-1BF8-6B42FA835046}"/>
              </a:ext>
            </a:extLst>
          </p:cNvPr>
          <p:cNvSpPr/>
          <p:nvPr/>
        </p:nvSpPr>
        <p:spPr>
          <a:xfrm>
            <a:off x="15225833" y="6844650"/>
            <a:ext cx="335168" cy="4785791"/>
          </a:xfrm>
          <a:prstGeom prst="rect">
            <a:avLst/>
          </a:prstGeom>
          <a:gradFill flip="none" rotWithShape="1">
            <a:gsLst>
              <a:gs pos="0">
                <a:schemeClr val="tx1">
                  <a:lumMod val="60000"/>
                  <a:lumOff val="40000"/>
                  <a:tint val="66000"/>
                  <a:satMod val="160000"/>
                </a:schemeClr>
              </a:gs>
              <a:gs pos="50000">
                <a:schemeClr val="tx1">
                  <a:lumMod val="60000"/>
                  <a:lumOff val="40000"/>
                  <a:tint val="44500"/>
                  <a:satMod val="160000"/>
                </a:schemeClr>
              </a:gs>
              <a:gs pos="100000">
                <a:schemeClr val="tx1">
                  <a:lumMod val="60000"/>
                  <a:lumOff val="40000"/>
                  <a:tint val="23500"/>
                  <a:satMod val="160000"/>
                </a:schemeClr>
              </a:gs>
            </a:gsLst>
            <a:lin ang="16200000" scaled="1"/>
            <a:tileRect/>
          </a:gradFill>
          <a:ln w="25400" cap="flat">
            <a:solidFill>
              <a:schemeClr val="tx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6" name="ZoneTexte 25">
            <a:extLst>
              <a:ext uri="{FF2B5EF4-FFF2-40B4-BE49-F238E27FC236}">
                <a16:creationId xmlns:a16="http://schemas.microsoft.com/office/drawing/2014/main" id="{9437A12A-46EB-953E-19CE-A6F9B6949FFA}"/>
              </a:ext>
            </a:extLst>
          </p:cNvPr>
          <p:cNvSpPr txBox="1"/>
          <p:nvPr/>
        </p:nvSpPr>
        <p:spPr>
          <a:xfrm>
            <a:off x="15142200" y="6475355"/>
            <a:ext cx="51296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800" b="0" i="0" u="none" strike="noStrike" cap="none" spc="0" normalizeH="0" baseline="0" dirty="0">
                <a:ln>
                  <a:noFill/>
                </a:ln>
                <a:solidFill>
                  <a:srgbClr val="0070C0"/>
                </a:solidFill>
                <a:effectLst/>
                <a:uFillTx/>
                <a:latin typeface="+mn-lt"/>
                <a:ea typeface="+mn-ea"/>
                <a:cs typeface="+mn-cs"/>
                <a:sym typeface="Helvetica Neue"/>
              </a:rPr>
              <a:t>X</a:t>
            </a:r>
          </a:p>
        </p:txBody>
      </p:sp>
      <p:sp>
        <p:nvSpPr>
          <p:cNvPr id="33" name="Ellipse 32">
            <a:extLst>
              <a:ext uri="{FF2B5EF4-FFF2-40B4-BE49-F238E27FC236}">
                <a16:creationId xmlns:a16="http://schemas.microsoft.com/office/drawing/2014/main" id="{3263EE3D-94DF-106B-9568-0C3D65CF74A4}"/>
              </a:ext>
            </a:extLst>
          </p:cNvPr>
          <p:cNvSpPr/>
          <p:nvPr/>
        </p:nvSpPr>
        <p:spPr>
          <a:xfrm>
            <a:off x="14188071" y="3233399"/>
            <a:ext cx="1722622" cy="1805856"/>
          </a:xfrm>
          <a:prstGeom prst="ellipse">
            <a:avLst/>
          </a:prstGeom>
          <a:noFill/>
          <a:ln w="63500" cap="flat">
            <a:solidFill>
              <a:srgbClr val="7030A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4" name="Flèche : droite 33">
            <a:extLst>
              <a:ext uri="{FF2B5EF4-FFF2-40B4-BE49-F238E27FC236}">
                <a16:creationId xmlns:a16="http://schemas.microsoft.com/office/drawing/2014/main" id="{A81A1732-9256-99DE-A406-C8B4AB78D40D}"/>
              </a:ext>
            </a:extLst>
          </p:cNvPr>
          <p:cNvSpPr/>
          <p:nvPr/>
        </p:nvSpPr>
        <p:spPr>
          <a:xfrm>
            <a:off x="17191038" y="6485641"/>
            <a:ext cx="1127046" cy="972031"/>
          </a:xfrm>
          <a:prstGeom prst="rightArrow">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5400000" scaled="1"/>
            <a:tileRect/>
          </a:gradFill>
          <a:ln w="254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5" name="ZoneTexte 34">
            <a:extLst>
              <a:ext uri="{FF2B5EF4-FFF2-40B4-BE49-F238E27FC236}">
                <a16:creationId xmlns:a16="http://schemas.microsoft.com/office/drawing/2014/main" id="{C4D20EE4-7F91-4206-B17D-C929379A69E3}"/>
              </a:ext>
            </a:extLst>
          </p:cNvPr>
          <p:cNvSpPr txBox="1"/>
          <p:nvPr/>
        </p:nvSpPr>
        <p:spPr>
          <a:xfrm>
            <a:off x="18653436" y="5187354"/>
            <a:ext cx="194764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chemeClr val="accent1"/>
                </a:solidFill>
                <a:effectLst/>
                <a:uFillTx/>
                <a:latin typeface="+mn-lt"/>
                <a:ea typeface="+mn-ea"/>
                <a:cs typeface="+mn-cs"/>
                <a:sym typeface="Helvetica Neue"/>
              </a:rPr>
              <a:t>Lessivage</a:t>
            </a:r>
          </a:p>
        </p:txBody>
      </p:sp>
      <p:sp>
        <p:nvSpPr>
          <p:cNvPr id="37" name="ZoneTexte 36">
            <a:extLst>
              <a:ext uri="{FF2B5EF4-FFF2-40B4-BE49-F238E27FC236}">
                <a16:creationId xmlns:a16="http://schemas.microsoft.com/office/drawing/2014/main" id="{FE4B5697-6C44-EE72-9D1A-73A84B72D280}"/>
              </a:ext>
            </a:extLst>
          </p:cNvPr>
          <p:cNvSpPr txBox="1"/>
          <p:nvPr/>
        </p:nvSpPr>
        <p:spPr>
          <a:xfrm>
            <a:off x="13118080" y="2137033"/>
            <a:ext cx="4291021"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1" i="0" u="none" strike="noStrike" cap="none" spc="0" normalizeH="0" baseline="0" dirty="0">
                <a:ln>
                  <a:noFill/>
                </a:ln>
                <a:solidFill>
                  <a:schemeClr val="accent6"/>
                </a:solidFill>
                <a:effectLst/>
                <a:uFillTx/>
                <a:latin typeface="+mn-lt"/>
                <a:ea typeface="+mn-ea"/>
                <a:cs typeface="+mn-cs"/>
                <a:sym typeface="Helvetica Neue"/>
              </a:rPr>
              <a:t>Échange net de l'écosystème (NEE)</a:t>
            </a:r>
          </a:p>
        </p:txBody>
      </p:sp>
      <p:sp>
        <p:nvSpPr>
          <p:cNvPr id="38" name="ZoneTexte 37">
            <a:extLst>
              <a:ext uri="{FF2B5EF4-FFF2-40B4-BE49-F238E27FC236}">
                <a16:creationId xmlns:a16="http://schemas.microsoft.com/office/drawing/2014/main" id="{6D1CFFFD-E969-D7C8-E946-B4F5EFDBAC9E}"/>
              </a:ext>
            </a:extLst>
          </p:cNvPr>
          <p:cNvSpPr txBox="1"/>
          <p:nvPr/>
        </p:nvSpPr>
        <p:spPr>
          <a:xfrm>
            <a:off x="18298967" y="6268751"/>
            <a:ext cx="2560298" cy="43499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600" b="1" i="0" u="none" strike="noStrike" cap="none" spc="0" normalizeH="0" baseline="0" dirty="0">
                <a:ln>
                  <a:noFill/>
                </a:ln>
                <a:effectLst/>
                <a:uFillTx/>
                <a:latin typeface="+mn-lt"/>
                <a:ea typeface="+mn-ea"/>
                <a:cs typeface="+mn-cs"/>
                <a:sym typeface="Helvetica Neue"/>
              </a:rPr>
              <a:t>C-DOC</a:t>
            </a:r>
          </a:p>
          <a:p>
            <a:pPr marL="0" marR="0" indent="0" algn="ctr" defTabSz="2438337" rtl="0" fontAlgn="auto" latinLnBrk="0" hangingPunct="0">
              <a:lnSpc>
                <a:spcPct val="100000"/>
              </a:lnSpc>
              <a:spcBef>
                <a:spcPts val="0"/>
              </a:spcBef>
              <a:spcAft>
                <a:spcPts val="0"/>
              </a:spcAft>
              <a:buClrTx/>
              <a:buSzTx/>
              <a:buFontTx/>
              <a:buNone/>
              <a:tabLst/>
            </a:pPr>
            <a:r>
              <a:rPr lang="fr-FR" sz="3600" b="1" dirty="0"/>
              <a:t>et </a:t>
            </a:r>
            <a:r>
              <a:rPr kumimoji="0" lang="fr-FR" sz="3600" b="1" i="0" u="none" strike="noStrike" cap="none" spc="0" normalizeH="0" baseline="0" dirty="0">
                <a:ln>
                  <a:noFill/>
                </a:ln>
                <a:effectLst/>
                <a:uFillTx/>
                <a:latin typeface="+mn-lt"/>
                <a:ea typeface="+mn-ea"/>
                <a:cs typeface="+mn-cs"/>
                <a:sym typeface="Helvetica Neue"/>
              </a:rPr>
              <a:t>POC</a:t>
            </a:r>
          </a:p>
          <a:p>
            <a:pPr marL="0" marR="0" indent="0" algn="ctr" defTabSz="2438337" rtl="0" fontAlgn="auto" latinLnBrk="0" hangingPunct="0">
              <a:lnSpc>
                <a:spcPct val="100000"/>
              </a:lnSpc>
              <a:spcBef>
                <a:spcPts val="0"/>
              </a:spcBef>
              <a:spcAft>
                <a:spcPts val="0"/>
              </a:spcAft>
              <a:buClrTx/>
              <a:buSzTx/>
              <a:buFontTx/>
              <a:buNone/>
              <a:tabLst/>
            </a:pPr>
            <a:endParaRPr kumimoji="0" lang="fr-FR" sz="4400" b="1" i="0" u="none" strike="noStrike" cap="none" spc="0" normalizeH="0" baseline="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effectLst/>
                <a:uFillTx/>
                <a:latin typeface="+mn-lt"/>
                <a:ea typeface="+mn-ea"/>
                <a:cs typeface="+mn-cs"/>
                <a:sym typeface="Helvetica Neue"/>
              </a:rPr>
              <a:t>Carbone Organique </a:t>
            </a:r>
            <a:r>
              <a:rPr lang="fr-FR" sz="3200" b="1" dirty="0"/>
              <a:t>D</a:t>
            </a:r>
            <a:r>
              <a:rPr kumimoji="0" lang="fr-FR" sz="3200" b="1" i="0" u="none" strike="noStrike" cap="none" spc="0" normalizeH="0" baseline="0" dirty="0">
                <a:ln>
                  <a:noFill/>
                </a:ln>
                <a:effectLst/>
                <a:uFillTx/>
                <a:latin typeface="+mn-lt"/>
                <a:ea typeface="+mn-ea"/>
                <a:cs typeface="+mn-cs"/>
                <a:sym typeface="Helvetica Neue"/>
              </a:rPr>
              <a:t>issous et Particulaire</a:t>
            </a:r>
          </a:p>
          <a:p>
            <a:pPr marL="0" marR="0" indent="0" algn="ctr" defTabSz="2438337" rtl="0" fontAlgn="auto" latinLnBrk="0" hangingPunct="0">
              <a:lnSpc>
                <a:spcPct val="100000"/>
              </a:lnSpc>
              <a:spcBef>
                <a:spcPts val="0"/>
              </a:spcBef>
              <a:spcAft>
                <a:spcPts val="0"/>
              </a:spcAft>
              <a:buClrTx/>
              <a:buSzTx/>
              <a:buFontTx/>
              <a:buNone/>
              <a:tabLst/>
            </a:pPr>
            <a:r>
              <a:rPr lang="fr-FR" sz="3200" b="1" dirty="0"/>
              <a:t>dans l'eau</a:t>
            </a:r>
            <a:endParaRPr kumimoji="0" lang="fr-FR" sz="3200" b="1" i="0" u="none" strike="noStrike" cap="none" spc="0" normalizeH="0" baseline="-25000" dirty="0">
              <a:ln>
                <a:noFill/>
              </a:ln>
              <a:effectLst/>
              <a:uFillTx/>
              <a:latin typeface="+mn-lt"/>
              <a:ea typeface="+mn-ea"/>
              <a:cs typeface="+mn-cs"/>
              <a:sym typeface="Helvetica Neue"/>
            </a:endParaRPr>
          </a:p>
        </p:txBody>
      </p:sp>
      <p:sp>
        <p:nvSpPr>
          <p:cNvPr id="39" name="Ellipse 38">
            <a:extLst>
              <a:ext uri="{FF2B5EF4-FFF2-40B4-BE49-F238E27FC236}">
                <a16:creationId xmlns:a16="http://schemas.microsoft.com/office/drawing/2014/main" id="{649EAE02-BBD9-9F33-E73C-463F64F9D2E9}"/>
              </a:ext>
            </a:extLst>
          </p:cNvPr>
          <p:cNvSpPr/>
          <p:nvPr/>
        </p:nvSpPr>
        <p:spPr>
          <a:xfrm>
            <a:off x="18494607" y="5993055"/>
            <a:ext cx="2243676" cy="1805856"/>
          </a:xfrm>
          <a:prstGeom prst="ellipse">
            <a:avLst/>
          </a:prstGeom>
          <a:noFill/>
          <a:ln w="635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71" name="ZoneTexte 70">
            <a:extLst>
              <a:ext uri="{FF2B5EF4-FFF2-40B4-BE49-F238E27FC236}">
                <a16:creationId xmlns:a16="http://schemas.microsoft.com/office/drawing/2014/main" id="{E65A4625-A0ED-B91B-595A-B0454659C70D}"/>
              </a:ext>
            </a:extLst>
          </p:cNvPr>
          <p:cNvSpPr txBox="1"/>
          <p:nvPr/>
        </p:nvSpPr>
        <p:spPr>
          <a:xfrm>
            <a:off x="5068110" y="10747385"/>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Tourbe</a:t>
            </a:r>
          </a:p>
        </p:txBody>
      </p:sp>
      <p:sp>
        <p:nvSpPr>
          <p:cNvPr id="72" name="ZoneTexte 71">
            <a:extLst>
              <a:ext uri="{FF2B5EF4-FFF2-40B4-BE49-F238E27FC236}">
                <a16:creationId xmlns:a16="http://schemas.microsoft.com/office/drawing/2014/main" id="{77095F27-D917-184F-D84B-A6CFC5FD00B2}"/>
              </a:ext>
            </a:extLst>
          </p:cNvPr>
          <p:cNvSpPr txBox="1"/>
          <p:nvPr/>
        </p:nvSpPr>
        <p:spPr>
          <a:xfrm>
            <a:off x="5068110" y="8045586"/>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Litière</a:t>
            </a:r>
          </a:p>
        </p:txBody>
      </p:sp>
      <p:cxnSp>
        <p:nvCxnSpPr>
          <p:cNvPr id="73" name="Connecteur droit 72">
            <a:extLst>
              <a:ext uri="{FF2B5EF4-FFF2-40B4-BE49-F238E27FC236}">
                <a16:creationId xmlns:a16="http://schemas.microsoft.com/office/drawing/2014/main" id="{3C8BE955-91E0-FDDE-3A33-1512ECB263D5}"/>
              </a:ext>
            </a:extLst>
          </p:cNvPr>
          <p:cNvCxnSpPr>
            <a:cxnSpLocks/>
          </p:cNvCxnSpPr>
          <p:nvPr/>
        </p:nvCxnSpPr>
        <p:spPr>
          <a:xfrm flipH="1">
            <a:off x="4895901" y="7522399"/>
            <a:ext cx="12594431"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40C00D77-C9A4-AD5F-D730-F118B5D1800C}"/>
              </a:ext>
            </a:extLst>
          </p:cNvPr>
          <p:cNvCxnSpPr>
            <a:cxnSpLocks/>
          </p:cNvCxnSpPr>
          <p:nvPr/>
        </p:nvCxnSpPr>
        <p:spPr>
          <a:xfrm flipH="1">
            <a:off x="4895901" y="9218526"/>
            <a:ext cx="12594431"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5" name="ZoneTexte 74">
            <a:extLst>
              <a:ext uri="{FF2B5EF4-FFF2-40B4-BE49-F238E27FC236}">
                <a16:creationId xmlns:a16="http://schemas.microsoft.com/office/drawing/2014/main" id="{07E384EE-5415-FB5B-645C-A0B1AEFFC61F}"/>
              </a:ext>
            </a:extLst>
          </p:cNvPr>
          <p:cNvSpPr txBox="1"/>
          <p:nvPr/>
        </p:nvSpPr>
        <p:spPr>
          <a:xfrm>
            <a:off x="5080948" y="6340105"/>
            <a:ext cx="4262719" cy="1079399"/>
          </a:xfrm>
          <a:prstGeom prst="rect">
            <a:avLst/>
          </a:prstGeom>
          <a:noFill/>
        </p:spPr>
        <p:txBody>
          <a:bodyPr wrap="square" lIns="46800" tIns="46800" rIns="46800" bIns="46800" rtlCol="0">
            <a:spAutoFit/>
          </a:bodyPr>
          <a:lstStyle/>
          <a:p>
            <a:pPr algn="ctr"/>
            <a:r>
              <a:rPr lang="fr-FR" sz="3200" b="1" dirty="0">
                <a:solidFill>
                  <a:schemeClr val="bg1"/>
                </a:solidFill>
              </a:rPr>
              <a:t>Végétation</a:t>
            </a:r>
          </a:p>
          <a:p>
            <a:pPr algn="ctr"/>
            <a:r>
              <a:rPr lang="fr-FR" sz="3200" b="1" dirty="0">
                <a:solidFill>
                  <a:schemeClr val="bg1"/>
                </a:solidFill>
              </a:rPr>
              <a:t>active</a:t>
            </a:r>
          </a:p>
        </p:txBody>
      </p:sp>
      <p:sp>
        <p:nvSpPr>
          <p:cNvPr id="78" name="Flèche : bas 77">
            <a:extLst>
              <a:ext uri="{FF2B5EF4-FFF2-40B4-BE49-F238E27FC236}">
                <a16:creationId xmlns:a16="http://schemas.microsoft.com/office/drawing/2014/main" id="{0F507326-6A77-4562-EA68-57F88DFD91AA}"/>
              </a:ext>
            </a:extLst>
          </p:cNvPr>
          <p:cNvSpPr/>
          <p:nvPr/>
        </p:nvSpPr>
        <p:spPr>
          <a:xfrm>
            <a:off x="5224825" y="4321120"/>
            <a:ext cx="654074" cy="2053723"/>
          </a:xfrm>
          <a:prstGeom prst="downArrow">
            <a:avLst/>
          </a:prstGeom>
          <a:gradFill flip="none" rotWithShape="1">
            <a:gsLst>
              <a:gs pos="0">
                <a:srgbClr val="10AD9B">
                  <a:tint val="66000"/>
                  <a:satMod val="160000"/>
                </a:srgbClr>
              </a:gs>
              <a:gs pos="50000">
                <a:srgbClr val="10AD9B">
                  <a:tint val="44500"/>
                  <a:satMod val="160000"/>
                </a:srgbClr>
              </a:gs>
              <a:gs pos="100000">
                <a:srgbClr val="10AD9B">
                  <a:tint val="23500"/>
                  <a:satMod val="160000"/>
                </a:srgbClr>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79" name="ZoneTexte 78">
            <a:extLst>
              <a:ext uri="{FF2B5EF4-FFF2-40B4-BE49-F238E27FC236}">
                <a16:creationId xmlns:a16="http://schemas.microsoft.com/office/drawing/2014/main" id="{34238E46-3C57-314F-DED8-1838EEBCEADE}"/>
              </a:ext>
            </a:extLst>
          </p:cNvPr>
          <p:cNvSpPr txBox="1"/>
          <p:nvPr/>
        </p:nvSpPr>
        <p:spPr>
          <a:xfrm>
            <a:off x="5012902" y="2606197"/>
            <a:ext cx="1210652"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capté</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80" name="ZoneTexte 79">
            <a:extLst>
              <a:ext uri="{FF2B5EF4-FFF2-40B4-BE49-F238E27FC236}">
                <a16:creationId xmlns:a16="http://schemas.microsoft.com/office/drawing/2014/main" id="{3F2A7BBF-CD34-E7F1-78E1-0F721222B7FA}"/>
              </a:ext>
            </a:extLst>
          </p:cNvPr>
          <p:cNvSpPr txBox="1"/>
          <p:nvPr/>
        </p:nvSpPr>
        <p:spPr>
          <a:xfrm>
            <a:off x="1486373" y="4153763"/>
            <a:ext cx="3266407"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10AD9B"/>
                </a:solidFill>
                <a:effectLst/>
                <a:uFillTx/>
                <a:latin typeface="+mn-lt"/>
                <a:ea typeface="+mn-ea"/>
                <a:cs typeface="+mn-cs"/>
                <a:sym typeface="Helvetica Neue"/>
              </a:rPr>
              <a:t>Production</a:t>
            </a:r>
          </a:p>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10AD9B"/>
                </a:solidFill>
                <a:effectLst/>
                <a:uFillTx/>
                <a:latin typeface="+mn-lt"/>
                <a:ea typeface="+mn-ea"/>
                <a:cs typeface="+mn-cs"/>
                <a:sym typeface="Helvetica Neue"/>
              </a:rPr>
              <a:t>primaire brute</a:t>
            </a:r>
          </a:p>
          <a:p>
            <a:pPr marL="0" marR="0" indent="0" algn="ctr" defTabSz="2438337" rtl="0" fontAlgn="auto" latinLnBrk="0" hangingPunct="0">
              <a:lnSpc>
                <a:spcPct val="100000"/>
              </a:lnSpc>
              <a:spcBef>
                <a:spcPts val="0"/>
              </a:spcBef>
              <a:spcAft>
                <a:spcPts val="0"/>
              </a:spcAft>
              <a:buClrTx/>
              <a:buSzTx/>
              <a:buFontTx/>
              <a:buNone/>
              <a:tabLst/>
            </a:pPr>
            <a:r>
              <a:rPr lang="fr-FR" sz="3200" dirty="0">
                <a:solidFill>
                  <a:srgbClr val="10AD9B"/>
                </a:solidFill>
              </a:rPr>
              <a:t>(</a:t>
            </a:r>
            <a:r>
              <a:rPr kumimoji="0" lang="fr-FR" sz="3200" b="0" i="0" u="none" strike="noStrike" cap="none" spc="0" normalizeH="0" baseline="0" dirty="0">
                <a:ln>
                  <a:noFill/>
                </a:ln>
                <a:solidFill>
                  <a:srgbClr val="10AD9B"/>
                </a:solidFill>
                <a:effectLst/>
                <a:uFillTx/>
                <a:latin typeface="+mn-lt"/>
                <a:ea typeface="+mn-ea"/>
                <a:cs typeface="+mn-cs"/>
                <a:sym typeface="Helvetica Neue"/>
              </a:rPr>
              <a:t>Photosynthèse)</a:t>
            </a:r>
          </a:p>
        </p:txBody>
      </p:sp>
      <p:sp>
        <p:nvSpPr>
          <p:cNvPr id="81" name="Flèche : bas 80">
            <a:extLst>
              <a:ext uri="{FF2B5EF4-FFF2-40B4-BE49-F238E27FC236}">
                <a16:creationId xmlns:a16="http://schemas.microsoft.com/office/drawing/2014/main" id="{40CB88A0-839C-CF7E-06E5-A12047FF7DAE}"/>
              </a:ext>
            </a:extLst>
          </p:cNvPr>
          <p:cNvSpPr/>
          <p:nvPr/>
        </p:nvSpPr>
        <p:spPr>
          <a:xfrm rot="10800000">
            <a:off x="9469399" y="4321118"/>
            <a:ext cx="730207" cy="3941823"/>
          </a:xfrm>
          <a:prstGeom prst="downArrow">
            <a:avLst/>
          </a:prstGeom>
          <a:gradFill flip="none" rotWithShape="1">
            <a:gsLst>
              <a:gs pos="0">
                <a:srgbClr val="FF8481"/>
              </a:gs>
              <a:gs pos="50000">
                <a:srgbClr val="FFB5B4"/>
              </a:gs>
              <a:gs pos="100000">
                <a:srgbClr val="FFDBDA"/>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82" name="Flèche : bas 81">
            <a:extLst>
              <a:ext uri="{FF2B5EF4-FFF2-40B4-BE49-F238E27FC236}">
                <a16:creationId xmlns:a16="http://schemas.microsoft.com/office/drawing/2014/main" id="{720BFEE2-4EA7-B56B-3993-0FD0EC22F0FB}"/>
              </a:ext>
            </a:extLst>
          </p:cNvPr>
          <p:cNvSpPr/>
          <p:nvPr/>
        </p:nvSpPr>
        <p:spPr>
          <a:xfrm rot="10800000">
            <a:off x="8613459" y="4321118"/>
            <a:ext cx="730208" cy="2875724"/>
          </a:xfrm>
          <a:prstGeom prst="downArrow">
            <a:avLst/>
          </a:prstGeom>
          <a:gradFill flip="none" rotWithShape="1">
            <a:gsLst>
              <a:gs pos="0">
                <a:srgbClr val="FF8481"/>
              </a:gs>
              <a:gs pos="50000">
                <a:srgbClr val="FFB5B4"/>
              </a:gs>
              <a:gs pos="100000">
                <a:srgbClr val="FFDBDA"/>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83" name="ZoneTexte 82">
            <a:extLst>
              <a:ext uri="{FF2B5EF4-FFF2-40B4-BE49-F238E27FC236}">
                <a16:creationId xmlns:a16="http://schemas.microsoft.com/office/drawing/2014/main" id="{C328B7D0-69C8-D232-027F-A861239F2703}"/>
              </a:ext>
            </a:extLst>
          </p:cNvPr>
          <p:cNvSpPr txBox="1"/>
          <p:nvPr/>
        </p:nvSpPr>
        <p:spPr>
          <a:xfrm>
            <a:off x="5968996" y="4646206"/>
            <a:ext cx="304291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C00000"/>
                </a:solidFill>
                <a:effectLst/>
                <a:uFillTx/>
                <a:latin typeface="+mn-lt"/>
                <a:ea typeface="+mn-ea"/>
                <a:cs typeface="+mn-cs"/>
                <a:sym typeface="Helvetica Neue"/>
              </a:rPr>
              <a:t>Respiration autotrophe</a:t>
            </a:r>
          </a:p>
        </p:txBody>
      </p:sp>
      <p:sp>
        <p:nvSpPr>
          <p:cNvPr id="84" name="ZoneTexte 83">
            <a:extLst>
              <a:ext uri="{FF2B5EF4-FFF2-40B4-BE49-F238E27FC236}">
                <a16:creationId xmlns:a16="http://schemas.microsoft.com/office/drawing/2014/main" id="{A5933DDE-554A-67C1-BE81-7666BB2D0966}"/>
              </a:ext>
            </a:extLst>
          </p:cNvPr>
          <p:cNvSpPr txBox="1"/>
          <p:nvPr/>
        </p:nvSpPr>
        <p:spPr>
          <a:xfrm>
            <a:off x="9983593" y="4646206"/>
            <a:ext cx="304291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C00000"/>
                </a:solidFill>
                <a:effectLst/>
                <a:uFillTx/>
                <a:latin typeface="+mn-lt"/>
                <a:ea typeface="+mn-ea"/>
                <a:cs typeface="+mn-cs"/>
                <a:sym typeface="Helvetica Neue"/>
              </a:rPr>
              <a:t>Respiration hétérotrophe</a:t>
            </a:r>
          </a:p>
        </p:txBody>
      </p:sp>
      <p:sp>
        <p:nvSpPr>
          <p:cNvPr id="85" name="ZoneTexte 84">
            <a:extLst>
              <a:ext uri="{FF2B5EF4-FFF2-40B4-BE49-F238E27FC236}">
                <a16:creationId xmlns:a16="http://schemas.microsoft.com/office/drawing/2014/main" id="{AC4BD1F0-E93C-4A97-2B59-1CA8E81EE7A2}"/>
              </a:ext>
            </a:extLst>
          </p:cNvPr>
          <p:cNvSpPr txBox="1"/>
          <p:nvPr/>
        </p:nvSpPr>
        <p:spPr>
          <a:xfrm>
            <a:off x="8718954" y="2589829"/>
            <a:ext cx="1210652"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25000" dirty="0">
                <a:ln>
                  <a:noFill/>
                </a:ln>
                <a:effectLst/>
                <a:uFillTx/>
                <a:latin typeface="+mn-lt"/>
                <a:ea typeface="+mn-ea"/>
                <a:cs typeface="+mn-cs"/>
                <a:sym typeface="Helvetica Neue"/>
              </a:rPr>
              <a:t>émis</a:t>
            </a:r>
          </a:p>
        </p:txBody>
      </p:sp>
      <p:sp>
        <p:nvSpPr>
          <p:cNvPr id="86" name="ZoneTexte 85">
            <a:extLst>
              <a:ext uri="{FF2B5EF4-FFF2-40B4-BE49-F238E27FC236}">
                <a16:creationId xmlns:a16="http://schemas.microsoft.com/office/drawing/2014/main" id="{646CFF9D-24DC-F675-EAA8-9D1B52143910}"/>
              </a:ext>
            </a:extLst>
          </p:cNvPr>
          <p:cNvSpPr txBox="1"/>
          <p:nvPr/>
        </p:nvSpPr>
        <p:spPr>
          <a:xfrm>
            <a:off x="5161029" y="11774286"/>
            <a:ext cx="2647505"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996633"/>
                </a:solidFill>
                <a:effectLst/>
                <a:uFillTx/>
                <a:latin typeface="+mn-lt"/>
                <a:ea typeface="+mn-ea"/>
                <a:cs typeface="+mn-cs"/>
                <a:sym typeface="Helvetica Neue"/>
              </a:rPr>
              <a:t>Accumulation de tourbe</a:t>
            </a:r>
          </a:p>
        </p:txBody>
      </p:sp>
      <p:sp>
        <p:nvSpPr>
          <p:cNvPr id="87" name="ZoneTexte 86">
            <a:extLst>
              <a:ext uri="{FF2B5EF4-FFF2-40B4-BE49-F238E27FC236}">
                <a16:creationId xmlns:a16="http://schemas.microsoft.com/office/drawing/2014/main" id="{E08A43EA-4DA9-5E0F-73FE-01444343069A}"/>
              </a:ext>
            </a:extLst>
          </p:cNvPr>
          <p:cNvSpPr txBox="1"/>
          <p:nvPr/>
        </p:nvSpPr>
        <p:spPr>
          <a:xfrm>
            <a:off x="7221532" y="2436460"/>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6600" b="1" dirty="0"/>
              <a:t>+</a:t>
            </a:r>
            <a:endParaRPr kumimoji="0" lang="fr-FR" sz="6600" b="1" i="0" u="none" strike="noStrike" cap="none" spc="0" normalizeH="0" baseline="0" dirty="0">
              <a:ln>
                <a:noFill/>
              </a:ln>
              <a:solidFill>
                <a:srgbClr val="5E5E5E"/>
              </a:solidFill>
              <a:effectLst/>
              <a:uFillTx/>
              <a:latin typeface="+mn-lt"/>
              <a:ea typeface="+mn-ea"/>
              <a:cs typeface="+mn-cs"/>
              <a:sym typeface="Helvetica Neue"/>
            </a:endParaRPr>
          </a:p>
        </p:txBody>
      </p:sp>
      <p:sp>
        <p:nvSpPr>
          <p:cNvPr id="88" name="ZoneTexte 87">
            <a:extLst>
              <a:ext uri="{FF2B5EF4-FFF2-40B4-BE49-F238E27FC236}">
                <a16:creationId xmlns:a16="http://schemas.microsoft.com/office/drawing/2014/main" id="{F5D08D3A-0B78-77BA-F40E-41CA0BD82FA8}"/>
              </a:ext>
            </a:extLst>
          </p:cNvPr>
          <p:cNvSpPr txBox="1"/>
          <p:nvPr/>
        </p:nvSpPr>
        <p:spPr>
          <a:xfrm>
            <a:off x="10438827" y="2436460"/>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6600" b="1" i="0" u="none" strike="noStrike" cap="none" spc="0" normalizeH="0" baseline="0" dirty="0">
                <a:ln>
                  <a:noFill/>
                </a:ln>
                <a:effectLst/>
                <a:uFillTx/>
                <a:latin typeface="+mn-lt"/>
                <a:ea typeface="+mn-ea"/>
                <a:cs typeface="+mn-cs"/>
                <a:sym typeface="Helvetica Neue"/>
              </a:rPr>
              <a:t>=</a:t>
            </a:r>
          </a:p>
        </p:txBody>
      </p:sp>
      <p:sp>
        <p:nvSpPr>
          <p:cNvPr id="89" name="ZoneTexte 88">
            <a:extLst>
              <a:ext uri="{FF2B5EF4-FFF2-40B4-BE49-F238E27FC236}">
                <a16:creationId xmlns:a16="http://schemas.microsoft.com/office/drawing/2014/main" id="{E814C8BA-0C95-37C1-2DFE-AC04C2303BB2}"/>
              </a:ext>
            </a:extLst>
          </p:cNvPr>
          <p:cNvSpPr txBox="1"/>
          <p:nvPr/>
        </p:nvSpPr>
        <p:spPr>
          <a:xfrm>
            <a:off x="11357003" y="2390430"/>
            <a:ext cx="1296830"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stocké</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90" name="Ellipse 89">
            <a:extLst>
              <a:ext uri="{FF2B5EF4-FFF2-40B4-BE49-F238E27FC236}">
                <a16:creationId xmlns:a16="http://schemas.microsoft.com/office/drawing/2014/main" id="{7F4F0A35-C775-9A9E-FF6D-48379EC2C3CA}"/>
              </a:ext>
            </a:extLst>
          </p:cNvPr>
          <p:cNvSpPr/>
          <p:nvPr/>
        </p:nvSpPr>
        <p:spPr>
          <a:xfrm>
            <a:off x="11151023" y="2228827"/>
            <a:ext cx="1722622" cy="1805856"/>
          </a:xfrm>
          <a:prstGeom prst="ellipse">
            <a:avLst/>
          </a:prstGeom>
          <a:noFill/>
          <a:ln w="63500" cap="flat">
            <a:solidFill>
              <a:schemeClr val="accent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91" name="Ellipse 90">
            <a:extLst>
              <a:ext uri="{FF2B5EF4-FFF2-40B4-BE49-F238E27FC236}">
                <a16:creationId xmlns:a16="http://schemas.microsoft.com/office/drawing/2014/main" id="{AA9D0ABD-D7F3-788A-0BA4-64B71A595E36}"/>
              </a:ext>
            </a:extLst>
          </p:cNvPr>
          <p:cNvSpPr/>
          <p:nvPr/>
        </p:nvSpPr>
        <p:spPr>
          <a:xfrm>
            <a:off x="4812683" y="11379939"/>
            <a:ext cx="3344196" cy="1805856"/>
          </a:xfrm>
          <a:prstGeom prst="ellipse">
            <a:avLst/>
          </a:prstGeom>
          <a:noFill/>
          <a:ln w="381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92" name="Parenthèses 91">
            <a:extLst>
              <a:ext uri="{FF2B5EF4-FFF2-40B4-BE49-F238E27FC236}">
                <a16:creationId xmlns:a16="http://schemas.microsoft.com/office/drawing/2014/main" id="{883837A2-AABE-3F0B-FCE6-639BDCCE0C0B}"/>
              </a:ext>
            </a:extLst>
          </p:cNvPr>
          <p:cNvSpPr/>
          <p:nvPr/>
        </p:nvSpPr>
        <p:spPr>
          <a:xfrm>
            <a:off x="4599438" y="2485641"/>
            <a:ext cx="5694932" cy="1580140"/>
          </a:xfrm>
          <a:prstGeom prst="bracketPair">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6" name="Flèche : bas 95">
            <a:extLst>
              <a:ext uri="{FF2B5EF4-FFF2-40B4-BE49-F238E27FC236}">
                <a16:creationId xmlns:a16="http://schemas.microsoft.com/office/drawing/2014/main" id="{800A0C53-5610-C3FE-09E3-28B2225634F2}"/>
              </a:ext>
            </a:extLst>
          </p:cNvPr>
          <p:cNvSpPr/>
          <p:nvPr/>
        </p:nvSpPr>
        <p:spPr>
          <a:xfrm>
            <a:off x="6057704" y="8536033"/>
            <a:ext cx="786809" cy="3009775"/>
          </a:xfrm>
          <a:prstGeom prst="down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6200000" scaled="1"/>
            <a:tileRect/>
          </a:gradFill>
          <a:ln w="25400" cap="flat">
            <a:solidFill>
              <a:srgbClr val="99663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cxnSp>
        <p:nvCxnSpPr>
          <p:cNvPr id="123" name="Connecteur droit avec flèche 122">
            <a:extLst>
              <a:ext uri="{FF2B5EF4-FFF2-40B4-BE49-F238E27FC236}">
                <a16:creationId xmlns:a16="http://schemas.microsoft.com/office/drawing/2014/main" id="{C357270D-CD13-0613-3900-5728C278B64A}"/>
              </a:ext>
            </a:extLst>
          </p:cNvPr>
          <p:cNvCxnSpPr>
            <a:cxnSpLocks/>
          </p:cNvCxnSpPr>
          <p:nvPr/>
        </p:nvCxnSpPr>
        <p:spPr>
          <a:xfrm flipH="1">
            <a:off x="12724520" y="2506945"/>
            <a:ext cx="1004180" cy="0"/>
          </a:xfrm>
          <a:prstGeom prst="straightConnector1">
            <a:avLst/>
          </a:prstGeom>
          <a:noFill/>
          <a:ln w="50800" cap="flat">
            <a:solidFill>
              <a:schemeClr val="accent6"/>
            </a:solidFill>
            <a:prstDash val="solid"/>
            <a:round/>
            <a:tailEnd type="triangle" w="lg" len="lg"/>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31D4032-E8AB-5BC1-A731-B5D04E5E39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931" y="3265211"/>
            <a:ext cx="15087362" cy="10430889"/>
          </a:xfrm>
          <a:prstGeom prst="rect">
            <a:avLst/>
          </a:prstGeom>
        </p:spPr>
      </p:pic>
      <p:cxnSp>
        <p:nvCxnSpPr>
          <p:cNvPr id="7" name="Connecteur droit 6">
            <a:extLst>
              <a:ext uri="{FF2B5EF4-FFF2-40B4-BE49-F238E27FC236}">
                <a16:creationId xmlns:a16="http://schemas.microsoft.com/office/drawing/2014/main" id="{80959734-5E4F-A75E-0FFE-6736926B246B}"/>
              </a:ext>
            </a:extLst>
          </p:cNvPr>
          <p:cNvCxnSpPr>
            <a:cxnSpLocks/>
          </p:cNvCxnSpPr>
          <p:nvPr/>
        </p:nvCxnSpPr>
        <p:spPr>
          <a:xfrm>
            <a:off x="3865152" y="9723338"/>
            <a:ext cx="13592268" cy="0"/>
          </a:xfrm>
          <a:prstGeom prst="line">
            <a:avLst/>
          </a:prstGeom>
          <a:ln w="57150" cap="rnd">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D17DF1D3-6029-DDF6-FDC7-5B10A3E41071}"/>
              </a:ext>
            </a:extLst>
          </p:cNvPr>
          <p:cNvCxnSpPr>
            <a:cxnSpLocks/>
          </p:cNvCxnSpPr>
          <p:nvPr/>
        </p:nvCxnSpPr>
        <p:spPr>
          <a:xfrm>
            <a:off x="3830267" y="6892116"/>
            <a:ext cx="13627153" cy="0"/>
          </a:xfrm>
          <a:prstGeom prst="line">
            <a:avLst/>
          </a:prstGeom>
          <a:ln w="57150" cap="rnd">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47454161-AD35-5868-628A-D697C3A6AD6B}"/>
              </a:ext>
            </a:extLst>
          </p:cNvPr>
          <p:cNvCxnSpPr>
            <a:cxnSpLocks/>
          </p:cNvCxnSpPr>
          <p:nvPr/>
        </p:nvCxnSpPr>
        <p:spPr>
          <a:xfrm flipH="1">
            <a:off x="4895901" y="7522399"/>
            <a:ext cx="12594431"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C3ADAD96-2288-BF84-ABBB-DFE260EE2FA4}"/>
              </a:ext>
            </a:extLst>
          </p:cNvPr>
          <p:cNvCxnSpPr>
            <a:cxnSpLocks/>
          </p:cNvCxnSpPr>
          <p:nvPr/>
        </p:nvCxnSpPr>
        <p:spPr>
          <a:xfrm flipH="1">
            <a:off x="4895901" y="9218526"/>
            <a:ext cx="12594431"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 name="Titre 3">
            <a:extLst>
              <a:ext uri="{FF2B5EF4-FFF2-40B4-BE49-F238E27FC236}">
                <a16:creationId xmlns:a16="http://schemas.microsoft.com/office/drawing/2014/main" id="{976641B7-3A13-F17D-A5EF-0A4D62CB28F0}"/>
              </a:ext>
            </a:extLst>
          </p:cNvPr>
          <p:cNvSpPr>
            <a:spLocks noGrp="1"/>
          </p:cNvSpPr>
          <p:nvPr>
            <p:ph type="title"/>
          </p:nvPr>
        </p:nvSpPr>
        <p:spPr>
          <a:xfrm>
            <a:off x="1905000" y="205650"/>
            <a:ext cx="21202650" cy="1625278"/>
          </a:xfrm>
        </p:spPr>
        <p:txBody>
          <a:bodyPr/>
          <a:lstStyle/>
          <a:p>
            <a:r>
              <a:rPr lang="fr-FR" dirty="0"/>
              <a:t>Schéma général de la dynamique du carbone dans les tourbières</a:t>
            </a:r>
            <a:br>
              <a:rPr lang="fr-FR" dirty="0"/>
            </a:br>
            <a:r>
              <a:rPr lang="fr-FR" dirty="0"/>
              <a:t>- Synthèse -</a:t>
            </a:r>
          </a:p>
        </p:txBody>
      </p:sp>
      <p:sp>
        <p:nvSpPr>
          <p:cNvPr id="3" name="Flèche : double flèche verticale 2">
            <a:extLst>
              <a:ext uri="{FF2B5EF4-FFF2-40B4-BE49-F238E27FC236}">
                <a16:creationId xmlns:a16="http://schemas.microsoft.com/office/drawing/2014/main" id="{B1A4B7EB-FCDA-AFEF-B121-116D6EE775A7}"/>
              </a:ext>
            </a:extLst>
          </p:cNvPr>
          <p:cNvSpPr/>
          <p:nvPr/>
        </p:nvSpPr>
        <p:spPr>
          <a:xfrm>
            <a:off x="3965888" y="6941224"/>
            <a:ext cx="489098" cy="2743201"/>
          </a:xfrm>
          <a:prstGeom prst="upDownArrow">
            <a:avLst/>
          </a:prstGeom>
          <a:solidFill>
            <a:srgbClr val="FFFFFF"/>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5" name="ZoneTexte 4">
            <a:extLst>
              <a:ext uri="{FF2B5EF4-FFF2-40B4-BE49-F238E27FC236}">
                <a16:creationId xmlns:a16="http://schemas.microsoft.com/office/drawing/2014/main" id="{9939F76F-0F4F-4757-4CD0-C409DB7C5A89}"/>
              </a:ext>
            </a:extLst>
          </p:cNvPr>
          <p:cNvSpPr txBox="1"/>
          <p:nvPr/>
        </p:nvSpPr>
        <p:spPr>
          <a:xfrm>
            <a:off x="709023" y="6153876"/>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maximum de la nappe d'eau</a:t>
            </a:r>
          </a:p>
        </p:txBody>
      </p:sp>
      <p:sp>
        <p:nvSpPr>
          <p:cNvPr id="6" name="ZoneTexte 5">
            <a:extLst>
              <a:ext uri="{FF2B5EF4-FFF2-40B4-BE49-F238E27FC236}">
                <a16:creationId xmlns:a16="http://schemas.microsoft.com/office/drawing/2014/main" id="{21F9A853-A243-2DEF-590B-FE44BE1F09F1}"/>
              </a:ext>
            </a:extLst>
          </p:cNvPr>
          <p:cNvSpPr txBox="1"/>
          <p:nvPr/>
        </p:nvSpPr>
        <p:spPr>
          <a:xfrm>
            <a:off x="709023" y="9052715"/>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minimum de la nappe d'eau</a:t>
            </a:r>
          </a:p>
        </p:txBody>
      </p:sp>
      <p:sp>
        <p:nvSpPr>
          <p:cNvPr id="9" name="Flèche : bas 8">
            <a:extLst>
              <a:ext uri="{FF2B5EF4-FFF2-40B4-BE49-F238E27FC236}">
                <a16:creationId xmlns:a16="http://schemas.microsoft.com/office/drawing/2014/main" id="{C6030F18-FCBF-93EC-620E-EAA96FF15E8D}"/>
              </a:ext>
            </a:extLst>
          </p:cNvPr>
          <p:cNvSpPr/>
          <p:nvPr/>
        </p:nvSpPr>
        <p:spPr>
          <a:xfrm rot="10800000">
            <a:off x="14639495" y="5341723"/>
            <a:ext cx="786809" cy="6288718"/>
          </a:xfrm>
          <a:prstGeom prst="downArrow">
            <a:avLst/>
          </a:prstGeom>
          <a:gradFill flip="none" rotWithShape="1">
            <a:gsLst>
              <a:gs pos="0">
                <a:schemeClr val="tx1">
                  <a:lumMod val="60000"/>
                  <a:lumOff val="40000"/>
                  <a:tint val="66000"/>
                  <a:satMod val="160000"/>
                </a:schemeClr>
              </a:gs>
              <a:gs pos="50000">
                <a:schemeClr val="tx1">
                  <a:lumMod val="60000"/>
                  <a:lumOff val="40000"/>
                  <a:tint val="44500"/>
                  <a:satMod val="160000"/>
                </a:schemeClr>
              </a:gs>
              <a:gs pos="100000">
                <a:schemeClr val="tx1">
                  <a:lumMod val="60000"/>
                  <a:lumOff val="40000"/>
                  <a:tint val="23500"/>
                  <a:satMod val="160000"/>
                </a:schemeClr>
              </a:gs>
            </a:gsLst>
            <a:lin ang="5400000" scaled="1"/>
            <a:tileRect/>
          </a:gradFill>
          <a:ln w="25400" cap="flat">
            <a:solidFill>
              <a:schemeClr val="tx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0" name="ZoneTexte 9">
            <a:extLst>
              <a:ext uri="{FF2B5EF4-FFF2-40B4-BE49-F238E27FC236}">
                <a16:creationId xmlns:a16="http://schemas.microsoft.com/office/drawing/2014/main" id="{C34652A2-127D-959C-16E0-2ABE98213A34}"/>
              </a:ext>
            </a:extLst>
          </p:cNvPr>
          <p:cNvSpPr txBox="1"/>
          <p:nvPr/>
        </p:nvSpPr>
        <p:spPr>
          <a:xfrm>
            <a:off x="13561404" y="11840523"/>
            <a:ext cx="3361534" cy="710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8000" tIns="108000" rIns="108000" bIns="1080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err="1">
                <a:ln>
                  <a:noFill/>
                </a:ln>
                <a:solidFill>
                  <a:schemeClr val="tx2">
                    <a:lumMod val="75000"/>
                  </a:schemeClr>
                </a:solidFill>
                <a:effectLst>
                  <a:glow rad="228600">
                    <a:schemeClr val="bg1">
                      <a:alpha val="88000"/>
                    </a:schemeClr>
                  </a:glow>
                </a:effectLst>
                <a:uFillTx/>
                <a:latin typeface="+mn-lt"/>
                <a:ea typeface="+mn-ea"/>
                <a:cs typeface="+mn-cs"/>
                <a:sym typeface="Helvetica Neue"/>
              </a:rPr>
              <a:t>Méthanogénèse</a:t>
            </a:r>
            <a:endParaRPr kumimoji="0" lang="fr-FR" sz="3200" b="0" i="0" u="none" strike="noStrike" cap="none" spc="0" normalizeH="0" baseline="0" dirty="0">
              <a:ln>
                <a:noFill/>
              </a:ln>
              <a:solidFill>
                <a:schemeClr val="tx2">
                  <a:lumMod val="75000"/>
                </a:schemeClr>
              </a:solidFill>
              <a:effectLst>
                <a:glow rad="228600">
                  <a:schemeClr val="bg1">
                    <a:alpha val="88000"/>
                  </a:schemeClr>
                </a:glow>
              </a:effectLst>
              <a:uFillTx/>
              <a:latin typeface="+mn-lt"/>
              <a:ea typeface="+mn-ea"/>
              <a:cs typeface="+mn-cs"/>
              <a:sym typeface="Helvetica Neue"/>
            </a:endParaRPr>
          </a:p>
        </p:txBody>
      </p:sp>
      <p:sp>
        <p:nvSpPr>
          <p:cNvPr id="11" name="ZoneTexte 10">
            <a:extLst>
              <a:ext uri="{FF2B5EF4-FFF2-40B4-BE49-F238E27FC236}">
                <a16:creationId xmlns:a16="http://schemas.microsoft.com/office/drawing/2014/main" id="{D79ECAAD-A4CD-487F-C5E6-0E65F53A1263}"/>
              </a:ext>
            </a:extLst>
          </p:cNvPr>
          <p:cNvSpPr txBox="1"/>
          <p:nvPr/>
        </p:nvSpPr>
        <p:spPr>
          <a:xfrm>
            <a:off x="14429331" y="3502924"/>
            <a:ext cx="1221488"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CH</a:t>
            </a:r>
            <a:r>
              <a:rPr lang="fr-FR" sz="4400" b="1" baseline="-25000" dirty="0"/>
              <a:t>4</a:t>
            </a:r>
            <a:endParaRPr lang="fr-FR" sz="4400" b="1" dirty="0"/>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émis</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12" name="ZoneTexte 11">
            <a:extLst>
              <a:ext uri="{FF2B5EF4-FFF2-40B4-BE49-F238E27FC236}">
                <a16:creationId xmlns:a16="http://schemas.microsoft.com/office/drawing/2014/main" id="{BEFA825C-AE13-42FF-2CCD-F1FB3718146F}"/>
              </a:ext>
            </a:extLst>
          </p:cNvPr>
          <p:cNvSpPr txBox="1"/>
          <p:nvPr/>
        </p:nvSpPr>
        <p:spPr>
          <a:xfrm>
            <a:off x="15258986" y="5732437"/>
            <a:ext cx="3455791" cy="710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8000" tIns="108000" rIns="108000" bIns="1080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err="1">
                <a:ln>
                  <a:noFill/>
                </a:ln>
                <a:solidFill>
                  <a:schemeClr val="tx2">
                    <a:lumMod val="75000"/>
                  </a:schemeClr>
                </a:solidFill>
                <a:effectLst>
                  <a:glow rad="228600">
                    <a:schemeClr val="bg1">
                      <a:alpha val="88000"/>
                    </a:schemeClr>
                  </a:glow>
                </a:effectLst>
                <a:uFillTx/>
                <a:latin typeface="+mn-lt"/>
                <a:ea typeface="+mn-ea"/>
                <a:cs typeface="+mn-cs"/>
                <a:sym typeface="Helvetica Neue"/>
              </a:rPr>
              <a:t>Méthanotrophie</a:t>
            </a:r>
            <a:endParaRPr kumimoji="0" lang="fr-FR" sz="3200" b="0" i="0" u="none" strike="noStrike" cap="none" spc="0" normalizeH="0" baseline="0" dirty="0">
              <a:ln>
                <a:noFill/>
              </a:ln>
              <a:solidFill>
                <a:schemeClr val="tx2">
                  <a:lumMod val="75000"/>
                </a:schemeClr>
              </a:solidFill>
              <a:effectLst>
                <a:glow rad="228600">
                  <a:schemeClr val="bg1">
                    <a:alpha val="88000"/>
                  </a:schemeClr>
                </a:glow>
              </a:effectLst>
              <a:uFillTx/>
              <a:latin typeface="+mn-lt"/>
              <a:ea typeface="+mn-ea"/>
              <a:cs typeface="+mn-cs"/>
              <a:sym typeface="Helvetica Neue"/>
            </a:endParaRPr>
          </a:p>
        </p:txBody>
      </p:sp>
      <p:sp>
        <p:nvSpPr>
          <p:cNvPr id="13" name="Rectangle 12">
            <a:extLst>
              <a:ext uri="{FF2B5EF4-FFF2-40B4-BE49-F238E27FC236}">
                <a16:creationId xmlns:a16="http://schemas.microsoft.com/office/drawing/2014/main" id="{20674D72-0010-2B32-9801-651D8698465D}"/>
              </a:ext>
            </a:extLst>
          </p:cNvPr>
          <p:cNvSpPr/>
          <p:nvPr/>
        </p:nvSpPr>
        <p:spPr>
          <a:xfrm>
            <a:off x="15225833" y="6844650"/>
            <a:ext cx="335168" cy="4785791"/>
          </a:xfrm>
          <a:prstGeom prst="rect">
            <a:avLst/>
          </a:prstGeom>
          <a:gradFill flip="none" rotWithShape="1">
            <a:gsLst>
              <a:gs pos="0">
                <a:schemeClr val="tx1">
                  <a:lumMod val="60000"/>
                  <a:lumOff val="40000"/>
                  <a:tint val="66000"/>
                  <a:satMod val="160000"/>
                </a:schemeClr>
              </a:gs>
              <a:gs pos="50000">
                <a:schemeClr val="tx1">
                  <a:lumMod val="60000"/>
                  <a:lumOff val="40000"/>
                  <a:tint val="44500"/>
                  <a:satMod val="160000"/>
                </a:schemeClr>
              </a:gs>
              <a:gs pos="100000">
                <a:schemeClr val="tx1">
                  <a:lumMod val="60000"/>
                  <a:lumOff val="40000"/>
                  <a:tint val="23500"/>
                  <a:satMod val="160000"/>
                </a:schemeClr>
              </a:gs>
            </a:gsLst>
            <a:lin ang="16200000" scaled="1"/>
            <a:tileRect/>
          </a:gradFill>
          <a:ln w="25400" cap="flat">
            <a:solidFill>
              <a:schemeClr val="tx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4" name="ZoneTexte 13">
            <a:extLst>
              <a:ext uri="{FF2B5EF4-FFF2-40B4-BE49-F238E27FC236}">
                <a16:creationId xmlns:a16="http://schemas.microsoft.com/office/drawing/2014/main" id="{5F7C1090-8C23-CB89-88E5-DAE2A09C0978}"/>
              </a:ext>
            </a:extLst>
          </p:cNvPr>
          <p:cNvSpPr txBox="1"/>
          <p:nvPr/>
        </p:nvSpPr>
        <p:spPr>
          <a:xfrm>
            <a:off x="15142200" y="6475355"/>
            <a:ext cx="51296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800" b="0" i="0" u="none" strike="noStrike" cap="none" spc="0" normalizeH="0" baseline="0" dirty="0">
                <a:ln>
                  <a:noFill/>
                </a:ln>
                <a:solidFill>
                  <a:srgbClr val="0070C0"/>
                </a:solidFill>
                <a:effectLst/>
                <a:uFillTx/>
                <a:latin typeface="+mn-lt"/>
                <a:ea typeface="+mn-ea"/>
                <a:cs typeface="+mn-cs"/>
                <a:sym typeface="Helvetica Neue"/>
              </a:rPr>
              <a:t>X</a:t>
            </a:r>
          </a:p>
        </p:txBody>
      </p:sp>
      <p:sp>
        <p:nvSpPr>
          <p:cNvPr id="15" name="Ellipse 14">
            <a:extLst>
              <a:ext uri="{FF2B5EF4-FFF2-40B4-BE49-F238E27FC236}">
                <a16:creationId xmlns:a16="http://schemas.microsoft.com/office/drawing/2014/main" id="{D9D9A8DA-C519-BCEF-047A-7297D13A4DED}"/>
              </a:ext>
            </a:extLst>
          </p:cNvPr>
          <p:cNvSpPr/>
          <p:nvPr/>
        </p:nvSpPr>
        <p:spPr>
          <a:xfrm>
            <a:off x="14188071" y="3233399"/>
            <a:ext cx="1722622" cy="1805856"/>
          </a:xfrm>
          <a:prstGeom prst="ellipse">
            <a:avLst/>
          </a:prstGeom>
          <a:noFill/>
          <a:ln w="63500" cap="flat">
            <a:solidFill>
              <a:srgbClr val="7030A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6" name="Flèche : droite 15">
            <a:extLst>
              <a:ext uri="{FF2B5EF4-FFF2-40B4-BE49-F238E27FC236}">
                <a16:creationId xmlns:a16="http://schemas.microsoft.com/office/drawing/2014/main" id="{288023B7-93F6-C6B9-3351-7F275E12E221}"/>
              </a:ext>
            </a:extLst>
          </p:cNvPr>
          <p:cNvSpPr/>
          <p:nvPr/>
        </p:nvSpPr>
        <p:spPr>
          <a:xfrm>
            <a:off x="17191038" y="6485641"/>
            <a:ext cx="1127046" cy="972031"/>
          </a:xfrm>
          <a:prstGeom prst="rightArrow">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5400000" scaled="1"/>
            <a:tileRect/>
          </a:gradFill>
          <a:ln w="254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7" name="ZoneTexte 16">
            <a:extLst>
              <a:ext uri="{FF2B5EF4-FFF2-40B4-BE49-F238E27FC236}">
                <a16:creationId xmlns:a16="http://schemas.microsoft.com/office/drawing/2014/main" id="{02F774C6-0FB5-1409-471F-BAF7122AAB03}"/>
              </a:ext>
            </a:extLst>
          </p:cNvPr>
          <p:cNvSpPr txBox="1"/>
          <p:nvPr/>
        </p:nvSpPr>
        <p:spPr>
          <a:xfrm>
            <a:off x="18653436" y="5187354"/>
            <a:ext cx="194764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chemeClr val="accent1"/>
                </a:solidFill>
                <a:effectLst/>
                <a:uFillTx/>
                <a:latin typeface="+mn-lt"/>
                <a:ea typeface="+mn-ea"/>
                <a:cs typeface="+mn-cs"/>
                <a:sym typeface="Helvetica Neue"/>
              </a:rPr>
              <a:t>Lessivage</a:t>
            </a:r>
          </a:p>
        </p:txBody>
      </p:sp>
      <p:sp>
        <p:nvSpPr>
          <p:cNvPr id="19" name="ZoneTexte 18">
            <a:extLst>
              <a:ext uri="{FF2B5EF4-FFF2-40B4-BE49-F238E27FC236}">
                <a16:creationId xmlns:a16="http://schemas.microsoft.com/office/drawing/2014/main" id="{5850CCFE-217B-500F-8534-42967188B81E}"/>
              </a:ext>
            </a:extLst>
          </p:cNvPr>
          <p:cNvSpPr txBox="1"/>
          <p:nvPr/>
        </p:nvSpPr>
        <p:spPr>
          <a:xfrm>
            <a:off x="18298967" y="6268751"/>
            <a:ext cx="2560298" cy="43499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600" b="1" i="0" u="none" strike="noStrike" cap="none" spc="0" normalizeH="0" baseline="0" dirty="0">
                <a:ln>
                  <a:noFill/>
                </a:ln>
                <a:effectLst/>
                <a:uFillTx/>
                <a:latin typeface="+mn-lt"/>
                <a:ea typeface="+mn-ea"/>
                <a:cs typeface="+mn-cs"/>
                <a:sym typeface="Helvetica Neue"/>
              </a:rPr>
              <a:t>C-DOC</a:t>
            </a:r>
          </a:p>
          <a:p>
            <a:pPr marL="0" marR="0" indent="0" algn="ctr" defTabSz="2438337" rtl="0" fontAlgn="auto" latinLnBrk="0" hangingPunct="0">
              <a:lnSpc>
                <a:spcPct val="100000"/>
              </a:lnSpc>
              <a:spcBef>
                <a:spcPts val="0"/>
              </a:spcBef>
              <a:spcAft>
                <a:spcPts val="0"/>
              </a:spcAft>
              <a:buClrTx/>
              <a:buSzTx/>
              <a:buFontTx/>
              <a:buNone/>
              <a:tabLst/>
            </a:pPr>
            <a:r>
              <a:rPr lang="fr-FR" sz="3600" b="1" dirty="0"/>
              <a:t>et </a:t>
            </a:r>
            <a:r>
              <a:rPr kumimoji="0" lang="fr-FR" sz="3600" b="1" i="0" u="none" strike="noStrike" cap="none" spc="0" normalizeH="0" baseline="0" dirty="0">
                <a:ln>
                  <a:noFill/>
                </a:ln>
                <a:effectLst/>
                <a:uFillTx/>
                <a:latin typeface="+mn-lt"/>
                <a:ea typeface="+mn-ea"/>
                <a:cs typeface="+mn-cs"/>
                <a:sym typeface="Helvetica Neue"/>
              </a:rPr>
              <a:t>POC</a:t>
            </a:r>
          </a:p>
          <a:p>
            <a:pPr marL="0" marR="0" indent="0" algn="ctr" defTabSz="2438337" rtl="0" fontAlgn="auto" latinLnBrk="0" hangingPunct="0">
              <a:lnSpc>
                <a:spcPct val="100000"/>
              </a:lnSpc>
              <a:spcBef>
                <a:spcPts val="0"/>
              </a:spcBef>
              <a:spcAft>
                <a:spcPts val="0"/>
              </a:spcAft>
              <a:buClrTx/>
              <a:buSzTx/>
              <a:buFontTx/>
              <a:buNone/>
              <a:tabLst/>
            </a:pPr>
            <a:endParaRPr kumimoji="0" lang="fr-FR" sz="4400" b="1" i="0" u="none" strike="noStrike" cap="none" spc="0" normalizeH="0" baseline="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effectLst/>
                <a:uFillTx/>
                <a:latin typeface="+mn-lt"/>
                <a:ea typeface="+mn-ea"/>
                <a:cs typeface="+mn-cs"/>
                <a:sym typeface="Helvetica Neue"/>
              </a:rPr>
              <a:t>Carbone Organique </a:t>
            </a:r>
            <a:r>
              <a:rPr lang="fr-FR" sz="3200" b="1" dirty="0"/>
              <a:t>D</a:t>
            </a:r>
            <a:r>
              <a:rPr kumimoji="0" lang="fr-FR" sz="3200" b="1" i="0" u="none" strike="noStrike" cap="none" spc="0" normalizeH="0" baseline="0" dirty="0">
                <a:ln>
                  <a:noFill/>
                </a:ln>
                <a:effectLst/>
                <a:uFillTx/>
                <a:latin typeface="+mn-lt"/>
                <a:ea typeface="+mn-ea"/>
                <a:cs typeface="+mn-cs"/>
                <a:sym typeface="Helvetica Neue"/>
              </a:rPr>
              <a:t>issous et Particulaire</a:t>
            </a:r>
          </a:p>
          <a:p>
            <a:pPr marL="0" marR="0" indent="0" algn="ctr" defTabSz="2438337" rtl="0" fontAlgn="auto" latinLnBrk="0" hangingPunct="0">
              <a:lnSpc>
                <a:spcPct val="100000"/>
              </a:lnSpc>
              <a:spcBef>
                <a:spcPts val="0"/>
              </a:spcBef>
              <a:spcAft>
                <a:spcPts val="0"/>
              </a:spcAft>
              <a:buClrTx/>
              <a:buSzTx/>
              <a:buFontTx/>
              <a:buNone/>
              <a:tabLst/>
            </a:pPr>
            <a:r>
              <a:rPr lang="fr-FR" sz="3200" b="1" dirty="0"/>
              <a:t>dans l'eau</a:t>
            </a:r>
            <a:endParaRPr kumimoji="0" lang="fr-FR" sz="3200" b="1" i="0" u="none" strike="noStrike" cap="none" spc="0" normalizeH="0" baseline="-25000" dirty="0">
              <a:ln>
                <a:noFill/>
              </a:ln>
              <a:effectLst/>
              <a:uFillTx/>
              <a:latin typeface="+mn-lt"/>
              <a:ea typeface="+mn-ea"/>
              <a:cs typeface="+mn-cs"/>
              <a:sym typeface="Helvetica Neue"/>
            </a:endParaRPr>
          </a:p>
        </p:txBody>
      </p:sp>
      <p:sp>
        <p:nvSpPr>
          <p:cNvPr id="20" name="Ellipse 19">
            <a:extLst>
              <a:ext uri="{FF2B5EF4-FFF2-40B4-BE49-F238E27FC236}">
                <a16:creationId xmlns:a16="http://schemas.microsoft.com/office/drawing/2014/main" id="{C79D06B4-FE48-53C4-4023-D180AF6485E9}"/>
              </a:ext>
            </a:extLst>
          </p:cNvPr>
          <p:cNvSpPr/>
          <p:nvPr/>
        </p:nvSpPr>
        <p:spPr>
          <a:xfrm>
            <a:off x="18494607" y="5993055"/>
            <a:ext cx="2243676" cy="1805856"/>
          </a:xfrm>
          <a:prstGeom prst="ellipse">
            <a:avLst/>
          </a:prstGeom>
          <a:noFill/>
          <a:ln w="635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1" name="ZoneTexte 20">
            <a:extLst>
              <a:ext uri="{FF2B5EF4-FFF2-40B4-BE49-F238E27FC236}">
                <a16:creationId xmlns:a16="http://schemas.microsoft.com/office/drawing/2014/main" id="{A90A2988-B884-D3E2-30A1-6F582A10420B}"/>
              </a:ext>
            </a:extLst>
          </p:cNvPr>
          <p:cNvSpPr txBox="1"/>
          <p:nvPr/>
        </p:nvSpPr>
        <p:spPr>
          <a:xfrm>
            <a:off x="5068110" y="10747385"/>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Tourbe</a:t>
            </a:r>
          </a:p>
        </p:txBody>
      </p:sp>
      <p:sp>
        <p:nvSpPr>
          <p:cNvPr id="22" name="ZoneTexte 21">
            <a:extLst>
              <a:ext uri="{FF2B5EF4-FFF2-40B4-BE49-F238E27FC236}">
                <a16:creationId xmlns:a16="http://schemas.microsoft.com/office/drawing/2014/main" id="{98105DDC-1D60-A3E9-B9C7-5004411C93CA}"/>
              </a:ext>
            </a:extLst>
          </p:cNvPr>
          <p:cNvSpPr txBox="1"/>
          <p:nvPr/>
        </p:nvSpPr>
        <p:spPr>
          <a:xfrm>
            <a:off x="5068110" y="8045586"/>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Litière</a:t>
            </a:r>
          </a:p>
        </p:txBody>
      </p:sp>
      <p:sp>
        <p:nvSpPr>
          <p:cNvPr id="25" name="ZoneTexte 24">
            <a:extLst>
              <a:ext uri="{FF2B5EF4-FFF2-40B4-BE49-F238E27FC236}">
                <a16:creationId xmlns:a16="http://schemas.microsoft.com/office/drawing/2014/main" id="{3FCCCBC4-5E72-D1BA-417C-DECD90698CDE}"/>
              </a:ext>
            </a:extLst>
          </p:cNvPr>
          <p:cNvSpPr txBox="1"/>
          <p:nvPr/>
        </p:nvSpPr>
        <p:spPr>
          <a:xfrm>
            <a:off x="5080948" y="6340105"/>
            <a:ext cx="4262719" cy="1079399"/>
          </a:xfrm>
          <a:prstGeom prst="rect">
            <a:avLst/>
          </a:prstGeom>
          <a:noFill/>
        </p:spPr>
        <p:txBody>
          <a:bodyPr wrap="square" lIns="46800" tIns="46800" rIns="46800" bIns="46800" rtlCol="0">
            <a:spAutoFit/>
          </a:bodyPr>
          <a:lstStyle/>
          <a:p>
            <a:pPr algn="ctr"/>
            <a:r>
              <a:rPr lang="fr-FR" sz="3200" b="1" dirty="0">
                <a:solidFill>
                  <a:schemeClr val="bg1"/>
                </a:solidFill>
              </a:rPr>
              <a:t>Végétation</a:t>
            </a:r>
          </a:p>
          <a:p>
            <a:pPr algn="ctr"/>
            <a:r>
              <a:rPr lang="fr-FR" sz="3200" b="1" dirty="0">
                <a:solidFill>
                  <a:schemeClr val="bg1"/>
                </a:solidFill>
              </a:rPr>
              <a:t>active</a:t>
            </a:r>
          </a:p>
        </p:txBody>
      </p:sp>
      <p:sp>
        <p:nvSpPr>
          <p:cNvPr id="26" name="Flèche : bas 25">
            <a:extLst>
              <a:ext uri="{FF2B5EF4-FFF2-40B4-BE49-F238E27FC236}">
                <a16:creationId xmlns:a16="http://schemas.microsoft.com/office/drawing/2014/main" id="{FCA2E9A9-5A1C-2F1F-8E38-5B822053EA8F}"/>
              </a:ext>
            </a:extLst>
          </p:cNvPr>
          <p:cNvSpPr/>
          <p:nvPr/>
        </p:nvSpPr>
        <p:spPr>
          <a:xfrm>
            <a:off x="5224825" y="4321120"/>
            <a:ext cx="654074" cy="2053723"/>
          </a:xfrm>
          <a:prstGeom prst="downArrow">
            <a:avLst/>
          </a:prstGeom>
          <a:gradFill flip="none" rotWithShape="1">
            <a:gsLst>
              <a:gs pos="0">
                <a:srgbClr val="10AD9B">
                  <a:tint val="66000"/>
                  <a:satMod val="160000"/>
                </a:srgbClr>
              </a:gs>
              <a:gs pos="50000">
                <a:srgbClr val="10AD9B">
                  <a:tint val="44500"/>
                  <a:satMod val="160000"/>
                </a:srgbClr>
              </a:gs>
              <a:gs pos="100000">
                <a:srgbClr val="10AD9B">
                  <a:tint val="23500"/>
                  <a:satMod val="160000"/>
                </a:srgbClr>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7" name="ZoneTexte 26">
            <a:extLst>
              <a:ext uri="{FF2B5EF4-FFF2-40B4-BE49-F238E27FC236}">
                <a16:creationId xmlns:a16="http://schemas.microsoft.com/office/drawing/2014/main" id="{96A6626C-D34A-7639-BF43-BFE1A70654DF}"/>
              </a:ext>
            </a:extLst>
          </p:cNvPr>
          <p:cNvSpPr txBox="1"/>
          <p:nvPr/>
        </p:nvSpPr>
        <p:spPr>
          <a:xfrm>
            <a:off x="5012902" y="2606197"/>
            <a:ext cx="1210652"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capté</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28" name="ZoneTexte 27">
            <a:extLst>
              <a:ext uri="{FF2B5EF4-FFF2-40B4-BE49-F238E27FC236}">
                <a16:creationId xmlns:a16="http://schemas.microsoft.com/office/drawing/2014/main" id="{AFFBF9E6-AF7E-0809-94E6-5EF643426D6A}"/>
              </a:ext>
            </a:extLst>
          </p:cNvPr>
          <p:cNvSpPr txBox="1"/>
          <p:nvPr/>
        </p:nvSpPr>
        <p:spPr>
          <a:xfrm>
            <a:off x="1486373" y="4153763"/>
            <a:ext cx="3266407"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10AD9B"/>
                </a:solidFill>
                <a:effectLst/>
                <a:uFillTx/>
                <a:latin typeface="+mn-lt"/>
                <a:ea typeface="+mn-ea"/>
                <a:cs typeface="+mn-cs"/>
                <a:sym typeface="Helvetica Neue"/>
              </a:rPr>
              <a:t>Production</a:t>
            </a:r>
          </a:p>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10AD9B"/>
                </a:solidFill>
                <a:effectLst/>
                <a:uFillTx/>
                <a:latin typeface="+mn-lt"/>
                <a:ea typeface="+mn-ea"/>
                <a:cs typeface="+mn-cs"/>
                <a:sym typeface="Helvetica Neue"/>
              </a:rPr>
              <a:t>primaire brute</a:t>
            </a:r>
          </a:p>
          <a:p>
            <a:pPr marL="0" marR="0" indent="0" algn="ctr" defTabSz="2438337" rtl="0" fontAlgn="auto" latinLnBrk="0" hangingPunct="0">
              <a:lnSpc>
                <a:spcPct val="100000"/>
              </a:lnSpc>
              <a:spcBef>
                <a:spcPts val="0"/>
              </a:spcBef>
              <a:spcAft>
                <a:spcPts val="0"/>
              </a:spcAft>
              <a:buClrTx/>
              <a:buSzTx/>
              <a:buFontTx/>
              <a:buNone/>
              <a:tabLst/>
            </a:pPr>
            <a:r>
              <a:rPr lang="fr-FR" sz="3200" dirty="0">
                <a:solidFill>
                  <a:srgbClr val="10AD9B"/>
                </a:solidFill>
              </a:rPr>
              <a:t>(</a:t>
            </a:r>
            <a:r>
              <a:rPr kumimoji="0" lang="fr-FR" sz="3200" b="0" i="0" u="none" strike="noStrike" cap="none" spc="0" normalizeH="0" baseline="0" dirty="0">
                <a:ln>
                  <a:noFill/>
                </a:ln>
                <a:solidFill>
                  <a:srgbClr val="10AD9B"/>
                </a:solidFill>
                <a:effectLst/>
                <a:uFillTx/>
                <a:latin typeface="+mn-lt"/>
                <a:ea typeface="+mn-ea"/>
                <a:cs typeface="+mn-cs"/>
                <a:sym typeface="Helvetica Neue"/>
              </a:rPr>
              <a:t>Photosynthèse)</a:t>
            </a:r>
          </a:p>
        </p:txBody>
      </p:sp>
      <p:sp>
        <p:nvSpPr>
          <p:cNvPr id="29" name="Flèche : bas 28">
            <a:extLst>
              <a:ext uri="{FF2B5EF4-FFF2-40B4-BE49-F238E27FC236}">
                <a16:creationId xmlns:a16="http://schemas.microsoft.com/office/drawing/2014/main" id="{17D1B907-538C-1371-63D1-924825CE1A40}"/>
              </a:ext>
            </a:extLst>
          </p:cNvPr>
          <p:cNvSpPr/>
          <p:nvPr/>
        </p:nvSpPr>
        <p:spPr>
          <a:xfrm rot="10800000">
            <a:off x="9469399" y="4321118"/>
            <a:ext cx="730207" cy="3941823"/>
          </a:xfrm>
          <a:prstGeom prst="downArrow">
            <a:avLst/>
          </a:prstGeom>
          <a:gradFill flip="none" rotWithShape="1">
            <a:gsLst>
              <a:gs pos="0">
                <a:srgbClr val="FF8481"/>
              </a:gs>
              <a:gs pos="50000">
                <a:srgbClr val="FFB5B4"/>
              </a:gs>
              <a:gs pos="100000">
                <a:srgbClr val="FFDBDA"/>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0" name="Flèche : bas 29">
            <a:extLst>
              <a:ext uri="{FF2B5EF4-FFF2-40B4-BE49-F238E27FC236}">
                <a16:creationId xmlns:a16="http://schemas.microsoft.com/office/drawing/2014/main" id="{0D5085D4-C4DC-B250-728A-0A2DBF7007D7}"/>
              </a:ext>
            </a:extLst>
          </p:cNvPr>
          <p:cNvSpPr/>
          <p:nvPr/>
        </p:nvSpPr>
        <p:spPr>
          <a:xfrm rot="10800000">
            <a:off x="8613459" y="4321118"/>
            <a:ext cx="730208" cy="2875724"/>
          </a:xfrm>
          <a:prstGeom prst="downArrow">
            <a:avLst/>
          </a:prstGeom>
          <a:gradFill flip="none" rotWithShape="1">
            <a:gsLst>
              <a:gs pos="0">
                <a:srgbClr val="FF8481"/>
              </a:gs>
              <a:gs pos="50000">
                <a:srgbClr val="FFB5B4"/>
              </a:gs>
              <a:gs pos="100000">
                <a:srgbClr val="FFDBDA"/>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1" name="ZoneTexte 30">
            <a:extLst>
              <a:ext uri="{FF2B5EF4-FFF2-40B4-BE49-F238E27FC236}">
                <a16:creationId xmlns:a16="http://schemas.microsoft.com/office/drawing/2014/main" id="{0AB2EE3D-E665-D111-E439-C6D7D8E15CD0}"/>
              </a:ext>
            </a:extLst>
          </p:cNvPr>
          <p:cNvSpPr txBox="1"/>
          <p:nvPr/>
        </p:nvSpPr>
        <p:spPr>
          <a:xfrm>
            <a:off x="5968996" y="4646206"/>
            <a:ext cx="304291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C00000"/>
                </a:solidFill>
                <a:effectLst/>
                <a:uFillTx/>
                <a:latin typeface="+mn-lt"/>
                <a:ea typeface="+mn-ea"/>
                <a:cs typeface="+mn-cs"/>
                <a:sym typeface="Helvetica Neue"/>
              </a:rPr>
              <a:t>Respiration autotrophe</a:t>
            </a:r>
          </a:p>
        </p:txBody>
      </p:sp>
      <p:sp>
        <p:nvSpPr>
          <p:cNvPr id="32" name="ZoneTexte 31">
            <a:extLst>
              <a:ext uri="{FF2B5EF4-FFF2-40B4-BE49-F238E27FC236}">
                <a16:creationId xmlns:a16="http://schemas.microsoft.com/office/drawing/2014/main" id="{0B05096D-920F-8758-6A66-4E4D47DCB3B9}"/>
              </a:ext>
            </a:extLst>
          </p:cNvPr>
          <p:cNvSpPr txBox="1"/>
          <p:nvPr/>
        </p:nvSpPr>
        <p:spPr>
          <a:xfrm>
            <a:off x="9983593" y="4646206"/>
            <a:ext cx="304291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C00000"/>
                </a:solidFill>
                <a:effectLst/>
                <a:uFillTx/>
                <a:latin typeface="+mn-lt"/>
                <a:ea typeface="+mn-ea"/>
                <a:cs typeface="+mn-cs"/>
                <a:sym typeface="Helvetica Neue"/>
              </a:rPr>
              <a:t>Respiration hétérotrophe</a:t>
            </a:r>
          </a:p>
        </p:txBody>
      </p:sp>
      <p:sp>
        <p:nvSpPr>
          <p:cNvPr id="33" name="ZoneTexte 32">
            <a:extLst>
              <a:ext uri="{FF2B5EF4-FFF2-40B4-BE49-F238E27FC236}">
                <a16:creationId xmlns:a16="http://schemas.microsoft.com/office/drawing/2014/main" id="{0BBB000C-9CD9-9B83-FCB7-3ECAE402F288}"/>
              </a:ext>
            </a:extLst>
          </p:cNvPr>
          <p:cNvSpPr txBox="1"/>
          <p:nvPr/>
        </p:nvSpPr>
        <p:spPr>
          <a:xfrm>
            <a:off x="8718954" y="2589829"/>
            <a:ext cx="1210652"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25000" dirty="0">
                <a:ln>
                  <a:noFill/>
                </a:ln>
                <a:effectLst/>
                <a:uFillTx/>
                <a:latin typeface="+mn-lt"/>
                <a:ea typeface="+mn-ea"/>
                <a:cs typeface="+mn-cs"/>
                <a:sym typeface="Helvetica Neue"/>
              </a:rPr>
              <a:t>émis</a:t>
            </a:r>
          </a:p>
        </p:txBody>
      </p:sp>
      <p:sp>
        <p:nvSpPr>
          <p:cNvPr id="34" name="ZoneTexte 33">
            <a:extLst>
              <a:ext uri="{FF2B5EF4-FFF2-40B4-BE49-F238E27FC236}">
                <a16:creationId xmlns:a16="http://schemas.microsoft.com/office/drawing/2014/main" id="{DB62ABD8-E7B1-97DF-E11D-D443ADDADCB9}"/>
              </a:ext>
            </a:extLst>
          </p:cNvPr>
          <p:cNvSpPr txBox="1"/>
          <p:nvPr/>
        </p:nvSpPr>
        <p:spPr>
          <a:xfrm>
            <a:off x="5161029" y="11774286"/>
            <a:ext cx="2647505"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996633"/>
                </a:solidFill>
                <a:effectLst/>
                <a:uFillTx/>
                <a:latin typeface="+mn-lt"/>
                <a:ea typeface="+mn-ea"/>
                <a:cs typeface="+mn-cs"/>
                <a:sym typeface="Helvetica Neue"/>
              </a:rPr>
              <a:t>Accumulation de tourbe</a:t>
            </a:r>
          </a:p>
        </p:txBody>
      </p:sp>
      <p:sp>
        <p:nvSpPr>
          <p:cNvPr id="35" name="ZoneTexte 34">
            <a:extLst>
              <a:ext uri="{FF2B5EF4-FFF2-40B4-BE49-F238E27FC236}">
                <a16:creationId xmlns:a16="http://schemas.microsoft.com/office/drawing/2014/main" id="{2726E6F6-89EF-5E5B-8874-C524644042BB}"/>
              </a:ext>
            </a:extLst>
          </p:cNvPr>
          <p:cNvSpPr txBox="1"/>
          <p:nvPr/>
        </p:nvSpPr>
        <p:spPr>
          <a:xfrm>
            <a:off x="7221532" y="2436460"/>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6600" b="1" dirty="0"/>
              <a:t>+</a:t>
            </a:r>
            <a:endParaRPr kumimoji="0" lang="fr-FR" sz="6600" b="1" i="0" u="none" strike="noStrike" cap="none" spc="0" normalizeH="0" baseline="0" dirty="0">
              <a:ln>
                <a:noFill/>
              </a:ln>
              <a:solidFill>
                <a:srgbClr val="5E5E5E"/>
              </a:solidFill>
              <a:effectLst/>
              <a:uFillTx/>
              <a:latin typeface="+mn-lt"/>
              <a:ea typeface="+mn-ea"/>
              <a:cs typeface="+mn-cs"/>
              <a:sym typeface="Helvetica Neue"/>
            </a:endParaRPr>
          </a:p>
        </p:txBody>
      </p:sp>
      <p:sp>
        <p:nvSpPr>
          <p:cNvPr id="36" name="ZoneTexte 35">
            <a:extLst>
              <a:ext uri="{FF2B5EF4-FFF2-40B4-BE49-F238E27FC236}">
                <a16:creationId xmlns:a16="http://schemas.microsoft.com/office/drawing/2014/main" id="{82450695-BA69-1DA5-9DEF-6BE4D7C3FD3F}"/>
              </a:ext>
            </a:extLst>
          </p:cNvPr>
          <p:cNvSpPr txBox="1"/>
          <p:nvPr/>
        </p:nvSpPr>
        <p:spPr>
          <a:xfrm>
            <a:off x="10438827" y="2436460"/>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6600" b="1" i="0" u="none" strike="noStrike" cap="none" spc="0" normalizeH="0" baseline="0" dirty="0">
                <a:ln>
                  <a:noFill/>
                </a:ln>
                <a:effectLst/>
                <a:uFillTx/>
                <a:latin typeface="+mn-lt"/>
                <a:ea typeface="+mn-ea"/>
                <a:cs typeface="+mn-cs"/>
                <a:sym typeface="Helvetica Neue"/>
              </a:rPr>
              <a:t>=</a:t>
            </a:r>
          </a:p>
        </p:txBody>
      </p:sp>
      <p:sp>
        <p:nvSpPr>
          <p:cNvPr id="37" name="ZoneTexte 36">
            <a:extLst>
              <a:ext uri="{FF2B5EF4-FFF2-40B4-BE49-F238E27FC236}">
                <a16:creationId xmlns:a16="http://schemas.microsoft.com/office/drawing/2014/main" id="{2E0B1559-C7C0-A581-8A6B-F9471D1DF474}"/>
              </a:ext>
            </a:extLst>
          </p:cNvPr>
          <p:cNvSpPr txBox="1"/>
          <p:nvPr/>
        </p:nvSpPr>
        <p:spPr>
          <a:xfrm>
            <a:off x="11357003" y="2390430"/>
            <a:ext cx="1296830"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stocké</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38" name="Ellipse 37">
            <a:extLst>
              <a:ext uri="{FF2B5EF4-FFF2-40B4-BE49-F238E27FC236}">
                <a16:creationId xmlns:a16="http://schemas.microsoft.com/office/drawing/2014/main" id="{E395DB9A-9562-22AA-3609-748233F792BA}"/>
              </a:ext>
            </a:extLst>
          </p:cNvPr>
          <p:cNvSpPr/>
          <p:nvPr/>
        </p:nvSpPr>
        <p:spPr>
          <a:xfrm>
            <a:off x="11151023" y="2228827"/>
            <a:ext cx="1722622" cy="1805856"/>
          </a:xfrm>
          <a:prstGeom prst="ellipse">
            <a:avLst/>
          </a:prstGeom>
          <a:noFill/>
          <a:ln w="63500" cap="flat">
            <a:solidFill>
              <a:schemeClr val="accent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9" name="Ellipse 38">
            <a:extLst>
              <a:ext uri="{FF2B5EF4-FFF2-40B4-BE49-F238E27FC236}">
                <a16:creationId xmlns:a16="http://schemas.microsoft.com/office/drawing/2014/main" id="{9F5414C8-5883-F8E3-321A-9C30E28C538E}"/>
              </a:ext>
            </a:extLst>
          </p:cNvPr>
          <p:cNvSpPr/>
          <p:nvPr/>
        </p:nvSpPr>
        <p:spPr>
          <a:xfrm>
            <a:off x="4812683" y="11379939"/>
            <a:ext cx="3344196" cy="1805856"/>
          </a:xfrm>
          <a:prstGeom prst="ellipse">
            <a:avLst/>
          </a:prstGeom>
          <a:noFill/>
          <a:ln w="381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40" name="Parenthèses 39">
            <a:extLst>
              <a:ext uri="{FF2B5EF4-FFF2-40B4-BE49-F238E27FC236}">
                <a16:creationId xmlns:a16="http://schemas.microsoft.com/office/drawing/2014/main" id="{F27F1C26-41BE-9851-218C-B1D71BEE6AC3}"/>
              </a:ext>
            </a:extLst>
          </p:cNvPr>
          <p:cNvSpPr/>
          <p:nvPr/>
        </p:nvSpPr>
        <p:spPr>
          <a:xfrm>
            <a:off x="4599438" y="2485641"/>
            <a:ext cx="5694932" cy="1580140"/>
          </a:xfrm>
          <a:prstGeom prst="bracketPair">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1" name="Flèche : bas 40">
            <a:extLst>
              <a:ext uri="{FF2B5EF4-FFF2-40B4-BE49-F238E27FC236}">
                <a16:creationId xmlns:a16="http://schemas.microsoft.com/office/drawing/2014/main" id="{F78E1932-9B71-4899-7AAF-138916594C2C}"/>
              </a:ext>
            </a:extLst>
          </p:cNvPr>
          <p:cNvSpPr/>
          <p:nvPr/>
        </p:nvSpPr>
        <p:spPr>
          <a:xfrm>
            <a:off x="6057704" y="8536033"/>
            <a:ext cx="786809" cy="3009775"/>
          </a:xfrm>
          <a:prstGeom prst="down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6200000" scaled="1"/>
            <a:tileRect/>
          </a:gradFill>
          <a:ln w="25400" cap="flat">
            <a:solidFill>
              <a:srgbClr val="99663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cxnSp>
        <p:nvCxnSpPr>
          <p:cNvPr id="42" name="Connecteur droit avec flèche 41">
            <a:extLst>
              <a:ext uri="{FF2B5EF4-FFF2-40B4-BE49-F238E27FC236}">
                <a16:creationId xmlns:a16="http://schemas.microsoft.com/office/drawing/2014/main" id="{4C9954B3-72D9-6EDC-062B-6A7D44464F8C}"/>
              </a:ext>
            </a:extLst>
          </p:cNvPr>
          <p:cNvCxnSpPr>
            <a:cxnSpLocks/>
          </p:cNvCxnSpPr>
          <p:nvPr/>
        </p:nvCxnSpPr>
        <p:spPr>
          <a:xfrm flipH="1">
            <a:off x="12724520" y="2506945"/>
            <a:ext cx="1004180" cy="0"/>
          </a:xfrm>
          <a:prstGeom prst="straightConnector1">
            <a:avLst/>
          </a:prstGeom>
          <a:noFill/>
          <a:ln w="50800" cap="flat">
            <a:solidFill>
              <a:schemeClr val="accent6"/>
            </a:solidFill>
            <a:prstDash val="solid"/>
            <a:round/>
            <a:tailEnd type="triangle" w="lg" len="lg"/>
          </a:ln>
          <a:effectLst/>
          <a:sp3d/>
        </p:spPr>
        <p:style>
          <a:lnRef idx="0">
            <a:scrgbClr r="0" g="0" b="0"/>
          </a:lnRef>
          <a:fillRef idx="0">
            <a:scrgbClr r="0" g="0" b="0"/>
          </a:fillRef>
          <a:effectRef idx="0">
            <a:scrgbClr r="0" g="0" b="0"/>
          </a:effectRef>
          <a:fontRef idx="none"/>
        </p:style>
      </p:cxnSp>
      <p:sp>
        <p:nvSpPr>
          <p:cNvPr id="52" name="ZoneTexte 51">
            <a:extLst>
              <a:ext uri="{FF2B5EF4-FFF2-40B4-BE49-F238E27FC236}">
                <a16:creationId xmlns:a16="http://schemas.microsoft.com/office/drawing/2014/main" id="{CAEAF5ED-AE1E-DD8D-6412-A24699F116B3}"/>
              </a:ext>
            </a:extLst>
          </p:cNvPr>
          <p:cNvSpPr txBox="1"/>
          <p:nvPr/>
        </p:nvSpPr>
        <p:spPr>
          <a:xfrm>
            <a:off x="17782080" y="12211241"/>
            <a:ext cx="6220177" cy="769441"/>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4400" b="1" dirty="0"/>
              <a:t>g C.m</a:t>
            </a:r>
            <a:r>
              <a:rPr lang="fr-FR" sz="4400" b="1" baseline="30000" dirty="0"/>
              <a:t>-2</a:t>
            </a:r>
            <a:r>
              <a:rPr lang="fr-FR" sz="4400" b="1" dirty="0"/>
              <a:t>.an</a:t>
            </a:r>
            <a:r>
              <a:rPr lang="fr-FR" sz="4400" b="1" baseline="30000" dirty="0"/>
              <a:t>-1</a:t>
            </a:r>
            <a:r>
              <a:rPr lang="fr-FR" sz="4400" b="1" dirty="0"/>
              <a:t> </a:t>
            </a:r>
          </a:p>
        </p:txBody>
      </p:sp>
      <p:sp>
        <p:nvSpPr>
          <p:cNvPr id="53" name="ZoneTexte 52">
            <a:extLst>
              <a:ext uri="{FF2B5EF4-FFF2-40B4-BE49-F238E27FC236}">
                <a16:creationId xmlns:a16="http://schemas.microsoft.com/office/drawing/2014/main" id="{7378154B-E221-0488-3F3C-0C1F71109261}"/>
              </a:ext>
            </a:extLst>
          </p:cNvPr>
          <p:cNvSpPr txBox="1"/>
          <p:nvPr/>
        </p:nvSpPr>
        <p:spPr>
          <a:xfrm>
            <a:off x="3727508" y="3969034"/>
            <a:ext cx="3657610" cy="769441"/>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4400" b="1" dirty="0"/>
              <a:t>- 200 à - 600</a:t>
            </a:r>
          </a:p>
        </p:txBody>
      </p:sp>
      <p:sp>
        <p:nvSpPr>
          <p:cNvPr id="54" name="ZoneTexte 53">
            <a:extLst>
              <a:ext uri="{FF2B5EF4-FFF2-40B4-BE49-F238E27FC236}">
                <a16:creationId xmlns:a16="http://schemas.microsoft.com/office/drawing/2014/main" id="{E0B66706-A163-8A2B-844E-D64E61BF998F}"/>
              </a:ext>
            </a:extLst>
          </p:cNvPr>
          <p:cNvSpPr txBox="1"/>
          <p:nvPr/>
        </p:nvSpPr>
        <p:spPr>
          <a:xfrm>
            <a:off x="7931629" y="5697428"/>
            <a:ext cx="2950941" cy="769441"/>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4400" b="1" dirty="0"/>
              <a:t>150 à 550</a:t>
            </a:r>
          </a:p>
        </p:txBody>
      </p:sp>
      <p:sp>
        <p:nvSpPr>
          <p:cNvPr id="55" name="ZoneTexte 54">
            <a:extLst>
              <a:ext uri="{FF2B5EF4-FFF2-40B4-BE49-F238E27FC236}">
                <a16:creationId xmlns:a16="http://schemas.microsoft.com/office/drawing/2014/main" id="{738439B5-3BBC-C332-AB33-94E5E900AB5B}"/>
              </a:ext>
            </a:extLst>
          </p:cNvPr>
          <p:cNvSpPr txBox="1"/>
          <p:nvPr/>
        </p:nvSpPr>
        <p:spPr>
          <a:xfrm>
            <a:off x="14090214" y="5864038"/>
            <a:ext cx="1919706" cy="769441"/>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4400" b="1" dirty="0"/>
              <a:t>2 à 50</a:t>
            </a:r>
          </a:p>
        </p:txBody>
      </p:sp>
      <p:sp>
        <p:nvSpPr>
          <p:cNvPr id="56" name="ZoneTexte 55">
            <a:extLst>
              <a:ext uri="{FF2B5EF4-FFF2-40B4-BE49-F238E27FC236}">
                <a16:creationId xmlns:a16="http://schemas.microsoft.com/office/drawing/2014/main" id="{FEF3CE05-FE18-C5AA-4EA2-75EAE2D7BBE4}"/>
              </a:ext>
            </a:extLst>
          </p:cNvPr>
          <p:cNvSpPr txBox="1"/>
          <p:nvPr/>
        </p:nvSpPr>
        <p:spPr>
          <a:xfrm>
            <a:off x="16574555" y="7656725"/>
            <a:ext cx="1893020" cy="769441"/>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4400" b="1" dirty="0"/>
              <a:t>3 à 60</a:t>
            </a:r>
          </a:p>
        </p:txBody>
      </p:sp>
      <p:sp>
        <p:nvSpPr>
          <p:cNvPr id="57" name="ZoneTexte 56">
            <a:extLst>
              <a:ext uri="{FF2B5EF4-FFF2-40B4-BE49-F238E27FC236}">
                <a16:creationId xmlns:a16="http://schemas.microsoft.com/office/drawing/2014/main" id="{F0C03684-BEC4-B2D5-0115-F99A9FAEB6E3}"/>
              </a:ext>
            </a:extLst>
          </p:cNvPr>
          <p:cNvSpPr txBox="1"/>
          <p:nvPr/>
        </p:nvSpPr>
        <p:spPr>
          <a:xfrm>
            <a:off x="17805237" y="11008247"/>
            <a:ext cx="6169520" cy="1202994"/>
          </a:xfrm>
          <a:prstGeom prst="rect">
            <a:avLst/>
          </a:prstGeom>
          <a:noFill/>
          <a:ln w="5715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8000" tIns="108000" rIns="108000" bIns="1080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3200" b="1" dirty="0"/>
              <a:t>Valeurs positives = émissions </a:t>
            </a:r>
          </a:p>
          <a:p>
            <a:pPr marL="0" marR="0" indent="0" algn="ctr" defTabSz="2438337" rtl="0" fontAlgn="auto" latinLnBrk="0" hangingPunct="0">
              <a:lnSpc>
                <a:spcPct val="100000"/>
              </a:lnSpc>
              <a:spcBef>
                <a:spcPts val="0"/>
              </a:spcBef>
              <a:spcAft>
                <a:spcPts val="0"/>
              </a:spcAft>
              <a:buClrTx/>
              <a:buSzTx/>
              <a:buFontTx/>
              <a:buNone/>
              <a:tabLst/>
            </a:pPr>
            <a:r>
              <a:rPr lang="fr-FR" sz="3200" b="1" dirty="0"/>
              <a:t>négatives = stockage</a:t>
            </a:r>
            <a:endParaRPr kumimoji="0" lang="fr-FR" sz="3200" b="1" i="0" u="none" strike="noStrike" cap="none" spc="0" normalizeH="0" baseline="0" dirty="0">
              <a:ln>
                <a:noFill/>
              </a:ln>
              <a:solidFill>
                <a:srgbClr val="5E5E5E"/>
              </a:solidFill>
              <a:effectLst/>
              <a:uFillTx/>
              <a:latin typeface="+mn-lt"/>
              <a:ea typeface="+mn-ea"/>
              <a:cs typeface="+mn-cs"/>
              <a:sym typeface="Helvetica Neue"/>
            </a:endParaRPr>
          </a:p>
        </p:txBody>
      </p:sp>
      <p:grpSp>
        <p:nvGrpSpPr>
          <p:cNvPr id="74" name="Groupe 73">
            <a:extLst>
              <a:ext uri="{FF2B5EF4-FFF2-40B4-BE49-F238E27FC236}">
                <a16:creationId xmlns:a16="http://schemas.microsoft.com/office/drawing/2014/main" id="{D4192F0E-2B82-C8A2-C9E2-4E5589CA83F5}"/>
              </a:ext>
            </a:extLst>
          </p:cNvPr>
          <p:cNvGrpSpPr/>
          <p:nvPr/>
        </p:nvGrpSpPr>
        <p:grpSpPr>
          <a:xfrm>
            <a:off x="17390913" y="2224506"/>
            <a:ext cx="6720426" cy="2582180"/>
            <a:chOff x="8155212" y="1656876"/>
            <a:chExt cx="13943261" cy="5357398"/>
          </a:xfrm>
        </p:grpSpPr>
        <p:sp>
          <p:nvSpPr>
            <p:cNvPr id="58" name="Rectangle : coins arrondis 57">
              <a:extLst>
                <a:ext uri="{FF2B5EF4-FFF2-40B4-BE49-F238E27FC236}">
                  <a16:creationId xmlns:a16="http://schemas.microsoft.com/office/drawing/2014/main" id="{2065AEDC-2132-122A-638D-F15DBF60AC32}"/>
                </a:ext>
              </a:extLst>
            </p:cNvPr>
            <p:cNvSpPr/>
            <p:nvPr/>
          </p:nvSpPr>
          <p:spPr>
            <a:xfrm>
              <a:off x="8155212" y="1656876"/>
              <a:ext cx="13943261" cy="3648932"/>
            </a:xfrm>
            <a:prstGeom prst="roundRect">
              <a:avLst/>
            </a:prstGeom>
            <a:solidFill>
              <a:schemeClr val="bg1">
                <a:lumMod val="95000"/>
              </a:schemeClr>
            </a:solidFill>
            <a:ln w="635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59" name="Flèche : angle droit 58">
              <a:extLst>
                <a:ext uri="{FF2B5EF4-FFF2-40B4-BE49-F238E27FC236}">
                  <a16:creationId xmlns:a16="http://schemas.microsoft.com/office/drawing/2014/main" id="{A5C010A7-0B20-23D3-3A2D-58A8CBF602E5}"/>
                </a:ext>
              </a:extLst>
            </p:cNvPr>
            <p:cNvSpPr/>
            <p:nvPr/>
          </p:nvSpPr>
          <p:spPr>
            <a:xfrm rot="5400000">
              <a:off x="12396919" y="5611922"/>
              <a:ext cx="911503" cy="1387252"/>
            </a:xfrm>
            <a:prstGeom prst="bentUpArrow">
              <a:avLst/>
            </a:prstGeom>
            <a:solidFill>
              <a:srgbClr val="8D533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grpSp>
          <p:nvGrpSpPr>
            <p:cNvPr id="60" name="Groupe 59">
              <a:extLst>
                <a:ext uri="{FF2B5EF4-FFF2-40B4-BE49-F238E27FC236}">
                  <a16:creationId xmlns:a16="http://schemas.microsoft.com/office/drawing/2014/main" id="{AD523AFE-D7EB-72C1-CDB0-4C4FFF446070}"/>
                </a:ext>
              </a:extLst>
            </p:cNvPr>
            <p:cNvGrpSpPr/>
            <p:nvPr/>
          </p:nvGrpSpPr>
          <p:grpSpPr>
            <a:xfrm>
              <a:off x="8541024" y="2610147"/>
              <a:ext cx="1722622" cy="1805856"/>
              <a:chOff x="8249190" y="2610147"/>
              <a:chExt cx="1722622" cy="1805856"/>
            </a:xfrm>
          </p:grpSpPr>
          <p:sp>
            <p:nvSpPr>
              <p:cNvPr id="61" name="Ellipse 60">
                <a:extLst>
                  <a:ext uri="{FF2B5EF4-FFF2-40B4-BE49-F238E27FC236}">
                    <a16:creationId xmlns:a16="http://schemas.microsoft.com/office/drawing/2014/main" id="{0125FE7D-E298-7B17-1DD1-EAEF6943E633}"/>
                  </a:ext>
                </a:extLst>
              </p:cNvPr>
              <p:cNvSpPr/>
              <p:nvPr/>
            </p:nvSpPr>
            <p:spPr>
              <a:xfrm>
                <a:off x="8249190" y="2610147"/>
                <a:ext cx="1722622" cy="1805856"/>
              </a:xfrm>
              <a:prstGeom prst="ellipse">
                <a:avLst/>
              </a:prstGeom>
              <a:solidFill>
                <a:schemeClr val="bg1"/>
              </a:solidFill>
              <a:ln w="38100" cap="flat">
                <a:solidFill>
                  <a:schemeClr val="accent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62" name="ZoneTexte 61">
                <a:extLst>
                  <a:ext uri="{FF2B5EF4-FFF2-40B4-BE49-F238E27FC236}">
                    <a16:creationId xmlns:a16="http://schemas.microsoft.com/office/drawing/2014/main" id="{01A0425E-4757-BFE1-7B91-D2CD4D95B24B}"/>
                  </a:ext>
                </a:extLst>
              </p:cNvPr>
              <p:cNvSpPr txBox="1"/>
              <p:nvPr/>
            </p:nvSpPr>
            <p:spPr>
              <a:xfrm>
                <a:off x="8432763" y="2748739"/>
                <a:ext cx="1341647" cy="1277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000" b="1" i="0" u="none" strike="noStrike" cap="none" spc="0" normalizeH="0" baseline="0" dirty="0">
                    <a:ln>
                      <a:noFill/>
                    </a:ln>
                    <a:effectLst/>
                    <a:uFillTx/>
                    <a:latin typeface="+mn-lt"/>
                    <a:ea typeface="+mn-ea"/>
                    <a:cs typeface="+mn-cs"/>
                    <a:sym typeface="Helvetica Neue"/>
                  </a:rPr>
                  <a:t>CO</a:t>
                </a:r>
                <a:r>
                  <a:rPr kumimoji="0" lang="fr-FR" sz="2000" b="1" i="0" u="none" strike="noStrike" cap="none" spc="0" normalizeH="0" baseline="-25000" dirty="0">
                    <a:ln>
                      <a:noFill/>
                    </a:ln>
                    <a:effectLst/>
                    <a:uFillTx/>
                    <a:latin typeface="+mn-lt"/>
                    <a:ea typeface="+mn-ea"/>
                    <a:cs typeface="+mn-cs"/>
                    <a:sym typeface="Helvetica Neue"/>
                  </a:rPr>
                  <a:t>2</a:t>
                </a:r>
                <a:endParaRPr kumimoji="0" lang="fr-FR" sz="20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2000" b="1" baseline="-25000" dirty="0"/>
                  <a:t>stocké</a:t>
                </a:r>
                <a:endParaRPr kumimoji="0" lang="fr-FR" sz="2000" b="1" i="0" u="none" strike="noStrike" cap="none" spc="0" normalizeH="0" baseline="-25000" dirty="0">
                  <a:ln>
                    <a:noFill/>
                  </a:ln>
                  <a:effectLst/>
                  <a:uFillTx/>
                  <a:latin typeface="+mn-lt"/>
                  <a:ea typeface="+mn-ea"/>
                  <a:cs typeface="+mn-cs"/>
                  <a:sym typeface="Helvetica Neue"/>
                </a:endParaRPr>
              </a:p>
            </p:txBody>
          </p:sp>
        </p:grpSp>
        <p:sp>
          <p:nvSpPr>
            <p:cNvPr id="63" name="ZoneTexte 62">
              <a:extLst>
                <a:ext uri="{FF2B5EF4-FFF2-40B4-BE49-F238E27FC236}">
                  <a16:creationId xmlns:a16="http://schemas.microsoft.com/office/drawing/2014/main" id="{2F604934-C18D-81CE-964B-31E07D51CEF1}"/>
                </a:ext>
              </a:extLst>
            </p:cNvPr>
            <p:cNvSpPr txBox="1"/>
            <p:nvPr/>
          </p:nvSpPr>
          <p:spPr>
            <a:xfrm>
              <a:off x="10352317" y="2782276"/>
              <a:ext cx="738338" cy="12664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3300" b="1" dirty="0"/>
                <a:t>+</a:t>
              </a:r>
              <a:endParaRPr kumimoji="0" lang="fr-FR" sz="3300" b="1" i="0" u="none" strike="noStrike" cap="none" spc="0" normalizeH="0" baseline="0" dirty="0">
                <a:ln>
                  <a:noFill/>
                </a:ln>
                <a:solidFill>
                  <a:srgbClr val="5E5E5E"/>
                </a:solidFill>
                <a:effectLst/>
                <a:uFillTx/>
                <a:latin typeface="+mn-lt"/>
                <a:ea typeface="+mn-ea"/>
                <a:cs typeface="+mn-cs"/>
                <a:sym typeface="Helvetica Neue"/>
              </a:endParaRPr>
            </a:p>
          </p:txBody>
        </p:sp>
        <p:grpSp>
          <p:nvGrpSpPr>
            <p:cNvPr id="64" name="Groupe 63">
              <a:extLst>
                <a:ext uri="{FF2B5EF4-FFF2-40B4-BE49-F238E27FC236}">
                  <a16:creationId xmlns:a16="http://schemas.microsoft.com/office/drawing/2014/main" id="{BC1ED767-A522-35E4-06FF-FCDBED3E34EB}"/>
                </a:ext>
              </a:extLst>
            </p:cNvPr>
            <p:cNvGrpSpPr/>
            <p:nvPr/>
          </p:nvGrpSpPr>
          <p:grpSpPr>
            <a:xfrm>
              <a:off x="11194885" y="2602337"/>
              <a:ext cx="1722622" cy="1805856"/>
              <a:chOff x="10903051" y="2602337"/>
              <a:chExt cx="1722622" cy="1805856"/>
            </a:xfrm>
          </p:grpSpPr>
          <p:sp>
            <p:nvSpPr>
              <p:cNvPr id="65" name="Ellipse 64">
                <a:extLst>
                  <a:ext uri="{FF2B5EF4-FFF2-40B4-BE49-F238E27FC236}">
                    <a16:creationId xmlns:a16="http://schemas.microsoft.com/office/drawing/2014/main" id="{7B957C79-D583-9FC2-714E-C6798123E07C}"/>
                  </a:ext>
                </a:extLst>
              </p:cNvPr>
              <p:cNvSpPr/>
              <p:nvPr/>
            </p:nvSpPr>
            <p:spPr>
              <a:xfrm>
                <a:off x="10903051" y="2602337"/>
                <a:ext cx="1722622" cy="1805856"/>
              </a:xfrm>
              <a:prstGeom prst="ellipse">
                <a:avLst/>
              </a:prstGeom>
              <a:solidFill>
                <a:schemeClr val="bg1"/>
              </a:solidFill>
              <a:ln w="38100" cap="flat">
                <a:solidFill>
                  <a:srgbClr val="7030A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66" name="ZoneTexte 65">
                <a:extLst>
                  <a:ext uri="{FF2B5EF4-FFF2-40B4-BE49-F238E27FC236}">
                    <a16:creationId xmlns:a16="http://schemas.microsoft.com/office/drawing/2014/main" id="{1EA5305D-BBC6-E0D2-E9F0-581B38F4A480}"/>
                  </a:ext>
                </a:extLst>
              </p:cNvPr>
              <p:cNvSpPr txBox="1"/>
              <p:nvPr/>
            </p:nvSpPr>
            <p:spPr>
              <a:xfrm>
                <a:off x="11121484" y="2848855"/>
                <a:ext cx="1267148" cy="1277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000" b="1" i="0" u="none" strike="noStrike" cap="none" spc="0" normalizeH="0" baseline="0" dirty="0">
                    <a:ln>
                      <a:noFill/>
                    </a:ln>
                    <a:effectLst/>
                    <a:uFillTx/>
                    <a:latin typeface="+mn-lt"/>
                    <a:ea typeface="+mn-ea"/>
                    <a:cs typeface="+mn-cs"/>
                    <a:sym typeface="Helvetica Neue"/>
                  </a:rPr>
                  <a:t>CH</a:t>
                </a:r>
                <a:r>
                  <a:rPr lang="fr-FR" sz="2000" b="1" baseline="-25000" dirty="0"/>
                  <a:t>4</a:t>
                </a:r>
                <a:endParaRPr lang="fr-FR" sz="2000" b="1" dirty="0"/>
              </a:p>
              <a:p>
                <a:pPr marL="0" marR="0" indent="0" algn="ctr" defTabSz="2438337" rtl="0" fontAlgn="auto" latinLnBrk="0" hangingPunct="0">
                  <a:lnSpc>
                    <a:spcPct val="100000"/>
                  </a:lnSpc>
                  <a:spcBef>
                    <a:spcPts val="0"/>
                  </a:spcBef>
                  <a:spcAft>
                    <a:spcPts val="0"/>
                  </a:spcAft>
                  <a:buClrTx/>
                  <a:buSzTx/>
                  <a:buFontTx/>
                  <a:buNone/>
                  <a:tabLst/>
                </a:pPr>
                <a:r>
                  <a:rPr lang="fr-FR" sz="2000" b="1" baseline="-25000" dirty="0"/>
                  <a:t>émis</a:t>
                </a:r>
                <a:endParaRPr kumimoji="0" lang="fr-FR" sz="2000" b="1" i="0" u="none" strike="noStrike" cap="none" spc="0" normalizeH="0" baseline="-25000" dirty="0">
                  <a:ln>
                    <a:noFill/>
                  </a:ln>
                  <a:effectLst/>
                  <a:uFillTx/>
                  <a:latin typeface="+mn-lt"/>
                  <a:ea typeface="+mn-ea"/>
                  <a:cs typeface="+mn-cs"/>
                  <a:sym typeface="Helvetica Neue"/>
                </a:endParaRPr>
              </a:p>
            </p:txBody>
          </p:sp>
        </p:grpSp>
        <p:grpSp>
          <p:nvGrpSpPr>
            <p:cNvPr id="67" name="Groupe 66">
              <a:extLst>
                <a:ext uri="{FF2B5EF4-FFF2-40B4-BE49-F238E27FC236}">
                  <a16:creationId xmlns:a16="http://schemas.microsoft.com/office/drawing/2014/main" id="{EEB81386-5FC0-72F1-E027-123330F787D0}"/>
                </a:ext>
              </a:extLst>
            </p:cNvPr>
            <p:cNvGrpSpPr/>
            <p:nvPr/>
          </p:nvGrpSpPr>
          <p:grpSpPr>
            <a:xfrm>
              <a:off x="13813669" y="2610147"/>
              <a:ext cx="2560298" cy="1805856"/>
              <a:chOff x="13521835" y="2610147"/>
              <a:chExt cx="2560298" cy="1805856"/>
            </a:xfrm>
          </p:grpSpPr>
          <p:sp>
            <p:nvSpPr>
              <p:cNvPr id="68" name="Ellipse 67">
                <a:extLst>
                  <a:ext uri="{FF2B5EF4-FFF2-40B4-BE49-F238E27FC236}">
                    <a16:creationId xmlns:a16="http://schemas.microsoft.com/office/drawing/2014/main" id="{9F1E0A78-C086-F46D-0945-DC9F07E1DEE0}"/>
                  </a:ext>
                </a:extLst>
              </p:cNvPr>
              <p:cNvSpPr/>
              <p:nvPr/>
            </p:nvSpPr>
            <p:spPr>
              <a:xfrm>
                <a:off x="13717475" y="2610147"/>
                <a:ext cx="2243676" cy="1805856"/>
              </a:xfrm>
              <a:prstGeom prst="ellipse">
                <a:avLst/>
              </a:prstGeom>
              <a:solidFill>
                <a:schemeClr val="bg1"/>
              </a:solidFill>
              <a:ln w="381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69" name="ZoneTexte 68">
                <a:extLst>
                  <a:ext uri="{FF2B5EF4-FFF2-40B4-BE49-F238E27FC236}">
                    <a16:creationId xmlns:a16="http://schemas.microsoft.com/office/drawing/2014/main" id="{232CDF95-AA63-1D70-6AC3-022BF9B324E7}"/>
                  </a:ext>
                </a:extLst>
              </p:cNvPr>
              <p:cNvSpPr txBox="1"/>
              <p:nvPr/>
            </p:nvSpPr>
            <p:spPr>
              <a:xfrm>
                <a:off x="13521835" y="3089051"/>
                <a:ext cx="2560298" cy="8480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000" b="1" i="0" u="none" strike="noStrike" cap="none" spc="0" normalizeH="0" baseline="0" dirty="0">
                    <a:ln>
                      <a:noFill/>
                    </a:ln>
                    <a:effectLst/>
                    <a:uFillTx/>
                    <a:latin typeface="+mn-lt"/>
                    <a:ea typeface="+mn-ea"/>
                    <a:cs typeface="+mn-cs"/>
                    <a:sym typeface="Helvetica Neue"/>
                  </a:rPr>
                  <a:t>C-DOC</a:t>
                </a:r>
              </a:p>
            </p:txBody>
          </p:sp>
        </p:grpSp>
        <p:sp>
          <p:nvSpPr>
            <p:cNvPr id="70" name="ZoneTexte 69">
              <a:extLst>
                <a:ext uri="{FF2B5EF4-FFF2-40B4-BE49-F238E27FC236}">
                  <a16:creationId xmlns:a16="http://schemas.microsoft.com/office/drawing/2014/main" id="{9B3746A7-5C8D-FBB9-37AD-03A94FA4FA27}"/>
                </a:ext>
              </a:extLst>
            </p:cNvPr>
            <p:cNvSpPr txBox="1"/>
            <p:nvPr/>
          </p:nvSpPr>
          <p:spPr>
            <a:xfrm>
              <a:off x="16641892" y="2733640"/>
              <a:ext cx="795049" cy="13637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300" b="1" i="0" u="none" strike="noStrike" cap="none" spc="0" normalizeH="0" baseline="0" dirty="0">
                  <a:ln>
                    <a:noFill/>
                  </a:ln>
                  <a:effectLst/>
                  <a:uFillTx/>
                  <a:latin typeface="+mn-lt"/>
                  <a:ea typeface="+mn-ea"/>
                  <a:cs typeface="+mn-cs"/>
                  <a:sym typeface="Helvetica Neue"/>
                </a:rPr>
                <a:t>=</a:t>
              </a:r>
            </a:p>
          </p:txBody>
        </p:sp>
        <p:sp>
          <p:nvSpPr>
            <p:cNvPr id="71" name="ZoneTexte 70">
              <a:extLst>
                <a:ext uri="{FF2B5EF4-FFF2-40B4-BE49-F238E27FC236}">
                  <a16:creationId xmlns:a16="http://schemas.microsoft.com/office/drawing/2014/main" id="{C981D9CD-FA8F-4938-CF3F-4588D1823FFC}"/>
                </a:ext>
              </a:extLst>
            </p:cNvPr>
            <p:cNvSpPr txBox="1"/>
            <p:nvPr/>
          </p:nvSpPr>
          <p:spPr>
            <a:xfrm>
              <a:off x="17599466" y="1656876"/>
              <a:ext cx="4333384" cy="36610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600" b="1" i="0" u="none" strike="noStrike" cap="none" spc="0" normalizeH="0" baseline="0" dirty="0">
                  <a:ln>
                    <a:noFill/>
                  </a:ln>
                  <a:solidFill>
                    <a:schemeClr val="tx1">
                      <a:lumMod val="50000"/>
                    </a:schemeClr>
                  </a:solidFill>
                  <a:effectLst/>
                  <a:uFillTx/>
                  <a:latin typeface="+mn-lt"/>
                  <a:ea typeface="+mn-ea"/>
                  <a:cs typeface="+mn-cs"/>
                  <a:sym typeface="Helvetica Neue"/>
                </a:rPr>
                <a:t>Bilan carbone net</a:t>
              </a:r>
            </a:p>
          </p:txBody>
        </p:sp>
        <p:sp>
          <p:nvSpPr>
            <p:cNvPr id="72" name="ZoneTexte 71">
              <a:extLst>
                <a:ext uri="{FF2B5EF4-FFF2-40B4-BE49-F238E27FC236}">
                  <a16:creationId xmlns:a16="http://schemas.microsoft.com/office/drawing/2014/main" id="{EF6EF315-069F-A651-4354-C36D55EA2DBC}"/>
                </a:ext>
              </a:extLst>
            </p:cNvPr>
            <p:cNvSpPr txBox="1"/>
            <p:nvPr/>
          </p:nvSpPr>
          <p:spPr>
            <a:xfrm>
              <a:off x="13092797" y="2782276"/>
              <a:ext cx="738338" cy="12664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3300" b="1" dirty="0"/>
                <a:t>+</a:t>
              </a:r>
              <a:endParaRPr kumimoji="0" lang="fr-FR" sz="3300" b="1" i="0" u="none" strike="noStrike" cap="none" spc="0" normalizeH="0" baseline="0" dirty="0">
                <a:ln>
                  <a:noFill/>
                </a:ln>
                <a:solidFill>
                  <a:srgbClr val="5E5E5E"/>
                </a:solidFill>
                <a:effectLst/>
                <a:uFillTx/>
                <a:latin typeface="+mn-lt"/>
                <a:ea typeface="+mn-ea"/>
                <a:cs typeface="+mn-cs"/>
                <a:sym typeface="Helvetica Neue"/>
              </a:endParaRPr>
            </a:p>
          </p:txBody>
        </p:sp>
        <p:sp>
          <p:nvSpPr>
            <p:cNvPr id="73" name="ZoneTexte 72">
              <a:extLst>
                <a:ext uri="{FF2B5EF4-FFF2-40B4-BE49-F238E27FC236}">
                  <a16:creationId xmlns:a16="http://schemas.microsoft.com/office/drawing/2014/main" id="{EF39300A-BE55-E3E9-95F3-D11835F8F2C6}"/>
                </a:ext>
              </a:extLst>
            </p:cNvPr>
            <p:cNvSpPr txBox="1"/>
            <p:nvPr/>
          </p:nvSpPr>
          <p:spPr>
            <a:xfrm>
              <a:off x="13932184" y="6028706"/>
              <a:ext cx="7857868" cy="985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rgbClr val="8D533E"/>
                  </a:solidFill>
                  <a:effectLst/>
                  <a:uFillTx/>
                  <a:latin typeface="+mn-lt"/>
                  <a:ea typeface="+mn-ea"/>
                  <a:cs typeface="+mn-cs"/>
                  <a:sym typeface="Helvetica Neue"/>
                </a:rPr>
                <a:t>Accumulation de tourbe</a:t>
              </a:r>
            </a:p>
          </p:txBody>
        </p:sp>
      </p:grpSp>
      <p:sp>
        <p:nvSpPr>
          <p:cNvPr id="51" name="ZoneTexte 50">
            <a:extLst>
              <a:ext uri="{FF2B5EF4-FFF2-40B4-BE49-F238E27FC236}">
                <a16:creationId xmlns:a16="http://schemas.microsoft.com/office/drawing/2014/main" id="{3C6260DA-52D5-F6E1-41BF-1BF07B270249}"/>
              </a:ext>
            </a:extLst>
          </p:cNvPr>
          <p:cNvSpPr txBox="1"/>
          <p:nvPr/>
        </p:nvSpPr>
        <p:spPr>
          <a:xfrm>
            <a:off x="17802247" y="3480887"/>
            <a:ext cx="3137702" cy="769441"/>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4400" b="1" dirty="0"/>
              <a:t>- 50 à - 100</a:t>
            </a:r>
          </a:p>
        </p:txBody>
      </p:sp>
      <p:sp>
        <p:nvSpPr>
          <p:cNvPr id="43" name="ZoneTexte 42">
            <a:extLst>
              <a:ext uri="{FF2B5EF4-FFF2-40B4-BE49-F238E27FC236}">
                <a16:creationId xmlns:a16="http://schemas.microsoft.com/office/drawing/2014/main" id="{32689756-0BD1-16DC-581D-8A4E06E6DE39}"/>
              </a:ext>
            </a:extLst>
          </p:cNvPr>
          <p:cNvSpPr txBox="1"/>
          <p:nvPr/>
        </p:nvSpPr>
        <p:spPr>
          <a:xfrm>
            <a:off x="13118080" y="2137033"/>
            <a:ext cx="4291021"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1" i="0" u="none" strike="noStrike" cap="none" spc="0" normalizeH="0" baseline="0" dirty="0">
                <a:ln>
                  <a:noFill/>
                </a:ln>
                <a:solidFill>
                  <a:schemeClr val="accent6"/>
                </a:solidFill>
                <a:effectLst/>
                <a:uFillTx/>
                <a:latin typeface="+mn-lt"/>
                <a:ea typeface="+mn-ea"/>
                <a:cs typeface="+mn-cs"/>
                <a:sym typeface="Helvetica Neue"/>
              </a:rPr>
              <a:t>Échange net de l'écosystème (NEE)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extLst>
              <a:ext uri="{BEBA8EAE-BF5A-486C-A8C5-ECC9F3942E4B}">
                <a14:imgProps xmlns:a14="http://schemas.microsoft.com/office/drawing/2010/main">
                  <a14:imgLayer r:embed="rId3">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DC7B03-1B73-5C0F-619E-E66259CBE50E}"/>
              </a:ext>
            </a:extLst>
          </p:cNvPr>
          <p:cNvSpPr>
            <a:spLocks noGrp="1"/>
          </p:cNvSpPr>
          <p:nvPr>
            <p:ph type="title"/>
          </p:nvPr>
        </p:nvSpPr>
        <p:spPr>
          <a:xfrm>
            <a:off x="6081489" y="5989201"/>
            <a:ext cx="11866044" cy="2275041"/>
          </a:xfrm>
        </p:spPr>
        <p:txBody>
          <a:bodyPr wrap="square">
            <a:spAutoFit/>
          </a:bodyPr>
          <a:lstStyle/>
          <a:p>
            <a:pPr>
              <a:buFont typeface="+mj-lt"/>
              <a:buAutoNum type="arabicPeriod" startAt="4"/>
            </a:pPr>
            <a:r>
              <a:rPr lang="fr-FR" dirty="0"/>
              <a:t>Leviers d'action pour limiter les émissions de carbone</a:t>
            </a:r>
          </a:p>
        </p:txBody>
      </p:sp>
    </p:spTree>
    <p:extLst>
      <p:ext uri="{BB962C8B-B14F-4D97-AF65-F5344CB8AC3E}">
        <p14:creationId xmlns:p14="http://schemas.microsoft.com/office/powerpoint/2010/main" val="17445524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7FEB21D-816C-90BE-4BF8-EF78D58308F6}"/>
              </a:ext>
            </a:extLst>
          </p:cNvPr>
          <p:cNvSpPr>
            <a:spLocks noGrp="1"/>
          </p:cNvSpPr>
          <p:nvPr>
            <p:ph type="title"/>
          </p:nvPr>
        </p:nvSpPr>
        <p:spPr>
          <a:xfrm>
            <a:off x="1905000" y="205650"/>
            <a:ext cx="21202650" cy="863531"/>
          </a:xfrm>
        </p:spPr>
        <p:txBody>
          <a:bodyPr/>
          <a:lstStyle/>
          <a:p>
            <a:r>
              <a:rPr lang="fr-FR" dirty="0"/>
              <a:t>Avant tout, préserver les tourbières encore en bon état écologique</a:t>
            </a:r>
          </a:p>
        </p:txBody>
      </p:sp>
      <p:sp>
        <p:nvSpPr>
          <p:cNvPr id="7" name="ZoneTexte 6">
            <a:extLst>
              <a:ext uri="{FF2B5EF4-FFF2-40B4-BE49-F238E27FC236}">
                <a16:creationId xmlns:a16="http://schemas.microsoft.com/office/drawing/2014/main" id="{B9BA23AA-66CD-93A5-B4A5-93E53D026F53}"/>
              </a:ext>
            </a:extLst>
          </p:cNvPr>
          <p:cNvSpPr txBox="1"/>
          <p:nvPr/>
        </p:nvSpPr>
        <p:spPr>
          <a:xfrm>
            <a:off x="720000" y="2418768"/>
            <a:ext cx="6165645" cy="3024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Les tourbières continuent d'accumuler de la matière organique à l'échelle mondiale.</a:t>
            </a:r>
          </a:p>
        </p:txBody>
      </p:sp>
      <p:sp>
        <p:nvSpPr>
          <p:cNvPr id="8" name="ZoneTexte 7">
            <a:extLst>
              <a:ext uri="{FF2B5EF4-FFF2-40B4-BE49-F238E27FC236}">
                <a16:creationId xmlns:a16="http://schemas.microsoft.com/office/drawing/2014/main" id="{1B10CEDB-4193-3BAA-7FCB-2C549C634992}"/>
              </a:ext>
            </a:extLst>
          </p:cNvPr>
          <p:cNvSpPr txBox="1"/>
          <p:nvPr/>
        </p:nvSpPr>
        <p:spPr>
          <a:xfrm>
            <a:off x="7673727" y="1816425"/>
            <a:ext cx="6651873" cy="40248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Le </a:t>
            </a:r>
            <a:r>
              <a:rPr lang="fr-FR" sz="3600" b="1" dirty="0"/>
              <a:t>bilan net de carbone </a:t>
            </a:r>
            <a:r>
              <a:rPr lang="fr-FR" sz="3600" dirty="0"/>
              <a:t>des tourbières mondiales équivaut à une séquestration de carbone d'environ </a:t>
            </a:r>
            <a:r>
              <a:rPr lang="fr-FR" sz="3600" b="1" dirty="0"/>
              <a:t>0,14 Gt.an</a:t>
            </a:r>
            <a:r>
              <a:rPr lang="fr-FR" sz="3600" b="1" baseline="30000" dirty="0"/>
              <a:t>-1</a:t>
            </a:r>
            <a:r>
              <a:rPr lang="fr-FR" sz="3600" dirty="0"/>
              <a:t>.</a:t>
            </a:r>
          </a:p>
        </p:txBody>
      </p:sp>
      <p:sp>
        <p:nvSpPr>
          <p:cNvPr id="16" name="ZoneTexte 15">
            <a:extLst>
              <a:ext uri="{FF2B5EF4-FFF2-40B4-BE49-F238E27FC236}">
                <a16:creationId xmlns:a16="http://schemas.microsoft.com/office/drawing/2014/main" id="{50DAEB82-CBDD-C011-1A2A-1D71E924E07D}"/>
              </a:ext>
            </a:extLst>
          </p:cNvPr>
          <p:cNvSpPr txBox="1"/>
          <p:nvPr/>
        </p:nvSpPr>
        <p:spPr>
          <a:xfrm>
            <a:off x="8531288" y="5297714"/>
            <a:ext cx="6231935" cy="4283426"/>
          </a:xfrm>
          <a:prstGeom prst="rect">
            <a:avLst/>
          </a:prstGeom>
          <a:solidFill>
            <a:srgbClr val="D5E4DE"/>
          </a:solidFill>
        </p:spPr>
        <p:txBody>
          <a:bodyPr wrap="square" lIns="216000" tIns="216000" rIns="216000" bIns="216000" rtlCol="0">
            <a:spAutoFit/>
          </a:bodyPr>
          <a:lstStyle/>
          <a:p>
            <a:pPr marL="363538" indent="-363538">
              <a:spcAft>
                <a:spcPts val="1200"/>
              </a:spcAft>
              <a:buFont typeface="Arial" panose="020B0604020202020204" pitchFamily="34" charset="0"/>
              <a:buChar char="•"/>
            </a:pPr>
            <a:r>
              <a:rPr lang="fr-FR" sz="3000" dirty="0">
                <a:cs typeface="Arial" panose="020B0604020202020204" pitchFamily="34" charset="0"/>
              </a:rPr>
              <a:t>soit environ 1 % des émissions issues de la combustion des énergies fossiles mondiales ;</a:t>
            </a:r>
          </a:p>
          <a:p>
            <a:pPr marL="363538" indent="-363538">
              <a:spcAft>
                <a:spcPts val="1200"/>
              </a:spcAft>
              <a:buFont typeface="Arial" panose="020B0604020202020204" pitchFamily="34" charset="0"/>
              <a:buChar char="•"/>
            </a:pPr>
            <a:r>
              <a:rPr lang="fr-FR" sz="3000" dirty="0">
                <a:cs typeface="Arial" panose="020B0604020202020204" pitchFamily="34" charset="0"/>
              </a:rPr>
              <a:t>entre 3 et 10 % de la fonction puits de carbone des écosystèmes terrestres naturels (</a:t>
            </a:r>
            <a:r>
              <a:rPr lang="fr-FR" sz="3000" cap="small" dirty="0">
                <a:cs typeface="Arial" panose="020B0604020202020204" pitchFamily="34" charset="0"/>
              </a:rPr>
              <a:t>Loisel</a:t>
            </a:r>
            <a:r>
              <a:rPr lang="fr-FR" sz="3000" dirty="0">
                <a:cs typeface="Arial" panose="020B0604020202020204" pitchFamily="34" charset="0"/>
              </a:rPr>
              <a:t> </a:t>
            </a:r>
            <a:r>
              <a:rPr lang="fr-FR" sz="3000" i="1" dirty="0">
                <a:cs typeface="Arial" panose="020B0604020202020204" pitchFamily="34" charset="0"/>
              </a:rPr>
              <a:t>et al.</a:t>
            </a:r>
            <a:r>
              <a:rPr lang="fr-FR" sz="3000" dirty="0">
                <a:cs typeface="Arial" panose="020B0604020202020204" pitchFamily="34" charset="0"/>
              </a:rPr>
              <a:t>, 2021).</a:t>
            </a:r>
          </a:p>
        </p:txBody>
      </p:sp>
      <p:sp>
        <p:nvSpPr>
          <p:cNvPr id="43" name="ZoneTexte 42">
            <a:extLst>
              <a:ext uri="{FF2B5EF4-FFF2-40B4-BE49-F238E27FC236}">
                <a16:creationId xmlns:a16="http://schemas.microsoft.com/office/drawing/2014/main" id="{7ABD9512-2955-21D1-B760-59549DAA91BD}"/>
              </a:ext>
            </a:extLst>
          </p:cNvPr>
          <p:cNvSpPr txBox="1"/>
          <p:nvPr/>
        </p:nvSpPr>
        <p:spPr>
          <a:xfrm>
            <a:off x="720000" y="6207398"/>
            <a:ext cx="6825558" cy="3744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La protection des tourbières non perturbées est importante pour maintenir leur fonction de puits de carbone.</a:t>
            </a:r>
          </a:p>
        </p:txBody>
      </p:sp>
      <p:sp>
        <p:nvSpPr>
          <p:cNvPr id="44" name="ZoneTexte 43">
            <a:extLst>
              <a:ext uri="{FF2B5EF4-FFF2-40B4-BE49-F238E27FC236}">
                <a16:creationId xmlns:a16="http://schemas.microsoft.com/office/drawing/2014/main" id="{42E4BBAD-1DED-855F-4440-7D2C44C6D5A4}"/>
              </a:ext>
            </a:extLst>
          </p:cNvPr>
          <p:cNvSpPr txBox="1"/>
          <p:nvPr/>
        </p:nvSpPr>
        <p:spPr>
          <a:xfrm>
            <a:off x="720000" y="10677797"/>
            <a:ext cx="13480846" cy="24804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Il est envisageable de favoriser l'apparition de nouvelles tourbières, mais l'effet sur le bilan carbone de la planète serait négligeable.</a:t>
            </a:r>
          </a:p>
        </p:txBody>
      </p:sp>
      <p:pic>
        <p:nvPicPr>
          <p:cNvPr id="4" name="Image 3">
            <a:extLst>
              <a:ext uri="{FF2B5EF4-FFF2-40B4-BE49-F238E27FC236}">
                <a16:creationId xmlns:a16="http://schemas.microsoft.com/office/drawing/2014/main" id="{44018FF5-C56A-1FD0-578B-B349E96EE732}"/>
              </a:ext>
            </a:extLst>
          </p:cNvPr>
          <p:cNvPicPr>
            <a:picLocks noChangeAspect="1"/>
          </p:cNvPicPr>
          <p:nvPr/>
        </p:nvPicPr>
        <p:blipFill>
          <a:blip r:embed="rId2"/>
          <a:stretch>
            <a:fillRect/>
          </a:stretch>
        </p:blipFill>
        <p:spPr>
          <a:xfrm>
            <a:off x="15563700" y="1800000"/>
            <a:ext cx="8144539" cy="10553095"/>
          </a:xfrm>
          <a:prstGeom prst="rect">
            <a:avLst/>
          </a:prstGeom>
        </p:spPr>
      </p:pic>
      <p:sp>
        <p:nvSpPr>
          <p:cNvPr id="45" name="ZoneTexte 44">
            <a:extLst>
              <a:ext uri="{FF2B5EF4-FFF2-40B4-BE49-F238E27FC236}">
                <a16:creationId xmlns:a16="http://schemas.microsoft.com/office/drawing/2014/main" id="{275D0691-90C7-1C16-7C5E-A5B6C9FBF0E6}"/>
              </a:ext>
            </a:extLst>
          </p:cNvPr>
          <p:cNvSpPr txBox="1"/>
          <p:nvPr/>
        </p:nvSpPr>
        <p:spPr>
          <a:xfrm>
            <a:off x="15563700" y="12353095"/>
            <a:ext cx="5482014"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Tourbière de Terre de feu </a:t>
            </a:r>
          </a:p>
          <a:p>
            <a:r>
              <a:rPr lang="fr-FR" sz="2700" b="1" dirty="0">
                <a:solidFill>
                  <a:srgbClr val="8D533E"/>
                </a:solidFill>
                <a:latin typeface="+mj-lt"/>
                <a:ea typeface="+mj-ea"/>
                <a:cs typeface="Arial" panose="020B0604020202020204" pitchFamily="34" charset="0"/>
              </a:rPr>
              <a:t>(Argentine)</a:t>
            </a:r>
          </a:p>
        </p:txBody>
      </p:sp>
      <p:sp>
        <p:nvSpPr>
          <p:cNvPr id="46" name="ZoneTexte 45">
            <a:extLst>
              <a:ext uri="{FF2B5EF4-FFF2-40B4-BE49-F238E27FC236}">
                <a16:creationId xmlns:a16="http://schemas.microsoft.com/office/drawing/2014/main" id="{FF77AAAC-BDC0-1995-F4B6-072795F7D80E}"/>
              </a:ext>
            </a:extLst>
          </p:cNvPr>
          <p:cNvSpPr txBox="1"/>
          <p:nvPr/>
        </p:nvSpPr>
        <p:spPr>
          <a:xfrm>
            <a:off x="19245488" y="1235309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Graphique 47">
            <a:extLst>
              <a:ext uri="{FF2B5EF4-FFF2-40B4-BE49-F238E27FC236}">
                <a16:creationId xmlns:a16="http://schemas.microsoft.com/office/drawing/2014/main" id="{1D8DE372-C26F-F028-A581-F760F9F7D842}"/>
              </a:ext>
            </a:extLst>
          </p:cNvPr>
          <p:cNvGraphicFramePr/>
          <p:nvPr>
            <p:extLst>
              <p:ext uri="{D42A27DB-BD31-4B8C-83A1-F6EECF244321}">
                <p14:modId xmlns:p14="http://schemas.microsoft.com/office/powerpoint/2010/main" val="3791223039"/>
              </p:ext>
            </p:extLst>
          </p:nvPr>
        </p:nvGraphicFramePr>
        <p:xfrm>
          <a:off x="821704" y="2908571"/>
          <a:ext cx="12277082" cy="10373054"/>
        </p:xfrm>
        <a:graphic>
          <a:graphicData uri="http://schemas.openxmlformats.org/drawingml/2006/chart">
            <c:chart xmlns:c="http://schemas.openxmlformats.org/drawingml/2006/chart" xmlns:r="http://schemas.openxmlformats.org/officeDocument/2006/relationships" r:id="rId2"/>
          </a:graphicData>
        </a:graphic>
      </p:graphicFrame>
      <p:sp>
        <p:nvSpPr>
          <p:cNvPr id="3" name="Titre 2">
            <a:extLst>
              <a:ext uri="{FF2B5EF4-FFF2-40B4-BE49-F238E27FC236}">
                <a16:creationId xmlns:a16="http://schemas.microsoft.com/office/drawing/2014/main" id="{A52E5A33-2E9D-B7E5-CB5E-41B35B783C3E}"/>
              </a:ext>
            </a:extLst>
          </p:cNvPr>
          <p:cNvSpPr>
            <a:spLocks noGrp="1"/>
          </p:cNvSpPr>
          <p:nvPr>
            <p:ph type="title"/>
          </p:nvPr>
        </p:nvSpPr>
        <p:spPr>
          <a:xfrm>
            <a:off x="1905000" y="205650"/>
            <a:ext cx="21202650" cy="863531"/>
          </a:xfrm>
        </p:spPr>
        <p:txBody>
          <a:bodyPr/>
          <a:lstStyle/>
          <a:p>
            <a:r>
              <a:rPr lang="fr-FR" spc="-140" dirty="0"/>
              <a:t>Les tourbières dégradés émettent de très grandes quantités de carbone</a:t>
            </a:r>
          </a:p>
        </p:txBody>
      </p:sp>
      <p:sp>
        <p:nvSpPr>
          <p:cNvPr id="4" name="ZoneTexte 1">
            <a:extLst>
              <a:ext uri="{FF2B5EF4-FFF2-40B4-BE49-F238E27FC236}">
                <a16:creationId xmlns:a16="http://schemas.microsoft.com/office/drawing/2014/main" id="{36F40A52-4C2D-33E8-0AD8-B32BD9A0740F}"/>
              </a:ext>
            </a:extLst>
          </p:cNvPr>
          <p:cNvSpPr txBox="1"/>
          <p:nvPr/>
        </p:nvSpPr>
        <p:spPr>
          <a:xfrm>
            <a:off x="14155587" y="1872440"/>
            <a:ext cx="9523563" cy="4534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defRPr sz="4000">
                <a:solidFill>
                  <a:srgbClr val="000000"/>
                </a:solidFill>
              </a:defRPr>
            </a:pPr>
            <a:r>
              <a:rPr lang="fr-FR" sz="3600" dirty="0"/>
              <a:t>Dans les tourbières drainées, la respiration augmente fortement conduisant à d'importantes émissions de CO</a:t>
            </a:r>
            <a:r>
              <a:rPr lang="fr-FR" sz="3600" baseline="-25000" dirty="0"/>
              <a:t>2</a:t>
            </a:r>
            <a:r>
              <a:rPr lang="fr-FR" sz="3600" dirty="0"/>
              <a:t>. </a:t>
            </a:r>
          </a:p>
          <a:p>
            <a:pPr marL="571500" indent="-571500" algn="l">
              <a:buFontTx/>
              <a:buChar char="-"/>
              <a:defRPr sz="4000">
                <a:solidFill>
                  <a:srgbClr val="000000"/>
                </a:solidFill>
              </a:defRPr>
            </a:pPr>
            <a:endParaRPr lang="fr-FR" sz="3600" dirty="0"/>
          </a:p>
          <a:p>
            <a:pPr algn="l">
              <a:defRPr sz="4000">
                <a:solidFill>
                  <a:srgbClr val="000000"/>
                </a:solidFill>
              </a:defRPr>
            </a:pPr>
            <a:r>
              <a:rPr lang="fr-FR" sz="3600" dirty="0"/>
              <a:t>Ces émissions concernent principalement les tourbières exploitées pour la tourbe et les tourbières à usage agricole (prairie/culture) et forestiers.</a:t>
            </a:r>
          </a:p>
        </p:txBody>
      </p:sp>
      <p:sp>
        <p:nvSpPr>
          <p:cNvPr id="36" name="ZoneTexte 35">
            <a:extLst>
              <a:ext uri="{FF2B5EF4-FFF2-40B4-BE49-F238E27FC236}">
                <a16:creationId xmlns:a16="http://schemas.microsoft.com/office/drawing/2014/main" id="{8476F089-1F9F-711F-8385-6F7C300C70EF}"/>
              </a:ext>
            </a:extLst>
          </p:cNvPr>
          <p:cNvSpPr txBox="1"/>
          <p:nvPr/>
        </p:nvSpPr>
        <p:spPr>
          <a:xfrm>
            <a:off x="6879410" y="12819962"/>
            <a:ext cx="6219376" cy="461665"/>
          </a:xfrm>
          <a:prstGeom prst="rect">
            <a:avLst/>
          </a:prstGeom>
          <a:noFill/>
        </p:spPr>
        <p:txBody>
          <a:bodyPr wrap="square">
            <a:spAutoFit/>
          </a:bodyPr>
          <a:lstStyle/>
          <a:p>
            <a:pPr algn="r"/>
            <a:r>
              <a:rPr lang="da-DK" sz="2400" cap="small" dirty="0">
                <a:solidFill>
                  <a:schemeClr val="bg1">
                    <a:lumMod val="65000"/>
                  </a:schemeClr>
                </a:solidFill>
                <a:latin typeface="+mj-lt"/>
                <a:cs typeface="Arial" panose="020B0604020202020204" pitchFamily="34" charset="0"/>
              </a:rPr>
              <a:t>(Bonn</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2014)</a:t>
            </a:r>
          </a:p>
        </p:txBody>
      </p:sp>
      <p:grpSp>
        <p:nvGrpSpPr>
          <p:cNvPr id="53" name="Groupe 52">
            <a:extLst>
              <a:ext uri="{FF2B5EF4-FFF2-40B4-BE49-F238E27FC236}">
                <a16:creationId xmlns:a16="http://schemas.microsoft.com/office/drawing/2014/main" id="{F3A14DFD-88C1-C8A0-0D81-8724CE82BD53}"/>
              </a:ext>
            </a:extLst>
          </p:cNvPr>
          <p:cNvGrpSpPr/>
          <p:nvPr/>
        </p:nvGrpSpPr>
        <p:grpSpPr>
          <a:xfrm>
            <a:off x="2354199" y="1885506"/>
            <a:ext cx="10677057" cy="1364342"/>
            <a:chOff x="2548759" y="2904681"/>
            <a:chExt cx="10677057" cy="1364342"/>
          </a:xfrm>
        </p:grpSpPr>
        <p:sp>
          <p:nvSpPr>
            <p:cNvPr id="54" name="Triangle isocèle 53">
              <a:extLst>
                <a:ext uri="{FF2B5EF4-FFF2-40B4-BE49-F238E27FC236}">
                  <a16:creationId xmlns:a16="http://schemas.microsoft.com/office/drawing/2014/main" id="{7392EA1E-E3CB-61EA-6CB5-432AFA73AF16}"/>
                </a:ext>
              </a:extLst>
            </p:cNvPr>
            <p:cNvSpPr/>
            <p:nvPr/>
          </p:nvSpPr>
          <p:spPr>
            <a:xfrm rot="16200000">
              <a:off x="7362796" y="-1593997"/>
              <a:ext cx="1364342" cy="10361698"/>
            </a:xfrm>
            <a:prstGeom prst="triangle">
              <a:avLst/>
            </a:prstGeom>
            <a:gradFill>
              <a:gsLst>
                <a:gs pos="48000">
                  <a:srgbClr val="8D533E"/>
                </a:gs>
                <a:gs pos="100000">
                  <a:srgbClr val="00B0F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DE327417-79DD-531A-5863-902BA8D392E0}"/>
                </a:ext>
              </a:extLst>
            </p:cNvPr>
            <p:cNvSpPr/>
            <p:nvPr/>
          </p:nvSpPr>
          <p:spPr>
            <a:xfrm>
              <a:off x="2548759" y="3296567"/>
              <a:ext cx="508000" cy="52251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r>
                <a:rPr lang="fr-FR" sz="4000" dirty="0"/>
                <a:t>-</a:t>
              </a:r>
            </a:p>
          </p:txBody>
        </p:sp>
        <p:sp>
          <p:nvSpPr>
            <p:cNvPr id="56" name="Ellipse 55">
              <a:extLst>
                <a:ext uri="{FF2B5EF4-FFF2-40B4-BE49-F238E27FC236}">
                  <a16:creationId xmlns:a16="http://schemas.microsoft.com/office/drawing/2014/main" id="{110A84E9-C71F-A051-40E7-5F6AF5BC3DBB}"/>
                </a:ext>
              </a:extLst>
            </p:cNvPr>
            <p:cNvSpPr/>
            <p:nvPr/>
          </p:nvSpPr>
          <p:spPr>
            <a:xfrm>
              <a:off x="12407558" y="3296567"/>
              <a:ext cx="508000" cy="52251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r>
                <a:rPr lang="fr-FR" sz="4000" dirty="0"/>
                <a:t>+</a:t>
              </a:r>
            </a:p>
          </p:txBody>
        </p:sp>
      </p:grpSp>
      <p:sp>
        <p:nvSpPr>
          <p:cNvPr id="57" name="ZoneTexte 56">
            <a:extLst>
              <a:ext uri="{FF2B5EF4-FFF2-40B4-BE49-F238E27FC236}">
                <a16:creationId xmlns:a16="http://schemas.microsoft.com/office/drawing/2014/main" id="{0C586EA7-A337-4DEC-4BE7-8B17D306E789}"/>
              </a:ext>
            </a:extLst>
          </p:cNvPr>
          <p:cNvSpPr txBox="1"/>
          <p:nvPr/>
        </p:nvSpPr>
        <p:spPr>
          <a:xfrm>
            <a:off x="8764056" y="2277392"/>
            <a:ext cx="3233384" cy="525401"/>
          </a:xfrm>
          <a:prstGeom prst="rect">
            <a:avLst/>
          </a:prstGeom>
          <a:noFill/>
        </p:spPr>
        <p:txBody>
          <a:bodyPr wrap="square" lIns="46800" tIns="46800" rIns="46800" bIns="46800" rtlCol="0">
            <a:spAutoFit/>
          </a:bodyPr>
          <a:lstStyle/>
          <a:p>
            <a:pPr algn="l"/>
            <a:r>
              <a:rPr lang="fr-FR" sz="2800" b="1" dirty="0">
                <a:solidFill>
                  <a:schemeClr val="bg1"/>
                </a:solidFill>
              </a:rPr>
              <a:t>Niveau de nappe</a:t>
            </a:r>
          </a:p>
        </p:txBody>
      </p:sp>
      <p:sp>
        <p:nvSpPr>
          <p:cNvPr id="58" name="ZoneTexte 57">
            <a:extLst>
              <a:ext uri="{FF2B5EF4-FFF2-40B4-BE49-F238E27FC236}">
                <a16:creationId xmlns:a16="http://schemas.microsoft.com/office/drawing/2014/main" id="{B421E071-F981-274B-2EE6-3CCB58C0E9D6}"/>
              </a:ext>
            </a:extLst>
          </p:cNvPr>
          <p:cNvSpPr txBox="1"/>
          <p:nvPr/>
        </p:nvSpPr>
        <p:spPr>
          <a:xfrm>
            <a:off x="14155588" y="7185997"/>
            <a:ext cx="8580587" cy="1898367"/>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800" dirty="0">
                <a:cs typeface="Arial" panose="020B0604020202020204" pitchFamily="34" charset="0"/>
              </a:rPr>
              <a:t>L'enjeu principal est donc </a:t>
            </a:r>
            <a:r>
              <a:rPr lang="fr-FR" sz="3800" b="1" dirty="0">
                <a:cs typeface="Arial" panose="020B0604020202020204" pitchFamily="34" charset="0"/>
              </a:rPr>
              <a:t>de restaurer les tourbières drainées.</a:t>
            </a:r>
          </a:p>
        </p:txBody>
      </p:sp>
      <p:cxnSp>
        <p:nvCxnSpPr>
          <p:cNvPr id="59" name="Connecteur droit avec flèche 58">
            <a:extLst>
              <a:ext uri="{FF2B5EF4-FFF2-40B4-BE49-F238E27FC236}">
                <a16:creationId xmlns:a16="http://schemas.microsoft.com/office/drawing/2014/main" id="{A8877FC2-D5AF-1CCF-EBFF-1297813FE4F9}"/>
              </a:ext>
            </a:extLst>
          </p:cNvPr>
          <p:cNvCxnSpPr>
            <a:cxnSpLocks/>
          </p:cNvCxnSpPr>
          <p:nvPr/>
        </p:nvCxnSpPr>
        <p:spPr>
          <a:xfrm flipH="1">
            <a:off x="13721554" y="7879024"/>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B5F53918-69B9-617F-20D6-CD31CC5746F4}"/>
              </a:ext>
            </a:extLst>
          </p:cNvPr>
          <p:cNvSpPr txBox="1"/>
          <p:nvPr/>
        </p:nvSpPr>
        <p:spPr>
          <a:xfrm>
            <a:off x="4873557" y="3297675"/>
            <a:ext cx="1614792" cy="525401"/>
          </a:xfrm>
          <a:prstGeom prst="rect">
            <a:avLst/>
          </a:prstGeom>
          <a:noFill/>
        </p:spPr>
        <p:txBody>
          <a:bodyPr wrap="square" lIns="46800" tIns="46800" rIns="46800" bIns="46800" rtlCol="0">
            <a:spAutoFit/>
          </a:bodyPr>
          <a:lstStyle/>
          <a:p>
            <a:pPr algn="ctr"/>
            <a:r>
              <a:rPr lang="fr-FR" sz="2800" b="1" dirty="0">
                <a:solidFill>
                  <a:srgbClr val="C00000"/>
                </a:solidFill>
              </a:rPr>
              <a:t>Dégradé</a:t>
            </a:r>
          </a:p>
        </p:txBody>
      </p:sp>
      <p:sp>
        <p:nvSpPr>
          <p:cNvPr id="61" name="ZoneTexte 60">
            <a:extLst>
              <a:ext uri="{FF2B5EF4-FFF2-40B4-BE49-F238E27FC236}">
                <a16:creationId xmlns:a16="http://schemas.microsoft.com/office/drawing/2014/main" id="{D18E01B2-7EC2-70BD-6D08-56AB849FB304}"/>
              </a:ext>
            </a:extLst>
          </p:cNvPr>
          <p:cNvSpPr txBox="1"/>
          <p:nvPr/>
        </p:nvSpPr>
        <p:spPr>
          <a:xfrm>
            <a:off x="9432588" y="6866611"/>
            <a:ext cx="1614792" cy="525401"/>
          </a:xfrm>
          <a:prstGeom prst="rect">
            <a:avLst/>
          </a:prstGeom>
          <a:noFill/>
        </p:spPr>
        <p:txBody>
          <a:bodyPr wrap="square" lIns="46800" tIns="46800" rIns="46800" bIns="46800" rtlCol="0">
            <a:spAutoFit/>
          </a:bodyPr>
          <a:lstStyle/>
          <a:p>
            <a:pPr algn="ctr"/>
            <a:r>
              <a:rPr lang="fr-FR" sz="2800" b="1" dirty="0">
                <a:solidFill>
                  <a:srgbClr val="2B7758"/>
                </a:solidFill>
              </a:rPr>
              <a:t>Restauré</a:t>
            </a:r>
          </a:p>
        </p:txBody>
      </p:sp>
      <p:sp>
        <p:nvSpPr>
          <p:cNvPr id="62" name="ZoneTexte 61">
            <a:extLst>
              <a:ext uri="{FF2B5EF4-FFF2-40B4-BE49-F238E27FC236}">
                <a16:creationId xmlns:a16="http://schemas.microsoft.com/office/drawing/2014/main" id="{C4B283DF-381D-6E62-3A54-8891146143E9}"/>
              </a:ext>
            </a:extLst>
          </p:cNvPr>
          <p:cNvSpPr txBox="1"/>
          <p:nvPr/>
        </p:nvSpPr>
        <p:spPr>
          <a:xfrm>
            <a:off x="11702374" y="8103235"/>
            <a:ext cx="1206230" cy="525401"/>
          </a:xfrm>
          <a:prstGeom prst="rect">
            <a:avLst/>
          </a:prstGeom>
          <a:noFill/>
        </p:spPr>
        <p:txBody>
          <a:bodyPr wrap="square" lIns="46800" tIns="46800" rIns="46800" bIns="46800" rtlCol="0">
            <a:spAutoFit/>
          </a:bodyPr>
          <a:lstStyle/>
          <a:p>
            <a:pPr algn="ctr"/>
            <a:r>
              <a:rPr lang="fr-FR" sz="2800" b="1" dirty="0">
                <a:solidFill>
                  <a:srgbClr val="92D050"/>
                </a:solidFill>
              </a:rPr>
              <a:t>Intact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37DEE5-5727-56BA-0162-B1AF4C8713E5}"/>
              </a:ext>
            </a:extLst>
          </p:cNvPr>
          <p:cNvSpPr>
            <a:spLocks noGrp="1"/>
          </p:cNvSpPr>
          <p:nvPr>
            <p:ph type="title"/>
          </p:nvPr>
        </p:nvSpPr>
        <p:spPr/>
        <p:txBody>
          <a:bodyPr/>
          <a:lstStyle/>
          <a:p>
            <a:r>
              <a:rPr lang="fr-FR" dirty="0"/>
              <a:t>Quels sont les effets de la dégradation des tourbières ?</a:t>
            </a:r>
          </a:p>
        </p:txBody>
      </p:sp>
      <p:sp>
        <p:nvSpPr>
          <p:cNvPr id="5" name="ZoneTexte 1">
            <a:extLst>
              <a:ext uri="{FF2B5EF4-FFF2-40B4-BE49-F238E27FC236}">
                <a16:creationId xmlns:a16="http://schemas.microsoft.com/office/drawing/2014/main" id="{E8B6F120-4A74-041A-AC00-0386033FB0E4}"/>
              </a:ext>
            </a:extLst>
          </p:cNvPr>
          <p:cNvSpPr txBox="1"/>
          <p:nvPr/>
        </p:nvSpPr>
        <p:spPr>
          <a:xfrm>
            <a:off x="12959569" y="1734971"/>
            <a:ext cx="10316068" cy="4534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nchorCtr="0">
            <a:spAutoFit/>
          </a:bodyPr>
          <a:lstStyle/>
          <a:p>
            <a:pPr algn="l">
              <a:defRPr sz="4000">
                <a:solidFill>
                  <a:srgbClr val="000000"/>
                </a:solidFill>
              </a:defRPr>
            </a:pPr>
            <a:r>
              <a:rPr lang="fr-FR" sz="3600" b="1" dirty="0"/>
              <a:t>Le drainage </a:t>
            </a:r>
            <a:r>
              <a:rPr lang="fr-FR" sz="3600" dirty="0"/>
              <a:t>est toujours une condition préalable à la modification de fonctionnement d'une tourbière.</a:t>
            </a:r>
          </a:p>
          <a:p>
            <a:pPr marL="571500" indent="-571500" algn="l">
              <a:buFontTx/>
              <a:buChar char="-"/>
              <a:defRPr sz="4000">
                <a:solidFill>
                  <a:srgbClr val="000000"/>
                </a:solidFill>
              </a:defRPr>
            </a:pPr>
            <a:endParaRPr lang="fr-FR" sz="3600" dirty="0"/>
          </a:p>
          <a:p>
            <a:pPr algn="l">
              <a:defRPr sz="4000">
                <a:solidFill>
                  <a:srgbClr val="000000"/>
                </a:solidFill>
              </a:defRPr>
            </a:pPr>
            <a:r>
              <a:rPr lang="fr-FR" sz="3600" dirty="0"/>
              <a:t>Dans la partie de la tourbe qui n'est plus immergée dans l'eau, </a:t>
            </a:r>
            <a:r>
              <a:rPr lang="fr-FR" sz="3600" b="1" dirty="0"/>
              <a:t>l'activité microbienne s'intensifie</a:t>
            </a:r>
            <a:r>
              <a:rPr lang="fr-FR" sz="3600" dirty="0"/>
              <a:t>, la matière organique est décomposée plus rapidement.</a:t>
            </a:r>
          </a:p>
        </p:txBody>
      </p:sp>
      <p:pic>
        <p:nvPicPr>
          <p:cNvPr id="10" name="Image 9">
            <a:extLst>
              <a:ext uri="{FF2B5EF4-FFF2-40B4-BE49-F238E27FC236}">
                <a16:creationId xmlns:a16="http://schemas.microsoft.com/office/drawing/2014/main" id="{55EDD8BA-2058-09A0-8B9D-41FFCFD1C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483" y="1571880"/>
            <a:ext cx="10385946" cy="11690463"/>
          </a:xfrm>
          <a:prstGeom prst="rect">
            <a:avLst/>
          </a:prstGeom>
        </p:spPr>
      </p:pic>
      <p:sp>
        <p:nvSpPr>
          <p:cNvPr id="6" name="Polyculture…">
            <a:extLst>
              <a:ext uri="{FF2B5EF4-FFF2-40B4-BE49-F238E27FC236}">
                <a16:creationId xmlns:a16="http://schemas.microsoft.com/office/drawing/2014/main" id="{A12CBC1C-F4EA-790C-9B37-AA99013B9AAB}"/>
              </a:ext>
            </a:extLst>
          </p:cNvPr>
          <p:cNvSpPr txBox="1"/>
          <p:nvPr/>
        </p:nvSpPr>
        <p:spPr>
          <a:xfrm>
            <a:off x="9925644" y="12752362"/>
            <a:ext cx="1405834"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a:solidFill>
                  <a:srgbClr val="FFFFFF"/>
                </a:solidFill>
                <a:latin typeface="+mj-lt"/>
                <a:ea typeface="+mj-ea"/>
                <a:cs typeface="+mj-cs"/>
                <a:sym typeface="Helvetica"/>
              </a:defRPr>
            </a:pPr>
            <a:r>
              <a:rPr sz="1600" dirty="0">
                <a:cs typeface="Arial" panose="020B0604020202020204" pitchFamily="34" charset="0"/>
              </a:rPr>
              <a:t>© </a:t>
            </a:r>
            <a:r>
              <a:rPr lang="fr-FR" sz="1600" cap="small" dirty="0">
                <a:cs typeface="Arial" panose="020B0604020202020204" pitchFamily="34" charset="0"/>
              </a:rPr>
              <a:t>Pinault</a:t>
            </a:r>
            <a:r>
              <a:rPr lang="fr-FR" sz="1600" dirty="0">
                <a:cs typeface="Arial" panose="020B0604020202020204" pitchFamily="34" charset="0"/>
              </a:rPr>
              <a:t> Lise</a:t>
            </a:r>
            <a:endParaRPr sz="1600" dirty="0">
              <a:cs typeface="Arial" panose="020B0604020202020204" pitchFamily="34" charset="0"/>
            </a:endParaRPr>
          </a:p>
        </p:txBody>
      </p:sp>
      <p:sp>
        <p:nvSpPr>
          <p:cNvPr id="7" name="Flèche : droite 6">
            <a:extLst>
              <a:ext uri="{FF2B5EF4-FFF2-40B4-BE49-F238E27FC236}">
                <a16:creationId xmlns:a16="http://schemas.microsoft.com/office/drawing/2014/main" id="{77D1976B-50FB-D3DA-117A-D46C1537528A}"/>
              </a:ext>
            </a:extLst>
          </p:cNvPr>
          <p:cNvSpPr/>
          <p:nvPr/>
        </p:nvSpPr>
        <p:spPr>
          <a:xfrm rot="5400000">
            <a:off x="1956817" y="11125252"/>
            <a:ext cx="1039239" cy="790725"/>
          </a:xfrm>
          <a:prstGeom prst="rightArrow">
            <a:avLst/>
          </a:prstGeom>
          <a:solidFill>
            <a:srgbClr val="FF0000"/>
          </a:solid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8" name="ZoneTexte 7">
            <a:extLst>
              <a:ext uri="{FF2B5EF4-FFF2-40B4-BE49-F238E27FC236}">
                <a16:creationId xmlns:a16="http://schemas.microsoft.com/office/drawing/2014/main" id="{428C3542-1438-E0E2-91DE-64D68EC4ED81}"/>
              </a:ext>
            </a:extLst>
          </p:cNvPr>
          <p:cNvSpPr txBox="1"/>
          <p:nvPr/>
        </p:nvSpPr>
        <p:spPr>
          <a:xfrm>
            <a:off x="3063834" y="11237228"/>
            <a:ext cx="8042801" cy="56677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FF0000"/>
                </a:solidFill>
                <a:effectLst/>
                <a:uFillTx/>
                <a:latin typeface="+mn-lt"/>
                <a:ea typeface="+mn-ea"/>
                <a:cs typeface="+mn-cs"/>
                <a:sym typeface="Helvetica Neue"/>
              </a:rPr>
              <a:t>Abaissement de la nappe par drainage</a:t>
            </a:r>
          </a:p>
        </p:txBody>
      </p:sp>
      <p:sp>
        <p:nvSpPr>
          <p:cNvPr id="11" name="ZoneTexte 10">
            <a:extLst>
              <a:ext uri="{FF2B5EF4-FFF2-40B4-BE49-F238E27FC236}">
                <a16:creationId xmlns:a16="http://schemas.microsoft.com/office/drawing/2014/main" id="{FA77F968-6F5E-2838-F45B-17A1C07589FD}"/>
              </a:ext>
            </a:extLst>
          </p:cNvPr>
          <p:cNvSpPr txBox="1"/>
          <p:nvPr/>
        </p:nvSpPr>
        <p:spPr>
          <a:xfrm>
            <a:off x="3403736" y="1877003"/>
            <a:ext cx="954860" cy="623585"/>
          </a:xfrm>
          <a:prstGeom prst="rect">
            <a:avLst/>
          </a:prstGeom>
          <a:noFill/>
        </p:spPr>
        <p:txBody>
          <a:bodyPr wrap="none" lIns="46800" tIns="46800" rIns="46800" bIns="46800" rtlCol="0">
            <a:spAutoFit/>
          </a:bodyPr>
          <a:lstStyle/>
          <a:p>
            <a:pPr algn="l"/>
            <a:r>
              <a:rPr lang="fr-FR" sz="3200" b="1" dirty="0">
                <a:solidFill>
                  <a:schemeClr val="accent6"/>
                </a:solidFill>
              </a:rPr>
              <a:t>CO</a:t>
            </a:r>
            <a:r>
              <a:rPr lang="fr-FR" sz="3200" b="1" baseline="-25000" dirty="0">
                <a:solidFill>
                  <a:schemeClr val="accent6"/>
                </a:solidFill>
              </a:rPr>
              <a:t>2</a:t>
            </a:r>
          </a:p>
        </p:txBody>
      </p:sp>
      <p:cxnSp>
        <p:nvCxnSpPr>
          <p:cNvPr id="16" name="Connecteur droit avec flèche 15">
            <a:extLst>
              <a:ext uri="{FF2B5EF4-FFF2-40B4-BE49-F238E27FC236}">
                <a16:creationId xmlns:a16="http://schemas.microsoft.com/office/drawing/2014/main" id="{96F60000-2DAD-DBB9-6DA2-96936CB379AF}"/>
              </a:ext>
            </a:extLst>
          </p:cNvPr>
          <p:cNvCxnSpPr>
            <a:stCxn id="11" idx="2"/>
          </p:cNvCxnSpPr>
          <p:nvPr/>
        </p:nvCxnSpPr>
        <p:spPr>
          <a:xfrm flipH="1">
            <a:off x="3874138" y="2500589"/>
            <a:ext cx="7029" cy="1244843"/>
          </a:xfrm>
          <a:prstGeom prst="straightConnector1">
            <a:avLst/>
          </a:prstGeom>
          <a:ln w="1016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1DB592CA-B432-C7DD-34A5-B2739D2BE712}"/>
              </a:ext>
            </a:extLst>
          </p:cNvPr>
          <p:cNvSpPr txBox="1"/>
          <p:nvPr/>
        </p:nvSpPr>
        <p:spPr>
          <a:xfrm>
            <a:off x="1947405" y="2658960"/>
            <a:ext cx="1858355" cy="394697"/>
          </a:xfrm>
          <a:prstGeom prst="rect">
            <a:avLst/>
          </a:prstGeom>
          <a:noFill/>
        </p:spPr>
        <p:txBody>
          <a:bodyPr wrap="none" lIns="46800" tIns="46800" rIns="46800" bIns="46800" rtlCol="0">
            <a:spAutoFit/>
          </a:bodyPr>
          <a:lstStyle/>
          <a:p>
            <a:pPr algn="l"/>
            <a:r>
              <a:rPr lang="fr-FR" b="1" dirty="0">
                <a:solidFill>
                  <a:schemeClr val="accent6"/>
                </a:solidFill>
              </a:rPr>
              <a:t>Photosynthèse</a:t>
            </a:r>
          </a:p>
        </p:txBody>
      </p:sp>
      <p:sp>
        <p:nvSpPr>
          <p:cNvPr id="18" name="ZoneTexte 17">
            <a:extLst>
              <a:ext uri="{FF2B5EF4-FFF2-40B4-BE49-F238E27FC236}">
                <a16:creationId xmlns:a16="http://schemas.microsoft.com/office/drawing/2014/main" id="{47356823-B590-6716-57BC-DEFC64BC8ADC}"/>
              </a:ext>
            </a:extLst>
          </p:cNvPr>
          <p:cNvSpPr txBox="1"/>
          <p:nvPr/>
        </p:nvSpPr>
        <p:spPr>
          <a:xfrm>
            <a:off x="7548641" y="1877003"/>
            <a:ext cx="954860" cy="623585"/>
          </a:xfrm>
          <a:prstGeom prst="rect">
            <a:avLst/>
          </a:prstGeom>
          <a:noFill/>
        </p:spPr>
        <p:txBody>
          <a:bodyPr wrap="none" lIns="46800" tIns="46800" rIns="46800" bIns="46800" rtlCol="0">
            <a:spAutoFit/>
          </a:bodyPr>
          <a:lstStyle/>
          <a:p>
            <a:pPr algn="l"/>
            <a:r>
              <a:rPr lang="fr-FR" sz="3200" b="1" dirty="0">
                <a:solidFill>
                  <a:srgbClr val="8D533E"/>
                </a:solidFill>
              </a:rPr>
              <a:t>CO</a:t>
            </a:r>
            <a:r>
              <a:rPr lang="fr-FR" sz="3200" b="1" baseline="-25000" dirty="0">
                <a:solidFill>
                  <a:srgbClr val="8D533E"/>
                </a:solidFill>
              </a:rPr>
              <a:t>2</a:t>
            </a:r>
          </a:p>
        </p:txBody>
      </p:sp>
      <p:cxnSp>
        <p:nvCxnSpPr>
          <p:cNvPr id="20" name="Connecteur droit avec flèche 19">
            <a:extLst>
              <a:ext uri="{FF2B5EF4-FFF2-40B4-BE49-F238E27FC236}">
                <a16:creationId xmlns:a16="http://schemas.microsoft.com/office/drawing/2014/main" id="{7A99737C-314D-2E84-1F2A-C104486EA5DD}"/>
              </a:ext>
            </a:extLst>
          </p:cNvPr>
          <p:cNvCxnSpPr/>
          <p:nvPr/>
        </p:nvCxnSpPr>
        <p:spPr>
          <a:xfrm flipV="1">
            <a:off x="7784273" y="2658960"/>
            <a:ext cx="0" cy="1037899"/>
          </a:xfrm>
          <a:prstGeom prst="straightConnector1">
            <a:avLst/>
          </a:prstGeom>
          <a:ln w="41275">
            <a:solidFill>
              <a:srgbClr val="8D533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F2E0FECF-2962-0257-7D5E-B5B7999B5A75}"/>
              </a:ext>
            </a:extLst>
          </p:cNvPr>
          <p:cNvCxnSpPr/>
          <p:nvPr/>
        </p:nvCxnSpPr>
        <p:spPr>
          <a:xfrm flipV="1">
            <a:off x="8221431" y="2658960"/>
            <a:ext cx="0" cy="1037899"/>
          </a:xfrm>
          <a:prstGeom prst="straightConnector1">
            <a:avLst/>
          </a:prstGeom>
          <a:ln w="41275">
            <a:solidFill>
              <a:srgbClr val="8D533E"/>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0B5D9E46-5BEB-9813-A5C7-E5DD07110ABD}"/>
              </a:ext>
            </a:extLst>
          </p:cNvPr>
          <p:cNvSpPr txBox="1"/>
          <p:nvPr/>
        </p:nvSpPr>
        <p:spPr>
          <a:xfrm>
            <a:off x="6019201" y="2878568"/>
            <a:ext cx="1695341" cy="688982"/>
          </a:xfrm>
          <a:prstGeom prst="rect">
            <a:avLst/>
          </a:prstGeom>
          <a:noFill/>
        </p:spPr>
        <p:txBody>
          <a:bodyPr wrap="none" lIns="46800" tIns="46800" rIns="46800" bIns="46800" rtlCol="0">
            <a:spAutoFit/>
          </a:bodyPr>
          <a:lstStyle/>
          <a:p>
            <a:pPr algn="l"/>
            <a:r>
              <a:rPr lang="fr-FR" b="1" dirty="0">
                <a:solidFill>
                  <a:srgbClr val="8D533E"/>
                </a:solidFill>
              </a:rPr>
              <a:t>Respiration</a:t>
            </a:r>
          </a:p>
          <a:p>
            <a:pPr algn="l"/>
            <a:r>
              <a:rPr lang="fr-FR" b="1" dirty="0">
                <a:solidFill>
                  <a:srgbClr val="8D533E"/>
                </a:solidFill>
              </a:rPr>
              <a:t>hétérotrophe</a:t>
            </a:r>
          </a:p>
        </p:txBody>
      </p:sp>
      <p:sp>
        <p:nvSpPr>
          <p:cNvPr id="23" name="ZoneTexte 22">
            <a:extLst>
              <a:ext uri="{FF2B5EF4-FFF2-40B4-BE49-F238E27FC236}">
                <a16:creationId xmlns:a16="http://schemas.microsoft.com/office/drawing/2014/main" id="{CFB5EB1D-FE5B-4BA9-BC21-F252F59CEFA1}"/>
              </a:ext>
            </a:extLst>
          </p:cNvPr>
          <p:cNvSpPr txBox="1"/>
          <p:nvPr/>
        </p:nvSpPr>
        <p:spPr>
          <a:xfrm>
            <a:off x="8366370" y="2878568"/>
            <a:ext cx="1456507" cy="688982"/>
          </a:xfrm>
          <a:prstGeom prst="rect">
            <a:avLst/>
          </a:prstGeom>
          <a:noFill/>
        </p:spPr>
        <p:txBody>
          <a:bodyPr wrap="none" lIns="46800" tIns="46800" rIns="46800" bIns="46800" rtlCol="0">
            <a:spAutoFit/>
          </a:bodyPr>
          <a:lstStyle/>
          <a:p>
            <a:pPr algn="l"/>
            <a:r>
              <a:rPr lang="fr-FR" b="1" dirty="0">
                <a:solidFill>
                  <a:srgbClr val="8D533E"/>
                </a:solidFill>
              </a:rPr>
              <a:t>Respiration</a:t>
            </a:r>
          </a:p>
          <a:p>
            <a:pPr algn="l"/>
            <a:r>
              <a:rPr lang="fr-FR" b="1" dirty="0">
                <a:solidFill>
                  <a:srgbClr val="8D533E"/>
                </a:solidFill>
              </a:rPr>
              <a:t>autotrophe</a:t>
            </a:r>
          </a:p>
        </p:txBody>
      </p:sp>
      <p:cxnSp>
        <p:nvCxnSpPr>
          <p:cNvPr id="24" name="Connecteur droit avec flèche 23">
            <a:extLst>
              <a:ext uri="{FF2B5EF4-FFF2-40B4-BE49-F238E27FC236}">
                <a16:creationId xmlns:a16="http://schemas.microsoft.com/office/drawing/2014/main" id="{0B617FD3-F80B-13F1-4F22-A64EA07C9988}"/>
              </a:ext>
            </a:extLst>
          </p:cNvPr>
          <p:cNvCxnSpPr/>
          <p:nvPr/>
        </p:nvCxnSpPr>
        <p:spPr>
          <a:xfrm flipV="1">
            <a:off x="10330138" y="2678987"/>
            <a:ext cx="0" cy="1037899"/>
          </a:xfrm>
          <a:prstGeom prst="straightConnector1">
            <a:avLst/>
          </a:prstGeom>
          <a:ln w="666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1308FDF-1DD5-086B-08B8-39A4DE2BCB04}"/>
              </a:ext>
            </a:extLst>
          </p:cNvPr>
          <p:cNvSpPr txBox="1"/>
          <p:nvPr/>
        </p:nvSpPr>
        <p:spPr>
          <a:xfrm>
            <a:off x="9851641" y="1877003"/>
            <a:ext cx="963852" cy="623585"/>
          </a:xfrm>
          <a:prstGeom prst="rect">
            <a:avLst/>
          </a:prstGeom>
          <a:noFill/>
        </p:spPr>
        <p:txBody>
          <a:bodyPr wrap="none" lIns="46800" tIns="46800" rIns="46800" bIns="46800" rtlCol="0">
            <a:spAutoFit/>
          </a:bodyPr>
          <a:lstStyle/>
          <a:p>
            <a:pPr algn="l"/>
            <a:r>
              <a:rPr lang="fr-FR" sz="3200" b="1" dirty="0">
                <a:solidFill>
                  <a:srgbClr val="7030A0"/>
                </a:solidFill>
              </a:rPr>
              <a:t>CH</a:t>
            </a:r>
            <a:r>
              <a:rPr lang="fr-FR" sz="3200" b="1" baseline="-25000" dirty="0">
                <a:solidFill>
                  <a:srgbClr val="7030A0"/>
                </a:solidFill>
              </a:rPr>
              <a:t>4</a:t>
            </a:r>
          </a:p>
        </p:txBody>
      </p:sp>
      <p:sp>
        <p:nvSpPr>
          <p:cNvPr id="36" name="ZoneTexte 35">
            <a:extLst>
              <a:ext uri="{FF2B5EF4-FFF2-40B4-BE49-F238E27FC236}">
                <a16:creationId xmlns:a16="http://schemas.microsoft.com/office/drawing/2014/main" id="{60CF20EA-441D-BD74-C9EB-1108966B04C7}"/>
              </a:ext>
            </a:extLst>
          </p:cNvPr>
          <p:cNvSpPr txBox="1"/>
          <p:nvPr/>
        </p:nvSpPr>
        <p:spPr>
          <a:xfrm>
            <a:off x="3396707" y="7898056"/>
            <a:ext cx="954860" cy="623585"/>
          </a:xfrm>
          <a:prstGeom prst="rect">
            <a:avLst/>
          </a:prstGeom>
          <a:noFill/>
        </p:spPr>
        <p:txBody>
          <a:bodyPr wrap="none" lIns="46800" tIns="46800" rIns="46800" bIns="46800" rtlCol="0">
            <a:spAutoFit/>
          </a:bodyPr>
          <a:lstStyle/>
          <a:p>
            <a:pPr algn="l"/>
            <a:r>
              <a:rPr lang="fr-FR" sz="3200" b="1" dirty="0">
                <a:solidFill>
                  <a:schemeClr val="accent6"/>
                </a:solidFill>
              </a:rPr>
              <a:t>CO</a:t>
            </a:r>
            <a:r>
              <a:rPr lang="fr-FR" sz="3200" b="1" baseline="-25000" dirty="0">
                <a:solidFill>
                  <a:schemeClr val="accent6"/>
                </a:solidFill>
              </a:rPr>
              <a:t>2</a:t>
            </a:r>
          </a:p>
        </p:txBody>
      </p:sp>
      <p:cxnSp>
        <p:nvCxnSpPr>
          <p:cNvPr id="37" name="Connecteur droit avec flèche 36">
            <a:extLst>
              <a:ext uri="{FF2B5EF4-FFF2-40B4-BE49-F238E27FC236}">
                <a16:creationId xmlns:a16="http://schemas.microsoft.com/office/drawing/2014/main" id="{C3489B70-C84D-271A-729B-AFBCAE710750}"/>
              </a:ext>
            </a:extLst>
          </p:cNvPr>
          <p:cNvCxnSpPr>
            <a:stCxn id="36" idx="2"/>
          </p:cNvCxnSpPr>
          <p:nvPr/>
        </p:nvCxnSpPr>
        <p:spPr>
          <a:xfrm flipH="1">
            <a:off x="3867109" y="8521641"/>
            <a:ext cx="7029" cy="1244843"/>
          </a:xfrm>
          <a:prstGeom prst="straightConnector1">
            <a:avLst/>
          </a:prstGeom>
          <a:ln w="1016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8FB9C8A-CB04-2124-AD21-D0B77B88D74A}"/>
              </a:ext>
            </a:extLst>
          </p:cNvPr>
          <p:cNvSpPr txBox="1"/>
          <p:nvPr/>
        </p:nvSpPr>
        <p:spPr>
          <a:xfrm>
            <a:off x="1940376" y="8680013"/>
            <a:ext cx="1858355" cy="394697"/>
          </a:xfrm>
          <a:prstGeom prst="rect">
            <a:avLst/>
          </a:prstGeom>
          <a:noFill/>
        </p:spPr>
        <p:txBody>
          <a:bodyPr wrap="none" lIns="46800" tIns="46800" rIns="46800" bIns="46800" rtlCol="0">
            <a:spAutoFit/>
          </a:bodyPr>
          <a:lstStyle/>
          <a:p>
            <a:pPr algn="l"/>
            <a:r>
              <a:rPr lang="fr-FR" b="1" dirty="0">
                <a:solidFill>
                  <a:schemeClr val="accent6"/>
                </a:solidFill>
              </a:rPr>
              <a:t>Photosynthèse</a:t>
            </a:r>
          </a:p>
        </p:txBody>
      </p:sp>
      <p:sp>
        <p:nvSpPr>
          <p:cNvPr id="39" name="ZoneTexte 38">
            <a:extLst>
              <a:ext uri="{FF2B5EF4-FFF2-40B4-BE49-F238E27FC236}">
                <a16:creationId xmlns:a16="http://schemas.microsoft.com/office/drawing/2014/main" id="{51C41563-74A4-F849-879A-FA4BE56B0EA0}"/>
              </a:ext>
            </a:extLst>
          </p:cNvPr>
          <p:cNvSpPr txBox="1"/>
          <p:nvPr/>
        </p:nvSpPr>
        <p:spPr>
          <a:xfrm>
            <a:off x="7541612" y="7898056"/>
            <a:ext cx="954860" cy="623585"/>
          </a:xfrm>
          <a:prstGeom prst="rect">
            <a:avLst/>
          </a:prstGeom>
          <a:noFill/>
        </p:spPr>
        <p:txBody>
          <a:bodyPr wrap="none" lIns="46800" tIns="46800" rIns="46800" bIns="46800" rtlCol="0">
            <a:spAutoFit/>
          </a:bodyPr>
          <a:lstStyle/>
          <a:p>
            <a:pPr algn="l"/>
            <a:r>
              <a:rPr lang="fr-FR" sz="3200" b="1" dirty="0">
                <a:solidFill>
                  <a:srgbClr val="8D533E"/>
                </a:solidFill>
              </a:rPr>
              <a:t>CO</a:t>
            </a:r>
            <a:r>
              <a:rPr lang="fr-FR" sz="3200" b="1" baseline="-25000" dirty="0">
                <a:solidFill>
                  <a:srgbClr val="8D533E"/>
                </a:solidFill>
              </a:rPr>
              <a:t>2</a:t>
            </a:r>
          </a:p>
        </p:txBody>
      </p:sp>
      <p:cxnSp>
        <p:nvCxnSpPr>
          <p:cNvPr id="40" name="Connecteur droit avec flèche 39">
            <a:extLst>
              <a:ext uri="{FF2B5EF4-FFF2-40B4-BE49-F238E27FC236}">
                <a16:creationId xmlns:a16="http://schemas.microsoft.com/office/drawing/2014/main" id="{A700214A-A037-6EBF-1F5F-11239EC825D7}"/>
              </a:ext>
            </a:extLst>
          </p:cNvPr>
          <p:cNvCxnSpPr/>
          <p:nvPr/>
        </p:nvCxnSpPr>
        <p:spPr>
          <a:xfrm flipV="1">
            <a:off x="7777244" y="8680013"/>
            <a:ext cx="0" cy="1037899"/>
          </a:xfrm>
          <a:prstGeom prst="straightConnector1">
            <a:avLst/>
          </a:prstGeom>
          <a:ln w="88900">
            <a:solidFill>
              <a:srgbClr val="8D533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1591650A-8EAF-EF1F-9655-4B7C2E7C26F5}"/>
              </a:ext>
            </a:extLst>
          </p:cNvPr>
          <p:cNvCxnSpPr/>
          <p:nvPr/>
        </p:nvCxnSpPr>
        <p:spPr>
          <a:xfrm flipV="1">
            <a:off x="8214402" y="8680013"/>
            <a:ext cx="0" cy="1037899"/>
          </a:xfrm>
          <a:prstGeom prst="straightConnector1">
            <a:avLst/>
          </a:prstGeom>
          <a:ln w="41275">
            <a:solidFill>
              <a:srgbClr val="8D533E"/>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C1A1725F-6AA5-F390-C68A-0AADAFE1E097}"/>
              </a:ext>
            </a:extLst>
          </p:cNvPr>
          <p:cNvSpPr txBox="1"/>
          <p:nvPr/>
        </p:nvSpPr>
        <p:spPr>
          <a:xfrm>
            <a:off x="6012173" y="8899620"/>
            <a:ext cx="1695341" cy="688982"/>
          </a:xfrm>
          <a:prstGeom prst="rect">
            <a:avLst/>
          </a:prstGeom>
          <a:noFill/>
        </p:spPr>
        <p:txBody>
          <a:bodyPr wrap="none" lIns="46800" tIns="46800" rIns="46800" bIns="46800" rtlCol="0">
            <a:spAutoFit/>
          </a:bodyPr>
          <a:lstStyle/>
          <a:p>
            <a:pPr algn="l"/>
            <a:r>
              <a:rPr lang="fr-FR" b="1" dirty="0">
                <a:solidFill>
                  <a:srgbClr val="8D533E"/>
                </a:solidFill>
              </a:rPr>
              <a:t>Respiration</a:t>
            </a:r>
          </a:p>
          <a:p>
            <a:pPr algn="l"/>
            <a:r>
              <a:rPr lang="fr-FR" b="1" dirty="0">
                <a:solidFill>
                  <a:srgbClr val="8D533E"/>
                </a:solidFill>
              </a:rPr>
              <a:t>hétérotrophe</a:t>
            </a:r>
          </a:p>
        </p:txBody>
      </p:sp>
      <p:sp>
        <p:nvSpPr>
          <p:cNvPr id="43" name="ZoneTexte 42">
            <a:extLst>
              <a:ext uri="{FF2B5EF4-FFF2-40B4-BE49-F238E27FC236}">
                <a16:creationId xmlns:a16="http://schemas.microsoft.com/office/drawing/2014/main" id="{4C6F0C6C-D6D4-CC0B-8CEF-F0085255873E}"/>
              </a:ext>
            </a:extLst>
          </p:cNvPr>
          <p:cNvSpPr txBox="1"/>
          <p:nvPr/>
        </p:nvSpPr>
        <p:spPr>
          <a:xfrm>
            <a:off x="8359342" y="8899620"/>
            <a:ext cx="1456507" cy="688982"/>
          </a:xfrm>
          <a:prstGeom prst="rect">
            <a:avLst/>
          </a:prstGeom>
          <a:noFill/>
        </p:spPr>
        <p:txBody>
          <a:bodyPr wrap="none" lIns="46800" tIns="46800" rIns="46800" bIns="46800" rtlCol="0">
            <a:spAutoFit/>
          </a:bodyPr>
          <a:lstStyle/>
          <a:p>
            <a:pPr algn="l"/>
            <a:r>
              <a:rPr lang="fr-FR" b="1" dirty="0">
                <a:solidFill>
                  <a:srgbClr val="8D533E"/>
                </a:solidFill>
              </a:rPr>
              <a:t>Respiration</a:t>
            </a:r>
          </a:p>
          <a:p>
            <a:pPr algn="l"/>
            <a:r>
              <a:rPr lang="fr-FR" b="1" dirty="0">
                <a:solidFill>
                  <a:srgbClr val="8D533E"/>
                </a:solidFill>
              </a:rPr>
              <a:t>autotrophe</a:t>
            </a:r>
          </a:p>
        </p:txBody>
      </p:sp>
      <p:cxnSp>
        <p:nvCxnSpPr>
          <p:cNvPr id="44" name="Connecteur droit avec flèche 43">
            <a:extLst>
              <a:ext uri="{FF2B5EF4-FFF2-40B4-BE49-F238E27FC236}">
                <a16:creationId xmlns:a16="http://schemas.microsoft.com/office/drawing/2014/main" id="{1CC217B9-BFC6-EC32-9DF1-4E645E35C283}"/>
              </a:ext>
            </a:extLst>
          </p:cNvPr>
          <p:cNvCxnSpPr/>
          <p:nvPr/>
        </p:nvCxnSpPr>
        <p:spPr>
          <a:xfrm flipV="1">
            <a:off x="10323109" y="8700039"/>
            <a:ext cx="0" cy="1037899"/>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6B709BB7-311C-D7C1-DFE0-075898A65C77}"/>
              </a:ext>
            </a:extLst>
          </p:cNvPr>
          <p:cNvSpPr txBox="1"/>
          <p:nvPr/>
        </p:nvSpPr>
        <p:spPr>
          <a:xfrm>
            <a:off x="9844612" y="7898056"/>
            <a:ext cx="963852" cy="623585"/>
          </a:xfrm>
          <a:prstGeom prst="rect">
            <a:avLst/>
          </a:prstGeom>
          <a:noFill/>
        </p:spPr>
        <p:txBody>
          <a:bodyPr wrap="none" lIns="46800" tIns="46800" rIns="46800" bIns="46800" rtlCol="0">
            <a:spAutoFit/>
          </a:bodyPr>
          <a:lstStyle/>
          <a:p>
            <a:pPr algn="l"/>
            <a:r>
              <a:rPr lang="fr-FR" sz="3200" b="1" dirty="0">
                <a:solidFill>
                  <a:srgbClr val="7030A0"/>
                </a:solidFill>
              </a:rPr>
              <a:t>CH</a:t>
            </a:r>
            <a:r>
              <a:rPr lang="fr-FR" sz="3200" b="1" baseline="-25000" dirty="0">
                <a:solidFill>
                  <a:srgbClr val="7030A0"/>
                </a:solidFill>
              </a:rPr>
              <a:t>4</a:t>
            </a:r>
          </a:p>
        </p:txBody>
      </p:sp>
      <p:sp>
        <p:nvSpPr>
          <p:cNvPr id="47" name="ZoneTexte 46">
            <a:extLst>
              <a:ext uri="{FF2B5EF4-FFF2-40B4-BE49-F238E27FC236}">
                <a16:creationId xmlns:a16="http://schemas.microsoft.com/office/drawing/2014/main" id="{454B3402-D7AA-D4F0-67B5-D99C30330569}"/>
              </a:ext>
            </a:extLst>
          </p:cNvPr>
          <p:cNvSpPr txBox="1"/>
          <p:nvPr/>
        </p:nvSpPr>
        <p:spPr>
          <a:xfrm>
            <a:off x="12959569" y="6987484"/>
            <a:ext cx="10522731" cy="2601118"/>
          </a:xfrm>
          <a:prstGeom prst="roundRect">
            <a:avLst/>
          </a:prstGeom>
          <a:noFill/>
          <a:ln w="63500" cap="rnd">
            <a:solidFill>
              <a:srgbClr val="8D533E"/>
            </a:solidFill>
            <a:prstDash val="sysDot"/>
          </a:ln>
        </p:spPr>
        <p:txBody>
          <a:bodyPr wrap="square" lIns="288000" tIns="288000" rIns="288000" bIns="288000" numCol="1" spcCol="540000" rtlCol="0">
            <a:noAutofit/>
          </a:bodyPr>
          <a:lstStyle/>
          <a:p>
            <a:pPr algn="l">
              <a:defRPr sz="4000">
                <a:solidFill>
                  <a:srgbClr val="000000"/>
                </a:solidFill>
              </a:defRPr>
            </a:pPr>
            <a:r>
              <a:rPr lang="fr-FR" sz="3800" dirty="0"/>
              <a:t>Le drainage entraine une augmentation très forte de la respiration hétérotrophe et donc </a:t>
            </a:r>
            <a:r>
              <a:rPr lang="fr-FR" sz="3800" b="1" dirty="0"/>
              <a:t>des émissions de CO</a:t>
            </a:r>
            <a:r>
              <a:rPr lang="fr-FR" sz="3800" b="1" baseline="-25000" dirty="0"/>
              <a:t>2</a:t>
            </a:r>
            <a:r>
              <a:rPr lang="fr-FR" sz="3800" b="1" dirty="0"/>
              <a:t>. </a:t>
            </a:r>
          </a:p>
        </p:txBody>
      </p:sp>
      <p:cxnSp>
        <p:nvCxnSpPr>
          <p:cNvPr id="48" name="Connecteur droit avec flèche 47">
            <a:extLst>
              <a:ext uri="{FF2B5EF4-FFF2-40B4-BE49-F238E27FC236}">
                <a16:creationId xmlns:a16="http://schemas.microsoft.com/office/drawing/2014/main" id="{9772F58E-9FE9-4C63-D715-E477773E8F65}"/>
              </a:ext>
            </a:extLst>
          </p:cNvPr>
          <p:cNvCxnSpPr>
            <a:cxnSpLocks/>
          </p:cNvCxnSpPr>
          <p:nvPr/>
        </p:nvCxnSpPr>
        <p:spPr>
          <a:xfrm flipH="1">
            <a:off x="12525534" y="7680511"/>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3AEEC1F4-9584-D057-FF7B-0650B6442F2F}"/>
              </a:ext>
            </a:extLst>
          </p:cNvPr>
          <p:cNvSpPr txBox="1"/>
          <p:nvPr/>
        </p:nvSpPr>
        <p:spPr>
          <a:xfrm>
            <a:off x="12959569" y="10254392"/>
            <a:ext cx="10673877" cy="1763778"/>
          </a:xfrm>
          <a:prstGeom prst="rect">
            <a:avLst/>
          </a:prstGeom>
          <a:noFill/>
        </p:spPr>
        <p:txBody>
          <a:bodyPr wrap="square" lIns="50400" tIns="50400" rIns="50400" bIns="50400">
            <a:spAutoFit/>
          </a:bodyPr>
          <a:lstStyle/>
          <a:p>
            <a:pPr algn="l">
              <a:defRPr sz="4000">
                <a:solidFill>
                  <a:srgbClr val="000000"/>
                </a:solidFill>
              </a:defRPr>
            </a:pPr>
            <a:r>
              <a:rPr lang="fr-FR" sz="3600" b="1" dirty="0"/>
              <a:t>D'autres perturbations peuvent s'ajouter </a:t>
            </a:r>
            <a:r>
              <a:rPr lang="fr-FR" sz="3600" dirty="0"/>
              <a:t>: pâturage, labour, apports d'éléments minéraux, fertilisations qui accentuent les émissions.</a:t>
            </a:r>
          </a:p>
        </p:txBody>
      </p:sp>
      <p:sp>
        <p:nvSpPr>
          <p:cNvPr id="3" name="ZoneTexte 2">
            <a:extLst>
              <a:ext uri="{FF2B5EF4-FFF2-40B4-BE49-F238E27FC236}">
                <a16:creationId xmlns:a16="http://schemas.microsoft.com/office/drawing/2014/main" id="{A30E8972-7EBC-4CA8-E0D8-D7C14CE6F81E}"/>
              </a:ext>
            </a:extLst>
          </p:cNvPr>
          <p:cNvSpPr txBox="1"/>
          <p:nvPr/>
        </p:nvSpPr>
        <p:spPr>
          <a:xfrm>
            <a:off x="5650985" y="10505902"/>
            <a:ext cx="1676678" cy="371513"/>
          </a:xfrm>
          <a:prstGeom prst="rect">
            <a:avLst/>
          </a:prstGeom>
          <a:noFill/>
        </p:spPr>
        <p:txBody>
          <a:bodyPr wrap="none" lIns="46800" tIns="46800" rIns="46800" bIns="46800" rtlCol="0">
            <a:spAutoFit/>
          </a:bodyPr>
          <a:lstStyle/>
          <a:p>
            <a:pPr algn="l"/>
            <a:r>
              <a:rPr lang="fr-FR" b="1" dirty="0">
                <a:solidFill>
                  <a:schemeClr val="bg1"/>
                </a:solidFill>
              </a:rPr>
              <a:t>Minéralisation</a:t>
            </a:r>
          </a:p>
        </p:txBody>
      </p:sp>
    </p:spTree>
    <p:extLst>
      <p:ext uri="{BB962C8B-B14F-4D97-AF65-F5344CB8AC3E}">
        <p14:creationId xmlns:p14="http://schemas.microsoft.com/office/powerpoint/2010/main" val="297896669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A1E25-C873-88DD-DCC0-75BCE23A1909}"/>
              </a:ext>
            </a:extLst>
          </p:cNvPr>
          <p:cNvSpPr>
            <a:spLocks noGrp="1"/>
          </p:cNvSpPr>
          <p:nvPr>
            <p:ph type="title"/>
          </p:nvPr>
        </p:nvSpPr>
        <p:spPr/>
        <p:txBody>
          <a:bodyPr/>
          <a:lstStyle/>
          <a:p>
            <a:r>
              <a:rPr lang="fr-FR" dirty="0"/>
              <a:t>Effets du drainage sur la qualité de la tourbe</a:t>
            </a:r>
          </a:p>
        </p:txBody>
      </p:sp>
      <p:sp>
        <p:nvSpPr>
          <p:cNvPr id="3" name="Rectangle 2">
            <a:extLst>
              <a:ext uri="{FF2B5EF4-FFF2-40B4-BE49-F238E27FC236}">
                <a16:creationId xmlns:a16="http://schemas.microsoft.com/office/drawing/2014/main" id="{46B30770-806F-505F-BB1E-F7F702A101FA}"/>
              </a:ext>
            </a:extLst>
          </p:cNvPr>
          <p:cNvSpPr/>
          <p:nvPr/>
        </p:nvSpPr>
        <p:spPr>
          <a:xfrm>
            <a:off x="1263224" y="2870787"/>
            <a:ext cx="561166" cy="80807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4" name="Rectangle 3">
            <a:extLst>
              <a:ext uri="{FF2B5EF4-FFF2-40B4-BE49-F238E27FC236}">
                <a16:creationId xmlns:a16="http://schemas.microsoft.com/office/drawing/2014/main" id="{65F4A9DC-7B67-64E6-AF79-012ED6E45654}"/>
              </a:ext>
            </a:extLst>
          </p:cNvPr>
          <p:cNvSpPr/>
          <p:nvPr/>
        </p:nvSpPr>
        <p:spPr>
          <a:xfrm>
            <a:off x="1263224" y="3678861"/>
            <a:ext cx="561161" cy="3317358"/>
          </a:xfrm>
          <a:prstGeom prst="rect">
            <a:avLst/>
          </a:prstGeom>
          <a:gradFill flip="none" rotWithShape="1">
            <a:gsLst>
              <a:gs pos="0">
                <a:schemeClr val="accent4">
                  <a:lumMod val="50000"/>
                  <a:tint val="66000"/>
                  <a:satMod val="160000"/>
                </a:schemeClr>
              </a:gs>
              <a:gs pos="50000">
                <a:schemeClr val="accent4">
                  <a:lumMod val="50000"/>
                  <a:tint val="44500"/>
                  <a:satMod val="160000"/>
                </a:schemeClr>
              </a:gs>
              <a:gs pos="100000">
                <a:schemeClr val="accent4">
                  <a:lumMod val="50000"/>
                  <a:tint val="23500"/>
                  <a:satMod val="160000"/>
                </a:scheme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5" name="Rectangle 4">
            <a:extLst>
              <a:ext uri="{FF2B5EF4-FFF2-40B4-BE49-F238E27FC236}">
                <a16:creationId xmlns:a16="http://schemas.microsoft.com/office/drawing/2014/main" id="{B785530D-8ECC-7488-97EE-CBFCB07D0D80}"/>
              </a:ext>
            </a:extLst>
          </p:cNvPr>
          <p:cNvSpPr/>
          <p:nvPr/>
        </p:nvSpPr>
        <p:spPr>
          <a:xfrm>
            <a:off x="1263224" y="6998394"/>
            <a:ext cx="561162" cy="5135526"/>
          </a:xfrm>
          <a:prstGeom prst="rect">
            <a:avLst/>
          </a:prstGeom>
          <a:gradFill flip="none" rotWithShape="1">
            <a:gsLst>
              <a:gs pos="0">
                <a:srgbClr val="663300">
                  <a:tint val="66000"/>
                  <a:satMod val="160000"/>
                </a:srgbClr>
              </a:gs>
              <a:gs pos="50000">
                <a:srgbClr val="663300">
                  <a:tint val="44500"/>
                  <a:satMod val="160000"/>
                </a:srgbClr>
              </a:gs>
              <a:gs pos="100000">
                <a:srgbClr val="663300">
                  <a:tint val="23500"/>
                  <a:satMod val="160000"/>
                </a:srgb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6" name="Rectangle 5">
            <a:extLst>
              <a:ext uri="{FF2B5EF4-FFF2-40B4-BE49-F238E27FC236}">
                <a16:creationId xmlns:a16="http://schemas.microsoft.com/office/drawing/2014/main" id="{3CD250AC-A3AC-7193-344F-D0D5EBA7A0B8}"/>
              </a:ext>
            </a:extLst>
          </p:cNvPr>
          <p:cNvSpPr/>
          <p:nvPr/>
        </p:nvSpPr>
        <p:spPr>
          <a:xfrm rot="19900742">
            <a:off x="787932" y="9864727"/>
            <a:ext cx="1511744" cy="275585"/>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7" name="Rectangle 6">
            <a:extLst>
              <a:ext uri="{FF2B5EF4-FFF2-40B4-BE49-F238E27FC236}">
                <a16:creationId xmlns:a16="http://schemas.microsoft.com/office/drawing/2014/main" id="{0245CADE-4484-F600-6760-66E5B305239B}"/>
              </a:ext>
            </a:extLst>
          </p:cNvPr>
          <p:cNvSpPr/>
          <p:nvPr/>
        </p:nvSpPr>
        <p:spPr>
          <a:xfrm>
            <a:off x="4046740" y="3338623"/>
            <a:ext cx="561161" cy="340238"/>
          </a:xfrm>
          <a:prstGeom prst="rect">
            <a:avLst/>
          </a:prstGeom>
          <a:solidFill>
            <a:srgbClr val="00B050"/>
          </a:soli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effectLst/>
              <a:uFillTx/>
              <a:latin typeface="+mn-lt"/>
              <a:ea typeface="+mn-ea"/>
              <a:cs typeface="+mn-cs"/>
              <a:sym typeface="Helvetica Neue"/>
            </a:endParaRPr>
          </a:p>
        </p:txBody>
      </p:sp>
      <p:sp>
        <p:nvSpPr>
          <p:cNvPr id="8" name="Rectangle 7">
            <a:extLst>
              <a:ext uri="{FF2B5EF4-FFF2-40B4-BE49-F238E27FC236}">
                <a16:creationId xmlns:a16="http://schemas.microsoft.com/office/drawing/2014/main" id="{E6CBE836-8445-D1A7-4BC1-6FA2DECDEB02}"/>
              </a:ext>
            </a:extLst>
          </p:cNvPr>
          <p:cNvSpPr/>
          <p:nvPr/>
        </p:nvSpPr>
        <p:spPr>
          <a:xfrm>
            <a:off x="4046740" y="3678861"/>
            <a:ext cx="561161" cy="3317358"/>
          </a:xfrm>
          <a:prstGeom prst="rect">
            <a:avLst/>
          </a:prstGeom>
          <a:gradFill flip="none" rotWithShape="1">
            <a:gsLst>
              <a:gs pos="0">
                <a:schemeClr val="accent4">
                  <a:lumMod val="50000"/>
                  <a:tint val="66000"/>
                  <a:satMod val="160000"/>
                </a:schemeClr>
              </a:gs>
              <a:gs pos="50000">
                <a:schemeClr val="accent4">
                  <a:lumMod val="50000"/>
                  <a:tint val="44500"/>
                  <a:satMod val="160000"/>
                </a:schemeClr>
              </a:gs>
              <a:gs pos="100000">
                <a:schemeClr val="accent4">
                  <a:lumMod val="50000"/>
                  <a:tint val="23500"/>
                  <a:satMod val="160000"/>
                </a:scheme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9" name="Rectangle 8">
            <a:extLst>
              <a:ext uri="{FF2B5EF4-FFF2-40B4-BE49-F238E27FC236}">
                <a16:creationId xmlns:a16="http://schemas.microsoft.com/office/drawing/2014/main" id="{68344DDA-7284-495D-7A87-205A8A8582F4}"/>
              </a:ext>
            </a:extLst>
          </p:cNvPr>
          <p:cNvSpPr/>
          <p:nvPr/>
        </p:nvSpPr>
        <p:spPr>
          <a:xfrm>
            <a:off x="4046739" y="6998394"/>
            <a:ext cx="561162" cy="5135526"/>
          </a:xfrm>
          <a:prstGeom prst="rect">
            <a:avLst/>
          </a:prstGeom>
          <a:gradFill flip="none" rotWithShape="1">
            <a:gsLst>
              <a:gs pos="0">
                <a:srgbClr val="663300">
                  <a:tint val="66000"/>
                  <a:satMod val="160000"/>
                </a:srgbClr>
              </a:gs>
              <a:gs pos="50000">
                <a:srgbClr val="663300">
                  <a:tint val="44500"/>
                  <a:satMod val="160000"/>
                </a:srgbClr>
              </a:gs>
              <a:gs pos="100000">
                <a:srgbClr val="663300">
                  <a:tint val="23500"/>
                  <a:satMod val="160000"/>
                </a:srgb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0" name="Rectangle 9">
            <a:extLst>
              <a:ext uri="{FF2B5EF4-FFF2-40B4-BE49-F238E27FC236}">
                <a16:creationId xmlns:a16="http://schemas.microsoft.com/office/drawing/2014/main" id="{A8251D81-620F-79B7-119E-8BC1099C56DB}"/>
              </a:ext>
            </a:extLst>
          </p:cNvPr>
          <p:cNvSpPr/>
          <p:nvPr/>
        </p:nvSpPr>
        <p:spPr>
          <a:xfrm rot="19900742">
            <a:off x="3571447" y="9864727"/>
            <a:ext cx="1511744" cy="275585"/>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1" name="Flèche : droite 10">
            <a:extLst>
              <a:ext uri="{FF2B5EF4-FFF2-40B4-BE49-F238E27FC236}">
                <a16:creationId xmlns:a16="http://schemas.microsoft.com/office/drawing/2014/main" id="{DE27E33E-C319-96CD-6C2B-08CAACB4B089}"/>
              </a:ext>
            </a:extLst>
          </p:cNvPr>
          <p:cNvSpPr/>
          <p:nvPr/>
        </p:nvSpPr>
        <p:spPr>
          <a:xfrm>
            <a:off x="5212699" y="4160874"/>
            <a:ext cx="847015" cy="1247036"/>
          </a:xfrm>
          <a:prstGeom prst="rightArrow">
            <a:avLst/>
          </a:prstGeom>
          <a:solidFill>
            <a:schemeClr val="accent4">
              <a:lumMod val="60000"/>
              <a:lumOff val="40000"/>
            </a:schemeClr>
          </a:solidFill>
          <a:ln w="25400" cap="flat">
            <a:solidFill>
              <a:schemeClr val="accent4">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2" name="Rectangle 11">
            <a:extLst>
              <a:ext uri="{FF2B5EF4-FFF2-40B4-BE49-F238E27FC236}">
                <a16:creationId xmlns:a16="http://schemas.microsoft.com/office/drawing/2014/main" id="{C5011C22-7587-2DB9-E0BB-1194EC0D1275}"/>
              </a:ext>
            </a:extLst>
          </p:cNvPr>
          <p:cNvSpPr/>
          <p:nvPr/>
        </p:nvSpPr>
        <p:spPr>
          <a:xfrm>
            <a:off x="6665892" y="3916323"/>
            <a:ext cx="561161" cy="340238"/>
          </a:xfrm>
          <a:prstGeom prst="rect">
            <a:avLst/>
          </a:prstGeom>
          <a:solidFill>
            <a:srgbClr val="00B050"/>
          </a:soli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effectLst/>
              <a:uFillTx/>
              <a:latin typeface="+mn-lt"/>
              <a:ea typeface="+mn-ea"/>
              <a:cs typeface="+mn-cs"/>
              <a:sym typeface="Helvetica Neue"/>
            </a:endParaRPr>
          </a:p>
        </p:txBody>
      </p:sp>
      <p:sp>
        <p:nvSpPr>
          <p:cNvPr id="13" name="Rectangle 12">
            <a:extLst>
              <a:ext uri="{FF2B5EF4-FFF2-40B4-BE49-F238E27FC236}">
                <a16:creationId xmlns:a16="http://schemas.microsoft.com/office/drawing/2014/main" id="{5C5A2C5A-AAA9-4154-D27B-FDB17AA15E88}"/>
              </a:ext>
            </a:extLst>
          </p:cNvPr>
          <p:cNvSpPr/>
          <p:nvPr/>
        </p:nvSpPr>
        <p:spPr>
          <a:xfrm>
            <a:off x="6665892" y="4271090"/>
            <a:ext cx="561160" cy="2686143"/>
          </a:xfrm>
          <a:prstGeom prst="rect">
            <a:avLst/>
          </a:prstGeom>
          <a:gradFill flip="none" rotWithShape="1">
            <a:gsLst>
              <a:gs pos="0">
                <a:schemeClr val="accent4">
                  <a:lumMod val="50000"/>
                  <a:tint val="66000"/>
                  <a:satMod val="160000"/>
                </a:schemeClr>
              </a:gs>
              <a:gs pos="50000">
                <a:schemeClr val="accent4">
                  <a:lumMod val="50000"/>
                  <a:tint val="44500"/>
                  <a:satMod val="160000"/>
                </a:schemeClr>
              </a:gs>
              <a:gs pos="100000">
                <a:schemeClr val="accent4">
                  <a:lumMod val="50000"/>
                  <a:tint val="23500"/>
                  <a:satMod val="160000"/>
                </a:scheme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4" name="Rectangle 13">
            <a:extLst>
              <a:ext uri="{FF2B5EF4-FFF2-40B4-BE49-F238E27FC236}">
                <a16:creationId xmlns:a16="http://schemas.microsoft.com/office/drawing/2014/main" id="{596B4C78-A0A5-1A8B-B195-0B3A2AD06879}"/>
              </a:ext>
            </a:extLst>
          </p:cNvPr>
          <p:cNvSpPr/>
          <p:nvPr/>
        </p:nvSpPr>
        <p:spPr>
          <a:xfrm>
            <a:off x="6665891" y="6959409"/>
            <a:ext cx="561162" cy="5135526"/>
          </a:xfrm>
          <a:prstGeom prst="rect">
            <a:avLst/>
          </a:prstGeom>
          <a:gradFill flip="none" rotWithShape="1">
            <a:gsLst>
              <a:gs pos="0">
                <a:srgbClr val="663300">
                  <a:tint val="66000"/>
                  <a:satMod val="160000"/>
                </a:srgbClr>
              </a:gs>
              <a:gs pos="50000">
                <a:srgbClr val="663300">
                  <a:tint val="44500"/>
                  <a:satMod val="160000"/>
                </a:srgbClr>
              </a:gs>
              <a:gs pos="100000">
                <a:srgbClr val="663300">
                  <a:tint val="23500"/>
                  <a:satMod val="160000"/>
                </a:srgb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5" name="Rectangle 14">
            <a:extLst>
              <a:ext uri="{FF2B5EF4-FFF2-40B4-BE49-F238E27FC236}">
                <a16:creationId xmlns:a16="http://schemas.microsoft.com/office/drawing/2014/main" id="{7CF60D65-9C2A-BEF6-F304-725C05C71620}"/>
              </a:ext>
            </a:extLst>
          </p:cNvPr>
          <p:cNvSpPr/>
          <p:nvPr/>
        </p:nvSpPr>
        <p:spPr>
          <a:xfrm rot="19900742">
            <a:off x="6190599" y="9825742"/>
            <a:ext cx="1511744" cy="275585"/>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cxnSp>
        <p:nvCxnSpPr>
          <p:cNvPr id="16" name="Connecteur droit 15">
            <a:extLst>
              <a:ext uri="{FF2B5EF4-FFF2-40B4-BE49-F238E27FC236}">
                <a16:creationId xmlns:a16="http://schemas.microsoft.com/office/drawing/2014/main" id="{8C4C7233-DECF-938B-E7B6-1865E7E03765}"/>
              </a:ext>
            </a:extLst>
          </p:cNvPr>
          <p:cNvCxnSpPr/>
          <p:nvPr/>
        </p:nvCxnSpPr>
        <p:spPr>
          <a:xfrm>
            <a:off x="876831" y="3916323"/>
            <a:ext cx="1331729" cy="0"/>
          </a:xfrm>
          <a:prstGeom prst="line">
            <a:avLst/>
          </a:prstGeom>
          <a:noFill/>
          <a:ln w="76200" cap="flat">
            <a:solidFill>
              <a:srgbClr val="00B0F0"/>
            </a:solidFill>
            <a:prstDash val="solid"/>
            <a:round/>
          </a:ln>
          <a:effectLst/>
          <a:sp3d/>
        </p:spPr>
        <p:style>
          <a:lnRef idx="0">
            <a:scrgbClr r="0" g="0" b="0"/>
          </a:lnRef>
          <a:fillRef idx="0">
            <a:scrgbClr r="0" g="0" b="0"/>
          </a:fillRef>
          <a:effectRef idx="0">
            <a:scrgbClr r="0" g="0" b="0"/>
          </a:effectRef>
          <a:fontRef idx="none"/>
        </p:style>
      </p:cxnSp>
      <p:cxnSp>
        <p:nvCxnSpPr>
          <p:cNvPr id="17" name="Connecteur droit 16">
            <a:extLst>
              <a:ext uri="{FF2B5EF4-FFF2-40B4-BE49-F238E27FC236}">
                <a16:creationId xmlns:a16="http://schemas.microsoft.com/office/drawing/2014/main" id="{54FECB0B-45E6-57B1-79B9-63DE438FE022}"/>
              </a:ext>
            </a:extLst>
          </p:cNvPr>
          <p:cNvCxnSpPr/>
          <p:nvPr/>
        </p:nvCxnSpPr>
        <p:spPr>
          <a:xfrm>
            <a:off x="3654607" y="6365355"/>
            <a:ext cx="1331729" cy="0"/>
          </a:xfrm>
          <a:prstGeom prst="line">
            <a:avLst/>
          </a:prstGeom>
          <a:noFill/>
          <a:ln w="76200" cap="flat">
            <a:solidFill>
              <a:srgbClr val="00B0F0"/>
            </a:solidFill>
            <a:prstDash val="solid"/>
            <a:round/>
          </a:ln>
          <a:effectLst/>
          <a:sp3d/>
        </p:spPr>
        <p:style>
          <a:lnRef idx="0">
            <a:scrgbClr r="0" g="0" b="0"/>
          </a:lnRef>
          <a:fillRef idx="0">
            <a:scrgbClr r="0" g="0" b="0"/>
          </a:fillRef>
          <a:effectRef idx="0">
            <a:scrgbClr r="0" g="0" b="0"/>
          </a:effectRef>
          <a:fontRef idx="none"/>
        </p:style>
      </p:cxnSp>
      <p:cxnSp>
        <p:nvCxnSpPr>
          <p:cNvPr id="18" name="Connecteur droit 17">
            <a:extLst>
              <a:ext uri="{FF2B5EF4-FFF2-40B4-BE49-F238E27FC236}">
                <a16:creationId xmlns:a16="http://schemas.microsoft.com/office/drawing/2014/main" id="{269FAB3D-586F-AF74-C26F-FF81DBF8265E}"/>
              </a:ext>
            </a:extLst>
          </p:cNvPr>
          <p:cNvCxnSpPr/>
          <p:nvPr/>
        </p:nvCxnSpPr>
        <p:spPr>
          <a:xfrm>
            <a:off x="6259245" y="6624081"/>
            <a:ext cx="1331729" cy="0"/>
          </a:xfrm>
          <a:prstGeom prst="line">
            <a:avLst/>
          </a:prstGeom>
          <a:noFill/>
          <a:ln w="76200" cap="flat">
            <a:solidFill>
              <a:srgbClr val="00B0F0"/>
            </a:solidFill>
            <a:prstDash val="solid"/>
            <a:round/>
          </a:ln>
          <a:effectLst/>
          <a:sp3d/>
        </p:spPr>
        <p:style>
          <a:lnRef idx="0">
            <a:scrgbClr r="0" g="0" b="0"/>
          </a:lnRef>
          <a:fillRef idx="0">
            <a:scrgbClr r="0" g="0" b="0"/>
          </a:fillRef>
          <a:effectRef idx="0">
            <a:scrgbClr r="0" g="0" b="0"/>
          </a:effectRef>
          <a:fontRef idx="none"/>
        </p:style>
      </p:cxnSp>
      <p:sp>
        <p:nvSpPr>
          <p:cNvPr id="19" name="ZoneTexte 18">
            <a:extLst>
              <a:ext uri="{FF2B5EF4-FFF2-40B4-BE49-F238E27FC236}">
                <a16:creationId xmlns:a16="http://schemas.microsoft.com/office/drawing/2014/main" id="{E0F5DA2F-FBF0-B73B-2D50-53F2DC1A8B11}"/>
              </a:ext>
            </a:extLst>
          </p:cNvPr>
          <p:cNvSpPr txBox="1"/>
          <p:nvPr/>
        </p:nvSpPr>
        <p:spPr>
          <a:xfrm>
            <a:off x="4821291" y="1698603"/>
            <a:ext cx="1186991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chorCtr="0">
            <a:spAutoFit/>
          </a:bodyPr>
          <a:lstStyle/>
          <a:p>
            <a:pPr marL="0" marR="0" indent="0"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effectLst/>
                <a:uFillTx/>
                <a:latin typeface="+mn-lt"/>
                <a:ea typeface="+mn-ea"/>
                <a:cs typeface="+mn-cs"/>
                <a:sym typeface="Helvetica Neue"/>
              </a:rPr>
              <a:t>La </a:t>
            </a:r>
            <a:r>
              <a:rPr kumimoji="0" lang="fr-FR" sz="3600" b="1" i="0" u="none" strike="noStrike" cap="none" spc="0" normalizeH="0" baseline="0" dirty="0">
                <a:ln>
                  <a:noFill/>
                </a:ln>
                <a:effectLst/>
                <a:uFillTx/>
                <a:latin typeface="+mn-lt"/>
                <a:ea typeface="+mn-ea"/>
                <a:cs typeface="+mn-cs"/>
                <a:sym typeface="Helvetica Neue"/>
              </a:rPr>
              <a:t>végétation</a:t>
            </a:r>
            <a:r>
              <a:rPr kumimoji="0" lang="fr-FR" sz="3600" b="0" i="0" u="none" strike="noStrike" cap="none" spc="0" normalizeH="0" baseline="0" dirty="0">
                <a:ln>
                  <a:noFill/>
                </a:ln>
                <a:effectLst/>
                <a:uFillTx/>
                <a:latin typeface="+mn-lt"/>
                <a:ea typeface="+mn-ea"/>
                <a:cs typeface="+mn-cs"/>
                <a:sym typeface="Helvetica Neue"/>
              </a:rPr>
              <a:t> de surface est profondément affectée.</a:t>
            </a:r>
          </a:p>
        </p:txBody>
      </p:sp>
      <p:sp>
        <p:nvSpPr>
          <p:cNvPr id="20" name="ZoneTexte 19">
            <a:extLst>
              <a:ext uri="{FF2B5EF4-FFF2-40B4-BE49-F238E27FC236}">
                <a16:creationId xmlns:a16="http://schemas.microsoft.com/office/drawing/2014/main" id="{5EF25F6E-C604-1090-C97B-FB7E03915F9C}"/>
              </a:ext>
            </a:extLst>
          </p:cNvPr>
          <p:cNvSpPr txBox="1"/>
          <p:nvPr/>
        </p:nvSpPr>
        <p:spPr>
          <a:xfrm>
            <a:off x="7438992" y="2704674"/>
            <a:ext cx="908229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chorCtr="0">
            <a:spAutoFit/>
          </a:bodyPr>
          <a:lstStyle/>
          <a:p>
            <a:pPr marL="0" marR="0" indent="0"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effectLst/>
                <a:uFillTx/>
                <a:latin typeface="+mn-lt"/>
                <a:ea typeface="+mn-ea"/>
                <a:cs typeface="+mn-cs"/>
                <a:sym typeface="Helvetica Neue"/>
              </a:rPr>
              <a:t>La tourbe se tasse, </a:t>
            </a:r>
            <a:r>
              <a:rPr lang="fr-FR" sz="3600" dirty="0"/>
              <a:t>s</a:t>
            </a:r>
            <a:r>
              <a:rPr kumimoji="0" lang="fr-FR" sz="3600" b="0" i="0" u="none" strike="noStrike" cap="none" spc="0" normalizeH="0" baseline="0" dirty="0">
                <a:ln>
                  <a:noFill/>
                </a:ln>
                <a:effectLst/>
                <a:uFillTx/>
                <a:latin typeface="+mn-lt"/>
                <a:ea typeface="+mn-ea"/>
                <a:cs typeface="+mn-cs"/>
                <a:sym typeface="Helvetica Neue"/>
              </a:rPr>
              <a:t>a </a:t>
            </a:r>
            <a:r>
              <a:rPr kumimoji="0" lang="fr-FR" sz="3600" b="1" i="0" u="none" strike="noStrike" cap="none" spc="0" normalizeH="0" baseline="0" dirty="0">
                <a:ln>
                  <a:noFill/>
                </a:ln>
                <a:effectLst/>
                <a:uFillTx/>
                <a:latin typeface="+mn-lt"/>
                <a:ea typeface="+mn-ea"/>
                <a:cs typeface="+mn-cs"/>
                <a:sym typeface="Helvetica Neue"/>
              </a:rPr>
              <a:t>densité</a:t>
            </a:r>
            <a:r>
              <a:rPr kumimoji="0" lang="fr-FR" sz="3600" b="0" i="0" u="none" strike="noStrike" cap="none" spc="0" normalizeH="0" baseline="0" dirty="0">
                <a:ln>
                  <a:noFill/>
                </a:ln>
                <a:effectLst/>
                <a:uFillTx/>
                <a:latin typeface="+mn-lt"/>
                <a:ea typeface="+mn-ea"/>
                <a:cs typeface="+mn-cs"/>
                <a:sym typeface="Helvetica Neue"/>
              </a:rPr>
              <a:t> augmente.</a:t>
            </a:r>
          </a:p>
        </p:txBody>
      </p:sp>
      <p:sp>
        <p:nvSpPr>
          <p:cNvPr id="21" name="Flèche : droite 20">
            <a:extLst>
              <a:ext uri="{FF2B5EF4-FFF2-40B4-BE49-F238E27FC236}">
                <a16:creationId xmlns:a16="http://schemas.microsoft.com/office/drawing/2014/main" id="{1962C360-586B-8660-C154-A4F938BEF1DF}"/>
              </a:ext>
            </a:extLst>
          </p:cNvPr>
          <p:cNvSpPr/>
          <p:nvPr/>
        </p:nvSpPr>
        <p:spPr>
          <a:xfrm>
            <a:off x="7853119" y="4164419"/>
            <a:ext cx="847015" cy="1247036"/>
          </a:xfrm>
          <a:prstGeom prst="rightArrow">
            <a:avLst/>
          </a:prstGeom>
          <a:solidFill>
            <a:schemeClr val="accent4">
              <a:lumMod val="60000"/>
              <a:lumOff val="40000"/>
            </a:schemeClr>
          </a:solidFill>
          <a:ln w="25400" cap="flat">
            <a:solidFill>
              <a:schemeClr val="accent4">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2" name="Rectangle 21">
            <a:extLst>
              <a:ext uri="{FF2B5EF4-FFF2-40B4-BE49-F238E27FC236}">
                <a16:creationId xmlns:a16="http://schemas.microsoft.com/office/drawing/2014/main" id="{586C2560-29DB-74CF-3588-CB1F0A8E915E}"/>
              </a:ext>
            </a:extLst>
          </p:cNvPr>
          <p:cNvSpPr/>
          <p:nvPr/>
        </p:nvSpPr>
        <p:spPr>
          <a:xfrm>
            <a:off x="9306531" y="4515288"/>
            <a:ext cx="561161" cy="340238"/>
          </a:xfrm>
          <a:prstGeom prst="rect">
            <a:avLst/>
          </a:prstGeom>
          <a:solidFill>
            <a:srgbClr val="00B050"/>
          </a:soli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effectLst/>
              <a:uFillTx/>
              <a:latin typeface="+mn-lt"/>
              <a:ea typeface="+mn-ea"/>
              <a:cs typeface="+mn-cs"/>
              <a:sym typeface="Helvetica Neue"/>
            </a:endParaRPr>
          </a:p>
        </p:txBody>
      </p:sp>
      <p:sp>
        <p:nvSpPr>
          <p:cNvPr id="23" name="Rectangle 22">
            <a:extLst>
              <a:ext uri="{FF2B5EF4-FFF2-40B4-BE49-F238E27FC236}">
                <a16:creationId xmlns:a16="http://schemas.microsoft.com/office/drawing/2014/main" id="{B3444163-D858-C268-97F5-4FED939C9F12}"/>
              </a:ext>
            </a:extLst>
          </p:cNvPr>
          <p:cNvSpPr/>
          <p:nvPr/>
        </p:nvSpPr>
        <p:spPr>
          <a:xfrm>
            <a:off x="9306530" y="6962954"/>
            <a:ext cx="561162" cy="5135526"/>
          </a:xfrm>
          <a:prstGeom prst="rect">
            <a:avLst/>
          </a:prstGeom>
          <a:gradFill flip="none" rotWithShape="1">
            <a:gsLst>
              <a:gs pos="0">
                <a:srgbClr val="663300">
                  <a:tint val="66000"/>
                  <a:satMod val="160000"/>
                </a:srgbClr>
              </a:gs>
              <a:gs pos="50000">
                <a:srgbClr val="663300">
                  <a:tint val="44500"/>
                  <a:satMod val="160000"/>
                </a:srgbClr>
              </a:gs>
              <a:gs pos="100000">
                <a:srgbClr val="663300">
                  <a:tint val="23500"/>
                  <a:satMod val="160000"/>
                </a:srgb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4" name="Rectangle 23">
            <a:extLst>
              <a:ext uri="{FF2B5EF4-FFF2-40B4-BE49-F238E27FC236}">
                <a16:creationId xmlns:a16="http://schemas.microsoft.com/office/drawing/2014/main" id="{29120044-1704-E68E-2ACE-8F8CD51B8F4A}"/>
              </a:ext>
            </a:extLst>
          </p:cNvPr>
          <p:cNvSpPr/>
          <p:nvPr/>
        </p:nvSpPr>
        <p:spPr>
          <a:xfrm rot="19900742">
            <a:off x="8831019" y="9829287"/>
            <a:ext cx="1511744" cy="275585"/>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5" name="Rectangle 24">
            <a:extLst>
              <a:ext uri="{FF2B5EF4-FFF2-40B4-BE49-F238E27FC236}">
                <a16:creationId xmlns:a16="http://schemas.microsoft.com/office/drawing/2014/main" id="{DF6E4A47-FA5A-201D-A474-258C55C7FF77}"/>
              </a:ext>
            </a:extLst>
          </p:cNvPr>
          <p:cNvSpPr/>
          <p:nvPr/>
        </p:nvSpPr>
        <p:spPr>
          <a:xfrm>
            <a:off x="9306311" y="4859088"/>
            <a:ext cx="561600" cy="2101690"/>
          </a:xfrm>
          <a:prstGeom prst="rect">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cxnSp>
        <p:nvCxnSpPr>
          <p:cNvPr id="26" name="Connecteur droit 25">
            <a:extLst>
              <a:ext uri="{FF2B5EF4-FFF2-40B4-BE49-F238E27FC236}">
                <a16:creationId xmlns:a16="http://schemas.microsoft.com/office/drawing/2014/main" id="{497ADD5C-C2C3-1B43-09AF-28CDA7EFF4B3}"/>
              </a:ext>
            </a:extLst>
          </p:cNvPr>
          <p:cNvCxnSpPr/>
          <p:nvPr/>
        </p:nvCxnSpPr>
        <p:spPr>
          <a:xfrm>
            <a:off x="8885151" y="6627626"/>
            <a:ext cx="1331729" cy="0"/>
          </a:xfrm>
          <a:prstGeom prst="line">
            <a:avLst/>
          </a:prstGeom>
          <a:noFill/>
          <a:ln w="76200" cap="flat">
            <a:solidFill>
              <a:srgbClr val="00B0F0"/>
            </a:solidFill>
            <a:prstDash val="solid"/>
            <a:round/>
          </a:ln>
          <a:effectLst/>
          <a:sp3d/>
        </p:spPr>
        <p:style>
          <a:lnRef idx="0">
            <a:scrgbClr r="0" g="0" b="0"/>
          </a:lnRef>
          <a:fillRef idx="0">
            <a:scrgbClr r="0" g="0" b="0"/>
          </a:fillRef>
          <a:effectRef idx="0">
            <a:scrgbClr r="0" g="0" b="0"/>
          </a:effectRef>
          <a:fontRef idx="none"/>
        </p:style>
      </p:cxnSp>
      <p:sp>
        <p:nvSpPr>
          <p:cNvPr id="27" name="ZoneTexte 26">
            <a:extLst>
              <a:ext uri="{FF2B5EF4-FFF2-40B4-BE49-F238E27FC236}">
                <a16:creationId xmlns:a16="http://schemas.microsoft.com/office/drawing/2014/main" id="{62BF37C4-F2E9-5E1B-72D4-F27790B59965}"/>
              </a:ext>
            </a:extLst>
          </p:cNvPr>
          <p:cNvSpPr txBox="1"/>
          <p:nvPr/>
        </p:nvSpPr>
        <p:spPr>
          <a:xfrm>
            <a:off x="10066121" y="3651267"/>
            <a:ext cx="9815146"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effectLst/>
                <a:uFillTx/>
                <a:latin typeface="+mn-lt"/>
                <a:ea typeface="+mn-ea"/>
                <a:cs typeface="+mn-cs"/>
                <a:sym typeface="Helvetica Neue"/>
              </a:rPr>
              <a:t>La tourbe se minéralise en libérant du CO</a:t>
            </a:r>
            <a:r>
              <a:rPr kumimoji="0" lang="fr-FR" sz="3600" b="0" i="0" u="none" strike="noStrike" cap="none" spc="0" normalizeH="0" baseline="-25000" dirty="0">
                <a:ln>
                  <a:noFill/>
                </a:ln>
                <a:effectLst/>
                <a:uFillTx/>
                <a:latin typeface="+mn-lt"/>
                <a:ea typeface="+mn-ea"/>
                <a:cs typeface="+mn-cs"/>
                <a:sym typeface="Helvetica Neue"/>
              </a:rPr>
              <a:t>2</a:t>
            </a:r>
            <a:r>
              <a:rPr lang="fr-FR" sz="3600" dirty="0"/>
              <a:t> et son </a:t>
            </a:r>
            <a:r>
              <a:rPr lang="fr-FR" sz="3600" b="1" dirty="0"/>
              <a:t>taux de carbone </a:t>
            </a:r>
            <a:r>
              <a:rPr lang="fr-FR" sz="3600" dirty="0"/>
              <a:t>diminue.</a:t>
            </a:r>
            <a:endParaRPr kumimoji="0" lang="fr-FR" sz="3600" b="0" i="0" u="none" strike="noStrike" cap="none" spc="0" normalizeH="0" dirty="0">
              <a:ln>
                <a:noFill/>
              </a:ln>
              <a:effectLst/>
              <a:uFillTx/>
              <a:latin typeface="+mn-lt"/>
              <a:ea typeface="+mn-ea"/>
              <a:cs typeface="+mn-cs"/>
              <a:sym typeface="Helvetica Neue"/>
            </a:endParaRPr>
          </a:p>
        </p:txBody>
      </p:sp>
      <p:sp>
        <p:nvSpPr>
          <p:cNvPr id="28" name="ZoneTexte 27">
            <a:extLst>
              <a:ext uri="{FF2B5EF4-FFF2-40B4-BE49-F238E27FC236}">
                <a16:creationId xmlns:a16="http://schemas.microsoft.com/office/drawing/2014/main" id="{FC1E5ED0-C287-9548-D9C5-25F6AF27A2A1}"/>
              </a:ext>
            </a:extLst>
          </p:cNvPr>
          <p:cNvSpPr txBox="1"/>
          <p:nvPr/>
        </p:nvSpPr>
        <p:spPr>
          <a:xfrm>
            <a:off x="11258558" y="6710600"/>
            <a:ext cx="8503898"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effectLst/>
                <a:uFillTx/>
                <a:latin typeface="+mn-lt"/>
                <a:ea typeface="+mn-ea"/>
                <a:cs typeface="+mn-cs"/>
                <a:sym typeface="Helvetica Neue"/>
              </a:rPr>
              <a:t>En profondeur, sous le niveau de la nappe la plus basse, la tourbe n'est pas ou peu affectée.</a:t>
            </a:r>
            <a:endParaRPr kumimoji="0" lang="fr-FR" sz="3600" b="0" i="0" u="none" strike="noStrike" cap="none" spc="0" normalizeH="0" baseline="-25000" dirty="0">
              <a:ln>
                <a:noFill/>
              </a:ln>
              <a:effectLst/>
              <a:uFillTx/>
              <a:latin typeface="+mn-lt"/>
              <a:ea typeface="+mn-ea"/>
              <a:cs typeface="+mn-cs"/>
              <a:sym typeface="Helvetica Neue"/>
            </a:endParaRPr>
          </a:p>
        </p:txBody>
      </p:sp>
      <p:sp>
        <p:nvSpPr>
          <p:cNvPr id="29" name="ZoneTexte 28">
            <a:extLst>
              <a:ext uri="{FF2B5EF4-FFF2-40B4-BE49-F238E27FC236}">
                <a16:creationId xmlns:a16="http://schemas.microsoft.com/office/drawing/2014/main" id="{4FBF6D11-5405-E6D6-47BE-FB4940C0AD6E}"/>
              </a:ext>
            </a:extLst>
          </p:cNvPr>
          <p:cNvSpPr txBox="1"/>
          <p:nvPr/>
        </p:nvSpPr>
        <p:spPr>
          <a:xfrm>
            <a:off x="11258558" y="9390300"/>
            <a:ext cx="7439982"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effectLst/>
                <a:uFillTx/>
                <a:latin typeface="+mn-lt"/>
                <a:ea typeface="+mn-ea"/>
                <a:cs typeface="+mn-cs"/>
                <a:sym typeface="Helvetica Neue"/>
              </a:rPr>
              <a:t>Dans les cas extrêmes, l'intégralité de la tourbe est détruite et laisse la place à une boue noire et déstructurée.</a:t>
            </a:r>
            <a:endParaRPr kumimoji="0" lang="fr-FR" sz="3600" b="0" i="0" u="none" strike="noStrike" cap="none" spc="0" normalizeH="0" baseline="-25000" dirty="0">
              <a:ln>
                <a:noFill/>
              </a:ln>
              <a:effectLst/>
              <a:uFillTx/>
              <a:latin typeface="+mn-lt"/>
              <a:ea typeface="+mn-ea"/>
              <a:cs typeface="+mn-cs"/>
              <a:sym typeface="Helvetica Neue"/>
            </a:endParaRPr>
          </a:p>
        </p:txBody>
      </p:sp>
      <p:cxnSp>
        <p:nvCxnSpPr>
          <p:cNvPr id="31" name="Connecteur droit avec flèche 30">
            <a:extLst>
              <a:ext uri="{FF2B5EF4-FFF2-40B4-BE49-F238E27FC236}">
                <a16:creationId xmlns:a16="http://schemas.microsoft.com/office/drawing/2014/main" id="{0244B443-BDA5-A82C-4740-16095E2D967D}"/>
              </a:ext>
            </a:extLst>
          </p:cNvPr>
          <p:cNvCxnSpPr>
            <a:cxnSpLocks/>
          </p:cNvCxnSpPr>
          <p:nvPr/>
        </p:nvCxnSpPr>
        <p:spPr>
          <a:xfrm>
            <a:off x="16299543" y="9671744"/>
            <a:ext cx="3899850" cy="0"/>
          </a:xfrm>
          <a:prstGeom prst="straightConnector1">
            <a:avLst/>
          </a:prstGeom>
          <a:noFill/>
          <a:ln w="57150" cap="flat">
            <a:solidFill>
              <a:srgbClr val="C00000"/>
            </a:solidFill>
            <a:prstDash val="solid"/>
            <a:round/>
            <a:tailEnd type="triangle" w="lg" len="lg"/>
          </a:ln>
          <a:effectLst/>
          <a:sp3d/>
        </p:spPr>
        <p:style>
          <a:lnRef idx="0">
            <a:scrgbClr r="0" g="0" b="0"/>
          </a:lnRef>
          <a:fillRef idx="0">
            <a:scrgbClr r="0" g="0" b="0"/>
          </a:fillRef>
          <a:effectRef idx="0">
            <a:scrgbClr r="0" g="0" b="0"/>
          </a:effectRef>
          <a:fontRef idx="none"/>
        </p:style>
      </p:cxnSp>
      <p:sp>
        <p:nvSpPr>
          <p:cNvPr id="33" name="Flèche : droite 32">
            <a:extLst>
              <a:ext uri="{FF2B5EF4-FFF2-40B4-BE49-F238E27FC236}">
                <a16:creationId xmlns:a16="http://schemas.microsoft.com/office/drawing/2014/main" id="{01739526-B596-DCAE-B2C0-A171B20679DB}"/>
              </a:ext>
            </a:extLst>
          </p:cNvPr>
          <p:cNvSpPr/>
          <p:nvPr/>
        </p:nvSpPr>
        <p:spPr>
          <a:xfrm>
            <a:off x="1263224" y="12417731"/>
            <a:ext cx="8604248" cy="1059736"/>
          </a:xfrm>
          <a:prstGeom prst="rightArrow">
            <a:avLst/>
          </a:prstGeom>
          <a:solidFill>
            <a:srgbClr val="FFFFFF"/>
          </a:soli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effectLst/>
                <a:uFillTx/>
                <a:latin typeface="+mn-lt"/>
                <a:ea typeface="+mn-ea"/>
                <a:cs typeface="+mn-cs"/>
                <a:sym typeface="Helvetica Neue"/>
              </a:rPr>
              <a:t>Évolution au cours du temps </a:t>
            </a:r>
          </a:p>
        </p:txBody>
      </p:sp>
      <p:sp>
        <p:nvSpPr>
          <p:cNvPr id="34" name="Flèche : bas 33">
            <a:extLst>
              <a:ext uri="{FF2B5EF4-FFF2-40B4-BE49-F238E27FC236}">
                <a16:creationId xmlns:a16="http://schemas.microsoft.com/office/drawing/2014/main" id="{E84CFCFE-40D8-3135-65F8-35A25D24D23C}"/>
              </a:ext>
            </a:extLst>
          </p:cNvPr>
          <p:cNvSpPr/>
          <p:nvPr/>
        </p:nvSpPr>
        <p:spPr>
          <a:xfrm rot="19125495">
            <a:off x="2481530" y="3969552"/>
            <a:ext cx="946529" cy="2459943"/>
          </a:xfrm>
          <a:prstGeom prst="downArrow">
            <a:avLst/>
          </a:prstGeom>
          <a:solidFill>
            <a:srgbClr val="FFFFFF"/>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35" name="ZoneTexte 34">
            <a:extLst>
              <a:ext uri="{FF2B5EF4-FFF2-40B4-BE49-F238E27FC236}">
                <a16:creationId xmlns:a16="http://schemas.microsoft.com/office/drawing/2014/main" id="{73E64C93-1487-4DC6-8196-0E0F56ADB9AA}"/>
              </a:ext>
            </a:extLst>
          </p:cNvPr>
          <p:cNvSpPr txBox="1"/>
          <p:nvPr/>
        </p:nvSpPr>
        <p:spPr>
          <a:xfrm rot="2919526">
            <a:off x="2103991" y="4878466"/>
            <a:ext cx="164147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2800" b="1" dirty="0">
                <a:solidFill>
                  <a:srgbClr val="C00000"/>
                </a:solidFill>
              </a:rPr>
              <a:t>Drainage</a:t>
            </a:r>
            <a:endParaRPr kumimoji="0" lang="fr-FR" sz="2800" b="1" i="0" u="none" strike="noStrike" cap="none" spc="0" normalizeH="0" baseline="0" dirty="0">
              <a:ln>
                <a:noFill/>
              </a:ln>
              <a:solidFill>
                <a:srgbClr val="C00000"/>
              </a:solidFill>
              <a:effectLst/>
              <a:uFillTx/>
              <a:latin typeface="+mn-lt"/>
              <a:ea typeface="+mn-ea"/>
              <a:cs typeface="+mn-cs"/>
              <a:sym typeface="Helvetica Neue"/>
            </a:endParaRPr>
          </a:p>
        </p:txBody>
      </p:sp>
      <p:sp>
        <p:nvSpPr>
          <p:cNvPr id="40" name="Ellipse 39">
            <a:extLst>
              <a:ext uri="{FF2B5EF4-FFF2-40B4-BE49-F238E27FC236}">
                <a16:creationId xmlns:a16="http://schemas.microsoft.com/office/drawing/2014/main" id="{A10244EC-20B1-B1CE-11AC-64AF5A2FFBA3}"/>
              </a:ext>
            </a:extLst>
          </p:cNvPr>
          <p:cNvSpPr/>
          <p:nvPr/>
        </p:nvSpPr>
        <p:spPr>
          <a:xfrm>
            <a:off x="3982540" y="1700871"/>
            <a:ext cx="675861" cy="675861"/>
          </a:xfrm>
          <a:prstGeom prst="ellipse">
            <a:avLst/>
          </a:prstGeom>
          <a:solidFill>
            <a:schemeClr val="bg1"/>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00000"/>
                </a:solidFill>
              </a:rPr>
              <a:t>1</a:t>
            </a:r>
          </a:p>
        </p:txBody>
      </p:sp>
      <p:cxnSp>
        <p:nvCxnSpPr>
          <p:cNvPr id="42" name="Connecteur droit 41">
            <a:extLst>
              <a:ext uri="{FF2B5EF4-FFF2-40B4-BE49-F238E27FC236}">
                <a16:creationId xmlns:a16="http://schemas.microsoft.com/office/drawing/2014/main" id="{EFFA801D-D1EB-2253-AFEF-776B145B1305}"/>
              </a:ext>
            </a:extLst>
          </p:cNvPr>
          <p:cNvCxnSpPr>
            <a:cxnSpLocks/>
            <a:stCxn id="40" idx="4"/>
          </p:cNvCxnSpPr>
          <p:nvPr/>
        </p:nvCxnSpPr>
        <p:spPr>
          <a:xfrm>
            <a:off x="4320471" y="2376732"/>
            <a:ext cx="0" cy="86176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3B3C125D-99A2-7360-6969-1FC820956021}"/>
              </a:ext>
            </a:extLst>
          </p:cNvPr>
          <p:cNvSpPr/>
          <p:nvPr/>
        </p:nvSpPr>
        <p:spPr>
          <a:xfrm>
            <a:off x="6598740" y="2704674"/>
            <a:ext cx="675861" cy="675861"/>
          </a:xfrm>
          <a:prstGeom prst="ellipse">
            <a:avLst/>
          </a:prstGeom>
          <a:solidFill>
            <a:schemeClr val="bg1"/>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00000"/>
                </a:solidFill>
              </a:rPr>
              <a:t>2</a:t>
            </a:r>
          </a:p>
        </p:txBody>
      </p:sp>
      <p:cxnSp>
        <p:nvCxnSpPr>
          <p:cNvPr id="44" name="Connecteur droit 43">
            <a:extLst>
              <a:ext uri="{FF2B5EF4-FFF2-40B4-BE49-F238E27FC236}">
                <a16:creationId xmlns:a16="http://schemas.microsoft.com/office/drawing/2014/main" id="{D3AAC06E-F6C3-CDC5-4EDD-CB0E21C161C2}"/>
              </a:ext>
            </a:extLst>
          </p:cNvPr>
          <p:cNvCxnSpPr>
            <a:cxnSpLocks/>
            <a:stCxn id="43" idx="4"/>
          </p:cNvCxnSpPr>
          <p:nvPr/>
        </p:nvCxnSpPr>
        <p:spPr>
          <a:xfrm>
            <a:off x="6936671" y="3380535"/>
            <a:ext cx="0" cy="43422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2C2B2462-85AA-C4C2-82DC-042FB060E237}"/>
              </a:ext>
            </a:extLst>
          </p:cNvPr>
          <p:cNvSpPr/>
          <p:nvPr/>
        </p:nvSpPr>
        <p:spPr>
          <a:xfrm>
            <a:off x="9248960" y="3652557"/>
            <a:ext cx="675861" cy="675861"/>
          </a:xfrm>
          <a:prstGeom prst="ellipse">
            <a:avLst/>
          </a:prstGeom>
          <a:solidFill>
            <a:schemeClr val="bg1"/>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00000"/>
                </a:solidFill>
              </a:rPr>
              <a:t>3</a:t>
            </a:r>
          </a:p>
        </p:txBody>
      </p:sp>
      <p:sp>
        <p:nvSpPr>
          <p:cNvPr id="48" name="Ellipse 47">
            <a:extLst>
              <a:ext uri="{FF2B5EF4-FFF2-40B4-BE49-F238E27FC236}">
                <a16:creationId xmlns:a16="http://schemas.microsoft.com/office/drawing/2014/main" id="{4376058C-736B-A143-7FD2-62BB25506806}"/>
              </a:ext>
            </a:extLst>
          </p:cNvPr>
          <p:cNvSpPr/>
          <p:nvPr/>
        </p:nvSpPr>
        <p:spPr>
          <a:xfrm>
            <a:off x="10413457" y="6710600"/>
            <a:ext cx="675861" cy="675861"/>
          </a:xfrm>
          <a:prstGeom prst="ellipse">
            <a:avLst/>
          </a:prstGeom>
          <a:solidFill>
            <a:schemeClr val="bg1"/>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00000"/>
                </a:solidFill>
              </a:rPr>
              <a:t>4</a:t>
            </a:r>
          </a:p>
        </p:txBody>
      </p:sp>
      <p:sp>
        <p:nvSpPr>
          <p:cNvPr id="49" name="Ellipse 48">
            <a:extLst>
              <a:ext uri="{FF2B5EF4-FFF2-40B4-BE49-F238E27FC236}">
                <a16:creationId xmlns:a16="http://schemas.microsoft.com/office/drawing/2014/main" id="{D995E044-83FF-D5D3-B530-B99F8994B083}"/>
              </a:ext>
            </a:extLst>
          </p:cNvPr>
          <p:cNvSpPr/>
          <p:nvPr/>
        </p:nvSpPr>
        <p:spPr>
          <a:xfrm>
            <a:off x="10413457" y="9390300"/>
            <a:ext cx="675861" cy="675861"/>
          </a:xfrm>
          <a:prstGeom prst="ellipse">
            <a:avLst/>
          </a:prstGeom>
          <a:solidFill>
            <a:schemeClr val="bg1"/>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00000"/>
                </a:solidFill>
              </a:rPr>
              <a:t>5</a:t>
            </a:r>
          </a:p>
        </p:txBody>
      </p:sp>
      <p:pic>
        <p:nvPicPr>
          <p:cNvPr id="30" name="Image 29">
            <a:extLst>
              <a:ext uri="{FF2B5EF4-FFF2-40B4-BE49-F238E27FC236}">
                <a16:creationId xmlns:a16="http://schemas.microsoft.com/office/drawing/2014/main" id="{649DFC6E-187E-99A7-35A6-B3852FB5E636}"/>
              </a:ext>
            </a:extLst>
          </p:cNvPr>
          <p:cNvPicPr>
            <a:picLocks noChangeAspect="1"/>
          </p:cNvPicPr>
          <p:nvPr/>
        </p:nvPicPr>
        <p:blipFill rotWithShape="1">
          <a:blip r:embed="rId2"/>
          <a:srcRect l="21634" r="23928"/>
          <a:stretch/>
        </p:blipFill>
        <p:spPr>
          <a:xfrm>
            <a:off x="20199612" y="1800000"/>
            <a:ext cx="3493612" cy="9637437"/>
          </a:xfrm>
          <a:prstGeom prst="rect">
            <a:avLst/>
          </a:prstGeom>
        </p:spPr>
      </p:pic>
      <p:sp>
        <p:nvSpPr>
          <p:cNvPr id="52" name="ZoneTexte 51">
            <a:extLst>
              <a:ext uri="{FF2B5EF4-FFF2-40B4-BE49-F238E27FC236}">
                <a16:creationId xmlns:a16="http://schemas.microsoft.com/office/drawing/2014/main" id="{03070371-E7A7-F544-65EB-37DE093F733E}"/>
              </a:ext>
            </a:extLst>
          </p:cNvPr>
          <p:cNvSpPr txBox="1"/>
          <p:nvPr/>
        </p:nvSpPr>
        <p:spPr>
          <a:xfrm>
            <a:off x="20199393" y="11437437"/>
            <a:ext cx="3493612" cy="1179002"/>
          </a:xfrm>
          <a:prstGeom prst="rect">
            <a:avLst/>
          </a:prstGeom>
          <a:noFill/>
        </p:spPr>
        <p:txBody>
          <a:bodyPr wrap="square" lIns="50400" tIns="50400" rIns="50400" bIns="50400" rtlCol="0">
            <a:spAutoFit/>
          </a:bodyPr>
          <a:lstStyle/>
          <a:p>
            <a:r>
              <a:rPr lang="fr-FR" sz="2700" b="1" spc="-50" dirty="0">
                <a:solidFill>
                  <a:srgbClr val="8D533E"/>
                </a:solidFill>
                <a:latin typeface="+mj-lt"/>
                <a:ea typeface="+mj-ea"/>
                <a:cs typeface="Arial" panose="020B0604020202020204" pitchFamily="34" charset="0"/>
              </a:rPr>
              <a:t>Tourbe très dégradée dans le marais Poitevin</a:t>
            </a:r>
          </a:p>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Tree>
    <p:extLst>
      <p:ext uri="{BB962C8B-B14F-4D97-AF65-F5344CB8AC3E}">
        <p14:creationId xmlns:p14="http://schemas.microsoft.com/office/powerpoint/2010/main" val="53135862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D2B418-C247-777C-ABAF-FD23049A9800}"/>
              </a:ext>
            </a:extLst>
          </p:cNvPr>
          <p:cNvSpPr>
            <a:spLocks noGrp="1"/>
          </p:cNvSpPr>
          <p:nvPr>
            <p:ph type="title"/>
          </p:nvPr>
        </p:nvSpPr>
        <p:spPr/>
        <p:txBody>
          <a:bodyPr/>
          <a:lstStyle/>
          <a:p>
            <a:r>
              <a:rPr lang="fr-FR" dirty="0"/>
              <a:t>Quelle quantité de GES est émise par les tourbières dégradées ? </a:t>
            </a:r>
          </a:p>
        </p:txBody>
      </p:sp>
      <p:pic>
        <p:nvPicPr>
          <p:cNvPr id="3" name="Image 2">
            <a:extLst>
              <a:ext uri="{FF2B5EF4-FFF2-40B4-BE49-F238E27FC236}">
                <a16:creationId xmlns:a16="http://schemas.microsoft.com/office/drawing/2014/main" id="{811CC117-20C2-03C0-3473-9BBE0A09468D}"/>
              </a:ext>
            </a:extLst>
          </p:cNvPr>
          <p:cNvPicPr>
            <a:picLocks noChangeAspect="1"/>
          </p:cNvPicPr>
          <p:nvPr/>
        </p:nvPicPr>
        <p:blipFill>
          <a:blip r:embed="rId2"/>
          <a:stretch>
            <a:fillRect/>
          </a:stretch>
        </p:blipFill>
        <p:spPr>
          <a:xfrm>
            <a:off x="14595581" y="1800001"/>
            <a:ext cx="9112657" cy="10553094"/>
          </a:xfrm>
          <a:prstGeom prst="rect">
            <a:avLst/>
          </a:prstGeom>
        </p:spPr>
      </p:pic>
      <p:sp>
        <p:nvSpPr>
          <p:cNvPr id="7" name="ZoneTexte 6">
            <a:extLst>
              <a:ext uri="{FF2B5EF4-FFF2-40B4-BE49-F238E27FC236}">
                <a16:creationId xmlns:a16="http://schemas.microsoft.com/office/drawing/2014/main" id="{3F6FC393-C846-9CAA-4178-AFDFBF00EE72}"/>
              </a:ext>
            </a:extLst>
          </p:cNvPr>
          <p:cNvSpPr txBox="1"/>
          <p:nvPr/>
        </p:nvSpPr>
        <p:spPr>
          <a:xfrm>
            <a:off x="4071936" y="11125412"/>
            <a:ext cx="8587998" cy="461665"/>
          </a:xfrm>
          <a:prstGeom prst="rect">
            <a:avLst/>
          </a:prstGeom>
          <a:noFill/>
        </p:spPr>
        <p:txBody>
          <a:bodyPr wrap="square">
            <a:spAutoFit/>
          </a:bodyPr>
          <a:lstStyle/>
          <a:p>
            <a:pPr algn="r"/>
            <a:r>
              <a:rPr lang="da-DK" sz="2400" cap="small" dirty="0">
                <a:solidFill>
                  <a:schemeClr val="bg1">
                    <a:lumMod val="65000"/>
                  </a:schemeClr>
                </a:solidFill>
                <a:latin typeface="+mj-lt"/>
                <a:cs typeface="Arial" panose="020B0604020202020204" pitchFamily="34" charset="0"/>
              </a:rPr>
              <a:t>(Leifield &amp; Menichetti</a:t>
            </a:r>
            <a:r>
              <a:rPr lang="da-DK" sz="2400" dirty="0">
                <a:solidFill>
                  <a:schemeClr val="bg1">
                    <a:lumMod val="65000"/>
                  </a:schemeClr>
                </a:solidFill>
                <a:latin typeface="+mj-lt"/>
                <a:cs typeface="Arial" panose="020B0604020202020204" pitchFamily="34" charset="0"/>
              </a:rPr>
              <a:t>, 2018 ; </a:t>
            </a:r>
            <a:r>
              <a:rPr lang="da-DK" sz="2400" cap="small" dirty="0">
                <a:solidFill>
                  <a:schemeClr val="bg1">
                    <a:lumMod val="65000"/>
                  </a:schemeClr>
                </a:solidFill>
                <a:latin typeface="+mj-lt"/>
                <a:cs typeface="Arial" panose="020B0604020202020204" pitchFamily="34" charset="0"/>
              </a:rPr>
              <a:t>Pinault &amp; Gilbert</a:t>
            </a:r>
            <a:r>
              <a:rPr lang="da-DK" sz="2400" dirty="0">
                <a:solidFill>
                  <a:schemeClr val="bg1">
                    <a:lumMod val="65000"/>
                  </a:schemeClr>
                </a:solidFill>
                <a:latin typeface="+mj-lt"/>
                <a:cs typeface="Arial" panose="020B0604020202020204" pitchFamily="34" charset="0"/>
              </a:rPr>
              <a:t>, en cours )</a:t>
            </a:r>
          </a:p>
        </p:txBody>
      </p:sp>
      <p:sp>
        <p:nvSpPr>
          <p:cNvPr id="9" name="ZoneTexte 8">
            <a:extLst>
              <a:ext uri="{FF2B5EF4-FFF2-40B4-BE49-F238E27FC236}">
                <a16:creationId xmlns:a16="http://schemas.microsoft.com/office/drawing/2014/main" id="{1868E650-65C8-B2B1-BA74-5A562BA28A8A}"/>
              </a:ext>
            </a:extLst>
          </p:cNvPr>
          <p:cNvSpPr txBox="1"/>
          <p:nvPr/>
        </p:nvSpPr>
        <p:spPr>
          <a:xfrm>
            <a:off x="14595581" y="12353095"/>
            <a:ext cx="6450133"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Tourbe dégradée dans le Cotentin (France, 50)</a:t>
            </a:r>
          </a:p>
        </p:txBody>
      </p:sp>
      <p:sp>
        <p:nvSpPr>
          <p:cNvPr id="10" name="ZoneTexte 9">
            <a:extLst>
              <a:ext uri="{FF2B5EF4-FFF2-40B4-BE49-F238E27FC236}">
                <a16:creationId xmlns:a16="http://schemas.microsoft.com/office/drawing/2014/main" id="{50B60B00-3159-21B3-0BA5-C6742BF2B931}"/>
              </a:ext>
            </a:extLst>
          </p:cNvPr>
          <p:cNvSpPr txBox="1"/>
          <p:nvPr/>
        </p:nvSpPr>
        <p:spPr>
          <a:xfrm>
            <a:off x="19245488" y="1235309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
        <p:nvSpPr>
          <p:cNvPr id="11" name="ZoneTexte 10">
            <a:extLst>
              <a:ext uri="{FF2B5EF4-FFF2-40B4-BE49-F238E27FC236}">
                <a16:creationId xmlns:a16="http://schemas.microsoft.com/office/drawing/2014/main" id="{DD952A23-D70D-B7A6-892B-F70A3FFD5E7D}"/>
              </a:ext>
            </a:extLst>
          </p:cNvPr>
          <p:cNvSpPr txBox="1"/>
          <p:nvPr/>
        </p:nvSpPr>
        <p:spPr>
          <a:xfrm>
            <a:off x="720000" y="2418768"/>
            <a:ext cx="12330078" cy="8676000"/>
          </a:xfrm>
          <a:prstGeom prst="roundRect">
            <a:avLst>
              <a:gd name="adj" fmla="val 7722"/>
            </a:avLst>
          </a:prstGeom>
          <a:noFill/>
          <a:ln w="63500" cap="rnd">
            <a:solidFill>
              <a:srgbClr val="8D533E"/>
            </a:solidFill>
            <a:prstDash val="sysDot"/>
          </a:ln>
        </p:spPr>
        <p:txBody>
          <a:bodyPr wrap="square" lIns="288000" tIns="288000" rIns="288000" bIns="288000" numCol="1" spcCol="540000" rtlCol="0">
            <a:noAutofit/>
          </a:bodyPr>
          <a:lstStyle/>
          <a:p>
            <a:pPr algn="l">
              <a:defRPr sz="4000">
                <a:solidFill>
                  <a:srgbClr val="000000"/>
                </a:solidFill>
              </a:defRPr>
            </a:pPr>
            <a:r>
              <a:rPr lang="fr-FR" sz="3600" dirty="0"/>
              <a:t>À l'échelle mondiale, les émissions de GES issues des tourbières dégradées sont estimées à environ </a:t>
            </a:r>
            <a:r>
              <a:rPr lang="fr-FR" sz="3600" b="1" dirty="0"/>
              <a:t>2 Gt de CO</a:t>
            </a:r>
            <a:r>
              <a:rPr lang="fr-FR" sz="3600" b="1" baseline="-25000" dirty="0"/>
              <a:t>2</a:t>
            </a:r>
            <a:r>
              <a:rPr lang="fr-FR" sz="3600" b="1" dirty="0"/>
              <a:t>, soit 5 % des émissions anthropiques totales de gaz à effet de serre. </a:t>
            </a:r>
          </a:p>
          <a:p>
            <a:pPr algn="l">
              <a:defRPr sz="4000">
                <a:solidFill>
                  <a:srgbClr val="000000"/>
                </a:solidFill>
              </a:defRPr>
            </a:pPr>
            <a:endParaRPr lang="fr-FR" sz="3600" dirty="0"/>
          </a:p>
          <a:p>
            <a:pPr algn="l">
              <a:defRPr sz="4000">
                <a:solidFill>
                  <a:srgbClr val="000000"/>
                </a:solidFill>
              </a:defRPr>
            </a:pPr>
            <a:r>
              <a:rPr lang="fr-FR" sz="3600" dirty="0"/>
              <a:t>C'est plus que l'ensemble des émissions liées au trafic aérien mondial. </a:t>
            </a:r>
          </a:p>
          <a:p>
            <a:pPr algn="l">
              <a:defRPr sz="4000">
                <a:solidFill>
                  <a:srgbClr val="000000"/>
                </a:solidFill>
              </a:defRPr>
            </a:pPr>
            <a:endParaRPr lang="fr-FR" sz="3600" dirty="0"/>
          </a:p>
          <a:p>
            <a:pPr algn="l">
              <a:defRPr sz="4000">
                <a:solidFill>
                  <a:srgbClr val="000000"/>
                </a:solidFill>
              </a:defRPr>
            </a:pPr>
            <a:r>
              <a:rPr lang="fr-FR" sz="3600" dirty="0"/>
              <a:t>En France, ces émissions sont probablement </a:t>
            </a:r>
            <a:r>
              <a:rPr lang="fr-FR" sz="3600" b="1" dirty="0"/>
              <a:t>de l'ordre de 1 millions de tonnes de CO</a:t>
            </a:r>
            <a:r>
              <a:rPr lang="fr-FR" sz="3600" b="1" baseline="-25000" dirty="0"/>
              <a:t>2</a:t>
            </a:r>
            <a:r>
              <a:rPr lang="fr-FR" sz="3600" b="1" dirty="0"/>
              <a:t> par an</a:t>
            </a:r>
            <a:r>
              <a:rPr lang="fr-FR" sz="3600" dirty="0"/>
              <a:t>, si l'on considère que la plupart des tourbières sont plus ou moins affectées par le drainage et en faisant l'hypothèse d'une émission moyenne de 10 t CO</a:t>
            </a:r>
            <a:r>
              <a:rPr lang="fr-FR" sz="3600" baseline="-25000" dirty="0"/>
              <a:t>2 </a:t>
            </a:r>
            <a:r>
              <a:rPr lang="fr-FR" sz="3600" dirty="0"/>
              <a:t>par hectare (100 000 hectares x 10 t).</a:t>
            </a:r>
          </a:p>
        </p:txBody>
      </p:sp>
    </p:spTree>
    <p:extLst>
      <p:ext uri="{BB962C8B-B14F-4D97-AF65-F5344CB8AC3E}">
        <p14:creationId xmlns:p14="http://schemas.microsoft.com/office/powerpoint/2010/main" val="380791237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90317-D439-744E-B182-E628A72C9399}"/>
              </a:ext>
            </a:extLst>
          </p:cNvPr>
          <p:cNvSpPr>
            <a:spLocks noGrp="1"/>
          </p:cNvSpPr>
          <p:nvPr>
            <p:ph type="title"/>
          </p:nvPr>
        </p:nvSpPr>
        <p:spPr>
          <a:xfrm>
            <a:off x="1905000" y="205650"/>
            <a:ext cx="21202650" cy="863531"/>
          </a:xfrm>
        </p:spPr>
        <p:txBody>
          <a:bodyPr/>
          <a:lstStyle/>
          <a:p>
            <a:r>
              <a:rPr lang="fr-FR" dirty="0"/>
              <a:t>Distribution des émissions de GES par les tourbières dans le monde</a:t>
            </a:r>
          </a:p>
        </p:txBody>
      </p:sp>
      <p:pic>
        <p:nvPicPr>
          <p:cNvPr id="7" name="Image 6">
            <a:extLst>
              <a:ext uri="{FF2B5EF4-FFF2-40B4-BE49-F238E27FC236}">
                <a16:creationId xmlns:a16="http://schemas.microsoft.com/office/drawing/2014/main" id="{A030A562-62A3-AD5C-1DC1-7F5D2FEAC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262" y="1525984"/>
            <a:ext cx="21073555" cy="8927069"/>
          </a:xfrm>
          <a:prstGeom prst="rect">
            <a:avLst/>
          </a:prstGeom>
        </p:spPr>
      </p:pic>
      <p:sp>
        <p:nvSpPr>
          <p:cNvPr id="8" name="ZoneTexte 7">
            <a:extLst>
              <a:ext uri="{FF2B5EF4-FFF2-40B4-BE49-F238E27FC236}">
                <a16:creationId xmlns:a16="http://schemas.microsoft.com/office/drawing/2014/main" id="{709CF88F-FFCE-570B-F3D0-C86EC6CB78DB}"/>
              </a:ext>
            </a:extLst>
          </p:cNvPr>
          <p:cNvSpPr txBox="1"/>
          <p:nvPr/>
        </p:nvSpPr>
        <p:spPr>
          <a:xfrm>
            <a:off x="17859984" y="12522788"/>
            <a:ext cx="5436422"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da-DK" sz="2400" cap="small" dirty="0">
                <a:solidFill>
                  <a:schemeClr val="bg1">
                    <a:lumMod val="65000"/>
                  </a:schemeClr>
                </a:solidFill>
                <a:latin typeface="+mj-lt"/>
                <a:cs typeface="Arial" panose="020B0604020202020204" pitchFamily="34" charset="0"/>
              </a:rPr>
              <a:t>Leifield &amp; Menichetti</a:t>
            </a:r>
            <a:r>
              <a:rPr lang="da-DK" sz="2400" dirty="0">
                <a:solidFill>
                  <a:schemeClr val="bg1">
                    <a:lumMod val="65000"/>
                  </a:schemeClr>
                </a:solidFill>
                <a:latin typeface="+mj-lt"/>
                <a:cs typeface="Arial" panose="020B0604020202020204" pitchFamily="34" charset="0"/>
              </a:rPr>
              <a:t>, 2018</a:t>
            </a:r>
            <a:r>
              <a:rPr lang="fr-FR" sz="2400" dirty="0">
                <a:solidFill>
                  <a:schemeClr val="bg1">
                    <a:lumMod val="65000"/>
                  </a:schemeClr>
                </a:solidFill>
                <a:latin typeface="+mj-lt"/>
                <a:cs typeface="Arial" panose="020B0604020202020204" pitchFamily="34" charset="0"/>
              </a:rPr>
              <a:t>)</a:t>
            </a:r>
            <a:endParaRPr lang="fr-FR" sz="2400" dirty="0">
              <a:solidFill>
                <a:schemeClr val="bg1">
                  <a:lumMod val="65000"/>
                </a:schemeClr>
              </a:solidFill>
              <a:cs typeface="Arial" panose="020B0604020202020204" pitchFamily="34" charset="0"/>
            </a:endParaRPr>
          </a:p>
        </p:txBody>
      </p:sp>
      <p:sp>
        <p:nvSpPr>
          <p:cNvPr id="9" name="ZoneTexte 8">
            <a:extLst>
              <a:ext uri="{FF2B5EF4-FFF2-40B4-BE49-F238E27FC236}">
                <a16:creationId xmlns:a16="http://schemas.microsoft.com/office/drawing/2014/main" id="{E5843E90-A440-31DC-3C5D-FB7EFB6C00F1}"/>
              </a:ext>
            </a:extLst>
          </p:cNvPr>
          <p:cNvSpPr txBox="1"/>
          <p:nvPr/>
        </p:nvSpPr>
        <p:spPr>
          <a:xfrm>
            <a:off x="19550709" y="11851242"/>
            <a:ext cx="3095931" cy="589188"/>
          </a:xfrm>
          <a:prstGeom prst="rect">
            <a:avLst/>
          </a:prstGeom>
          <a:noFill/>
        </p:spPr>
        <p:txBody>
          <a:bodyPr wrap="square" lIns="46800" tIns="46800" rIns="46800" bIns="46800" rtlCol="0">
            <a:spAutoFit/>
          </a:bodyPr>
          <a:lstStyle/>
          <a:p>
            <a:pPr algn="l"/>
            <a:r>
              <a:rPr lang="fr-FR" sz="1600" dirty="0" err="1"/>
              <a:t>Esri</a:t>
            </a:r>
            <a:r>
              <a:rPr lang="fr-FR" sz="1600" dirty="0"/>
              <a:t>, </a:t>
            </a:r>
            <a:r>
              <a:rPr lang="fr-FR" sz="1600" dirty="0" err="1"/>
              <a:t>DeLorme</a:t>
            </a:r>
            <a:r>
              <a:rPr lang="fr-FR" sz="1600" dirty="0"/>
              <a:t>, GEBCO, NOAA NGDC et autres contributeurs</a:t>
            </a:r>
          </a:p>
        </p:txBody>
      </p:sp>
      <p:grpSp>
        <p:nvGrpSpPr>
          <p:cNvPr id="19" name="Groupe 18">
            <a:extLst>
              <a:ext uri="{FF2B5EF4-FFF2-40B4-BE49-F238E27FC236}">
                <a16:creationId xmlns:a16="http://schemas.microsoft.com/office/drawing/2014/main" id="{81F80F9D-7A08-445D-D224-4325829AD8C4}"/>
              </a:ext>
            </a:extLst>
          </p:cNvPr>
          <p:cNvGrpSpPr/>
          <p:nvPr/>
        </p:nvGrpSpPr>
        <p:grpSpPr>
          <a:xfrm>
            <a:off x="19550709" y="9357202"/>
            <a:ext cx="2979471" cy="2375521"/>
            <a:chOff x="193757" y="10092994"/>
            <a:chExt cx="2979471" cy="2375521"/>
          </a:xfrm>
        </p:grpSpPr>
        <p:sp>
          <p:nvSpPr>
            <p:cNvPr id="12" name="Rectangle 11">
              <a:extLst>
                <a:ext uri="{FF2B5EF4-FFF2-40B4-BE49-F238E27FC236}">
                  <a16:creationId xmlns:a16="http://schemas.microsoft.com/office/drawing/2014/main" id="{BDAB3765-495D-484A-CFDA-417F01302199}"/>
                </a:ext>
              </a:extLst>
            </p:cNvPr>
            <p:cNvSpPr/>
            <p:nvPr/>
          </p:nvSpPr>
          <p:spPr>
            <a:xfrm>
              <a:off x="200026" y="10875169"/>
              <a:ext cx="481012" cy="266700"/>
            </a:xfrm>
            <a:prstGeom prst="rect">
              <a:avLst/>
            </a:prstGeom>
            <a:solidFill>
              <a:srgbClr val="096127"/>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C105131D-10C9-1EFF-2CBD-19B4F422BDCD}"/>
                </a:ext>
              </a:extLst>
            </p:cNvPr>
            <p:cNvSpPr/>
            <p:nvPr/>
          </p:nvSpPr>
          <p:spPr>
            <a:xfrm>
              <a:off x="193757" y="11184731"/>
              <a:ext cx="481012" cy="266700"/>
            </a:xfrm>
            <a:prstGeom prst="rect">
              <a:avLst/>
            </a:prstGeom>
            <a:solidFill>
              <a:srgbClr val="79AA2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312C1CF-F996-9FE8-19F3-1E136477D68D}"/>
                </a:ext>
              </a:extLst>
            </p:cNvPr>
            <p:cNvSpPr/>
            <p:nvPr/>
          </p:nvSpPr>
          <p:spPr>
            <a:xfrm>
              <a:off x="193757" y="11494293"/>
              <a:ext cx="481012" cy="266700"/>
            </a:xfrm>
            <a:prstGeom prst="rect">
              <a:avLst/>
            </a:prstGeom>
            <a:solidFill>
              <a:srgbClr val="F3E4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42EC237D-F1FB-B348-770A-B06882CB2CA7}"/>
                </a:ext>
              </a:extLst>
            </p:cNvPr>
            <p:cNvSpPr/>
            <p:nvPr/>
          </p:nvSpPr>
          <p:spPr>
            <a:xfrm>
              <a:off x="193757" y="11803855"/>
              <a:ext cx="481012" cy="266700"/>
            </a:xfrm>
            <a:prstGeom prst="rect">
              <a:avLst/>
            </a:prstGeom>
            <a:solidFill>
              <a:srgbClr val="F2961B"/>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41BA3358-568C-29F7-7E8B-E38C3C435424}"/>
                </a:ext>
              </a:extLst>
            </p:cNvPr>
            <p:cNvSpPr/>
            <p:nvPr/>
          </p:nvSpPr>
          <p:spPr>
            <a:xfrm>
              <a:off x="193757" y="12116533"/>
              <a:ext cx="481012" cy="266700"/>
            </a:xfrm>
            <a:prstGeom prst="rect">
              <a:avLst/>
            </a:prstGeom>
            <a:solidFill>
              <a:srgbClr val="E4322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D64DB567-843C-546B-1D74-FF8983223AC9}"/>
                </a:ext>
              </a:extLst>
            </p:cNvPr>
            <p:cNvSpPr txBox="1"/>
            <p:nvPr/>
          </p:nvSpPr>
          <p:spPr>
            <a:xfrm>
              <a:off x="193757" y="10092994"/>
              <a:ext cx="2979471" cy="648512"/>
            </a:xfrm>
            <a:prstGeom prst="rect">
              <a:avLst/>
            </a:prstGeom>
            <a:noFill/>
          </p:spPr>
          <p:txBody>
            <a:bodyPr wrap="none" lIns="46800" tIns="46800" rIns="46800" bIns="46800" rtlCol="0">
              <a:spAutoFit/>
            </a:bodyPr>
            <a:lstStyle/>
            <a:p>
              <a:pPr algn="l"/>
              <a:r>
                <a:rPr lang="fr-FR" dirty="0"/>
                <a:t>Émissions réelles estimées</a:t>
              </a:r>
            </a:p>
            <a:p>
              <a:pPr algn="l"/>
              <a:r>
                <a:rPr lang="fr-FR" dirty="0"/>
                <a:t>(t CO2eq.ha</a:t>
              </a:r>
              <a:r>
                <a:rPr lang="fr-FR" baseline="30000" dirty="0"/>
                <a:t>-1</a:t>
              </a:r>
              <a:r>
                <a:rPr lang="fr-FR" dirty="0"/>
                <a:t>.an</a:t>
              </a:r>
              <a:r>
                <a:rPr lang="fr-FR" baseline="30000" dirty="0"/>
                <a:t>-1</a:t>
              </a:r>
              <a:r>
                <a:rPr lang="fr-FR" dirty="0"/>
                <a:t>)</a:t>
              </a:r>
            </a:p>
          </p:txBody>
        </p:sp>
        <p:sp>
          <p:nvSpPr>
            <p:cNvPr id="18" name="ZoneTexte 17">
              <a:extLst>
                <a:ext uri="{FF2B5EF4-FFF2-40B4-BE49-F238E27FC236}">
                  <a16:creationId xmlns:a16="http://schemas.microsoft.com/office/drawing/2014/main" id="{97787EF0-874F-A294-3109-99D8AE3E0935}"/>
                </a:ext>
              </a:extLst>
            </p:cNvPr>
            <p:cNvSpPr txBox="1"/>
            <p:nvPr/>
          </p:nvSpPr>
          <p:spPr>
            <a:xfrm>
              <a:off x="749464" y="10817613"/>
              <a:ext cx="1281057" cy="1650902"/>
            </a:xfrm>
            <a:prstGeom prst="rect">
              <a:avLst/>
            </a:prstGeom>
            <a:noFill/>
          </p:spPr>
          <p:txBody>
            <a:bodyPr wrap="none" lIns="46800" tIns="46800" rIns="46800" bIns="46800" rtlCol="0">
              <a:spAutoFit/>
            </a:bodyPr>
            <a:lstStyle/>
            <a:p>
              <a:pPr algn="l">
                <a:lnSpc>
                  <a:spcPct val="114000"/>
                </a:lnSpc>
              </a:pPr>
              <a:r>
                <a:rPr lang="fr-FR" dirty="0"/>
                <a:t>0 </a:t>
              </a:r>
              <a:r>
                <a:rPr lang="fr-FR" dirty="0">
                  <a:latin typeface="Arial" panose="020B0604020202020204" pitchFamily="34" charset="0"/>
                  <a:cs typeface="Arial" panose="020B0604020202020204" pitchFamily="34" charset="0"/>
                </a:rPr>
                <a:t>–</a:t>
              </a:r>
              <a:r>
                <a:rPr lang="fr-FR" dirty="0"/>
                <a:t> 1,6</a:t>
              </a:r>
            </a:p>
            <a:p>
              <a:pPr algn="l">
                <a:lnSpc>
                  <a:spcPct val="114000"/>
                </a:lnSpc>
              </a:pPr>
              <a:r>
                <a:rPr lang="fr-FR" dirty="0"/>
                <a:t>1,7 </a:t>
              </a:r>
              <a:r>
                <a:rPr lang="fr-FR" dirty="0">
                  <a:latin typeface="Arial" panose="020B0604020202020204" pitchFamily="34" charset="0"/>
                  <a:cs typeface="Arial" panose="020B0604020202020204" pitchFamily="34" charset="0"/>
                </a:rPr>
                <a:t>–</a:t>
              </a:r>
              <a:r>
                <a:rPr lang="fr-FR" dirty="0"/>
                <a:t> 7,8</a:t>
              </a:r>
            </a:p>
            <a:p>
              <a:pPr algn="l">
                <a:lnSpc>
                  <a:spcPct val="114000"/>
                </a:lnSpc>
              </a:pPr>
              <a:r>
                <a:rPr lang="fr-FR" dirty="0"/>
                <a:t>7,8 </a:t>
              </a:r>
              <a:r>
                <a:rPr lang="fr-FR" dirty="0">
                  <a:latin typeface="Arial" panose="020B0604020202020204" pitchFamily="34" charset="0"/>
                  <a:cs typeface="Arial" panose="020B0604020202020204" pitchFamily="34" charset="0"/>
                </a:rPr>
                <a:t>–</a:t>
              </a:r>
              <a:r>
                <a:rPr lang="fr-FR" dirty="0"/>
                <a:t> 21,9</a:t>
              </a:r>
            </a:p>
            <a:p>
              <a:pPr algn="l">
                <a:lnSpc>
                  <a:spcPct val="114000"/>
                </a:lnSpc>
              </a:pPr>
              <a:r>
                <a:rPr lang="fr-FR" dirty="0"/>
                <a:t>21,9 </a:t>
              </a:r>
              <a:r>
                <a:rPr lang="fr-FR" dirty="0">
                  <a:latin typeface="Arial" panose="020B0604020202020204" pitchFamily="34" charset="0"/>
                  <a:cs typeface="Arial" panose="020B0604020202020204" pitchFamily="34" charset="0"/>
                </a:rPr>
                <a:t>–</a:t>
              </a:r>
              <a:r>
                <a:rPr lang="fr-FR" dirty="0"/>
                <a:t> 40,2</a:t>
              </a:r>
            </a:p>
            <a:p>
              <a:pPr algn="l">
                <a:lnSpc>
                  <a:spcPct val="114000"/>
                </a:lnSpc>
              </a:pPr>
              <a:r>
                <a:rPr lang="fr-FR" dirty="0"/>
                <a:t>40,2 </a:t>
              </a:r>
              <a:r>
                <a:rPr lang="fr-FR" dirty="0">
                  <a:latin typeface="Arial" panose="020B0604020202020204" pitchFamily="34" charset="0"/>
                  <a:cs typeface="Arial" panose="020B0604020202020204" pitchFamily="34" charset="0"/>
                </a:rPr>
                <a:t>–</a:t>
              </a:r>
              <a:r>
                <a:rPr lang="fr-FR" dirty="0"/>
                <a:t> 58,2</a:t>
              </a:r>
            </a:p>
          </p:txBody>
        </p:sp>
      </p:grpSp>
      <p:sp>
        <p:nvSpPr>
          <p:cNvPr id="11" name="ZoneTexte 10">
            <a:extLst>
              <a:ext uri="{FF2B5EF4-FFF2-40B4-BE49-F238E27FC236}">
                <a16:creationId xmlns:a16="http://schemas.microsoft.com/office/drawing/2014/main" id="{393EE991-3F6A-9194-1C4C-07645230C4ED}"/>
              </a:ext>
            </a:extLst>
          </p:cNvPr>
          <p:cNvSpPr txBox="1"/>
          <p:nvPr/>
        </p:nvSpPr>
        <p:spPr>
          <a:xfrm>
            <a:off x="739646" y="10787220"/>
            <a:ext cx="16901810" cy="2427690"/>
          </a:xfrm>
          <a:prstGeom prst="roundRect">
            <a:avLst/>
          </a:prstGeom>
          <a:noFill/>
          <a:ln w="63500" cap="rnd">
            <a:solidFill>
              <a:srgbClr val="8D533E"/>
            </a:solidFill>
            <a:prstDash val="sysDot"/>
          </a:ln>
        </p:spPr>
        <p:txBody>
          <a:bodyPr wrap="square" lIns="288000" tIns="288000" rIns="288000" bIns="288000" numCol="1" spcCol="540000" rtlCol="0">
            <a:noAutofit/>
          </a:bodyPr>
          <a:lstStyle/>
          <a:p>
            <a:pPr algn="l">
              <a:defRPr sz="4000">
                <a:solidFill>
                  <a:srgbClr val="000000"/>
                </a:solidFill>
              </a:defRPr>
            </a:pPr>
            <a:r>
              <a:rPr lang="fr-FR" sz="3600" dirty="0"/>
              <a:t>Émissions potentielles annuelles : les tourbières tropicales émettent plus de GES que les tourbières boréales car elles sont plus dégradées et parce que la décomposition microbienne reste élevée tout au long de l'année.</a:t>
            </a:r>
          </a:p>
        </p:txBody>
      </p:sp>
      <p:cxnSp>
        <p:nvCxnSpPr>
          <p:cNvPr id="20" name="Connecteur droit avec flèche 19">
            <a:extLst>
              <a:ext uri="{FF2B5EF4-FFF2-40B4-BE49-F238E27FC236}">
                <a16:creationId xmlns:a16="http://schemas.microsoft.com/office/drawing/2014/main" id="{A17915F7-4723-46E4-3D44-811E6D49C653}"/>
              </a:ext>
            </a:extLst>
          </p:cNvPr>
          <p:cNvCxnSpPr>
            <a:cxnSpLocks/>
          </p:cNvCxnSpPr>
          <p:nvPr/>
        </p:nvCxnSpPr>
        <p:spPr>
          <a:xfrm flipH="1">
            <a:off x="305612" y="11480247"/>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3402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193C4F-A2E4-E827-00DA-962F15E45B50}"/>
              </a:ext>
            </a:extLst>
          </p:cNvPr>
          <p:cNvSpPr>
            <a:spLocks noGrp="1"/>
          </p:cNvSpPr>
          <p:nvPr>
            <p:ph type="title"/>
          </p:nvPr>
        </p:nvSpPr>
        <p:spPr>
          <a:xfrm>
            <a:off x="1080000" y="216000"/>
            <a:ext cx="17933836" cy="871226"/>
          </a:xfrm>
        </p:spPr>
        <p:txBody>
          <a:bodyPr/>
          <a:lstStyle/>
          <a:p>
            <a:r>
              <a:rPr lang="fr-FR" dirty="0"/>
              <a:t>GLOSSAIRE</a:t>
            </a:r>
            <a:r>
              <a:rPr lang="fr-FR" sz="4000" dirty="0"/>
              <a:t> / </a:t>
            </a:r>
            <a:r>
              <a:rPr lang="fr-FR" sz="4000" dirty="0">
                <a:ln w="19050">
                  <a:solidFill>
                    <a:schemeClr val="bg1"/>
                  </a:solidFill>
                </a:ln>
                <a:noFill/>
              </a:rPr>
              <a:t>Tourbières</a:t>
            </a:r>
            <a:endParaRPr lang="fr-FR" sz="4000" dirty="0"/>
          </a:p>
        </p:txBody>
      </p:sp>
      <p:sp>
        <p:nvSpPr>
          <p:cNvPr id="2" name="ZoneTexte 1">
            <a:extLst>
              <a:ext uri="{FF2B5EF4-FFF2-40B4-BE49-F238E27FC236}">
                <a16:creationId xmlns:a16="http://schemas.microsoft.com/office/drawing/2014/main" id="{70F46A0E-3771-116B-1603-2491CEF8B979}"/>
              </a:ext>
            </a:extLst>
          </p:cNvPr>
          <p:cNvSpPr txBox="1"/>
          <p:nvPr/>
        </p:nvSpPr>
        <p:spPr>
          <a:xfrm>
            <a:off x="1116000" y="6162304"/>
            <a:ext cx="3287713" cy="1579112"/>
          </a:xfrm>
          <a:prstGeom prst="rect">
            <a:avLst/>
          </a:prstGeom>
          <a:noFill/>
        </p:spPr>
        <p:txBody>
          <a:bodyPr wrap="square" lIns="50400" tIns="50400" rIns="50400" bIns="50400" rtlCol="0">
            <a:spAutoFit/>
          </a:bodyPr>
          <a:lstStyle/>
          <a:p>
            <a:pPr algn="ctr">
              <a:defRPr sz="2700" b="1">
                <a:solidFill>
                  <a:srgbClr val="000000"/>
                </a:solidFill>
              </a:defRPr>
            </a:pPr>
            <a:r>
              <a:rPr lang="fr-FR" sz="2400" b="0" dirty="0">
                <a:latin typeface="Marianne" panose="02000000000000000000" pitchFamily="50" charset="0"/>
                <a:cs typeface="Arial" panose="020B0604020202020204" pitchFamily="34" charset="0"/>
              </a:rPr>
              <a:t>Groupe d'Experts Intergouvernemental sur l'Évolution du Climat</a:t>
            </a:r>
          </a:p>
        </p:txBody>
      </p:sp>
      <p:sp>
        <p:nvSpPr>
          <p:cNvPr id="3" name="ZoneTexte 2">
            <a:extLst>
              <a:ext uri="{FF2B5EF4-FFF2-40B4-BE49-F238E27FC236}">
                <a16:creationId xmlns:a16="http://schemas.microsoft.com/office/drawing/2014/main" id="{3BC26029-F2F4-B775-83FB-23D5B6C77913}"/>
              </a:ext>
            </a:extLst>
          </p:cNvPr>
          <p:cNvSpPr txBox="1"/>
          <p:nvPr/>
        </p:nvSpPr>
        <p:spPr>
          <a:xfrm>
            <a:off x="5263022" y="6162304"/>
            <a:ext cx="2903077" cy="1209780"/>
          </a:xfrm>
          <a:prstGeom prst="rect">
            <a:avLst/>
          </a:prstGeom>
          <a:noFill/>
        </p:spPr>
        <p:txBody>
          <a:bodyPr wrap="square" lIns="50400" tIns="50400" rIns="50400" bIns="50400" rtlCol="0">
            <a:spAutoFit/>
          </a:bodyPr>
          <a:lstStyle/>
          <a:p>
            <a:pPr algn="ctr"/>
            <a:r>
              <a:rPr lang="fr-FR" sz="2400" dirty="0" err="1">
                <a:solidFill>
                  <a:srgbClr val="000000"/>
                </a:solidFill>
                <a:latin typeface="Marianne" panose="02000000000000000000" pitchFamily="50" charset="0"/>
                <a:cs typeface="Arial" panose="020B0604020202020204" pitchFamily="34" charset="0"/>
              </a:rPr>
              <a:t>Intergovernmental</a:t>
            </a:r>
            <a:r>
              <a:rPr lang="fr-FR" sz="2400" dirty="0">
                <a:solidFill>
                  <a:srgbClr val="000000"/>
                </a:solidFill>
                <a:latin typeface="Marianne" panose="02000000000000000000" pitchFamily="50" charset="0"/>
                <a:cs typeface="Arial" panose="020B0604020202020204" pitchFamily="34" charset="0"/>
              </a:rPr>
              <a:t> Panel on </a:t>
            </a:r>
            <a:r>
              <a:rPr lang="fr-FR" sz="2400" dirty="0" err="1">
                <a:solidFill>
                  <a:srgbClr val="000000"/>
                </a:solidFill>
                <a:latin typeface="Marianne" panose="02000000000000000000" pitchFamily="50" charset="0"/>
                <a:cs typeface="Arial" panose="020B0604020202020204" pitchFamily="34" charset="0"/>
              </a:rPr>
              <a:t>Climate</a:t>
            </a:r>
            <a:r>
              <a:rPr lang="fr-FR" sz="2400" dirty="0">
                <a:solidFill>
                  <a:srgbClr val="000000"/>
                </a:solidFill>
                <a:latin typeface="Marianne" panose="02000000000000000000" pitchFamily="50" charset="0"/>
                <a:cs typeface="Arial" panose="020B0604020202020204" pitchFamily="34" charset="0"/>
              </a:rPr>
              <a:t> Change</a:t>
            </a:r>
          </a:p>
        </p:txBody>
      </p:sp>
      <p:sp>
        <p:nvSpPr>
          <p:cNvPr id="5" name="ZoneTexte 4">
            <a:extLst>
              <a:ext uri="{FF2B5EF4-FFF2-40B4-BE49-F238E27FC236}">
                <a16:creationId xmlns:a16="http://schemas.microsoft.com/office/drawing/2014/main" id="{71502ADE-531C-95A9-E5A6-D95DCE7DC131}"/>
              </a:ext>
            </a:extLst>
          </p:cNvPr>
          <p:cNvSpPr txBox="1"/>
          <p:nvPr/>
        </p:nvSpPr>
        <p:spPr>
          <a:xfrm>
            <a:off x="1059835" y="1620000"/>
            <a:ext cx="7232343" cy="4739759"/>
          </a:xfrm>
          <a:prstGeom prst="rect">
            <a:avLst/>
          </a:prstGeom>
          <a:noFill/>
        </p:spPr>
        <p:txBody>
          <a:bodyPr wrap="square" lIns="50400" tIns="50400" rIns="50400" bIns="50400">
            <a:spAutoFit/>
          </a:bodyPr>
          <a:lstStyle/>
          <a:p>
            <a:pPr defTabSz="1162050">
              <a:lnSpc>
                <a:spcPct val="120000"/>
              </a:lnSpc>
            </a:pPr>
            <a:r>
              <a:rPr lang="fr-FR" sz="4000" b="1" dirty="0">
                <a:cs typeface="Arial" panose="020B0604020202020204" pitchFamily="34" charset="0"/>
              </a:rPr>
              <a:t>1 Gt	= 1 milliard de tonnes</a:t>
            </a:r>
          </a:p>
          <a:p>
            <a:pPr defTabSz="1162050"/>
            <a:r>
              <a:rPr lang="fr-FR" sz="4000" b="1" dirty="0">
                <a:cs typeface="Arial" panose="020B0604020202020204" pitchFamily="34" charset="0"/>
              </a:rPr>
              <a:t>	= 10</a:t>
            </a:r>
            <a:r>
              <a:rPr lang="fr-FR" sz="4000" b="1" baseline="30000" dirty="0">
                <a:cs typeface="Arial" panose="020B0604020202020204" pitchFamily="34" charset="0"/>
              </a:rPr>
              <a:t>9</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1 </a:t>
            </a:r>
            <a:r>
              <a:rPr lang="fr-FR" sz="4000" b="1" dirty="0" err="1">
                <a:cs typeface="Arial" panose="020B0604020202020204" pitchFamily="34" charset="0"/>
              </a:rPr>
              <a:t>Pg</a:t>
            </a:r>
            <a:r>
              <a:rPr lang="fr-FR" sz="4000" b="1" dirty="0">
                <a:cs typeface="Arial" panose="020B0604020202020204" pitchFamily="34" charset="0"/>
              </a:rPr>
              <a:t> C</a:t>
            </a:r>
          </a:p>
          <a:p>
            <a:pPr>
              <a:lnSpc>
                <a:spcPct val="120000"/>
              </a:lnSpc>
            </a:pPr>
            <a:r>
              <a:rPr lang="fr-FR" sz="4000" b="1" dirty="0">
                <a:cs typeface="Arial" panose="020B0604020202020204" pitchFamily="34" charset="0"/>
              </a:rPr>
              <a:t>1 Mt = 10</a:t>
            </a:r>
            <a:r>
              <a:rPr lang="fr-FR" sz="4000" b="1" baseline="30000" dirty="0">
                <a:cs typeface="Arial" panose="020B0604020202020204" pitchFamily="34" charset="0"/>
              </a:rPr>
              <a:t>6</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3,666 Gt CO</a:t>
            </a:r>
            <a:r>
              <a:rPr lang="fr-FR" sz="4000" b="1" baseline="-25000" dirty="0">
                <a:cs typeface="Arial" panose="020B0604020202020204" pitchFamily="34" charset="0"/>
              </a:rPr>
              <a:t>2</a:t>
            </a:r>
          </a:p>
          <a:p>
            <a:pPr defTabSz="1076325">
              <a:spcBef>
                <a:spcPts val="3200"/>
              </a:spcBef>
              <a:tabLst>
                <a:tab pos="1612900" algn="ctr"/>
                <a:tab pos="3587750" algn="ctr"/>
                <a:tab pos="5562600" algn="ctr"/>
              </a:tabLst>
            </a:pPr>
            <a:r>
              <a:rPr lang="fr-FR" sz="4000" dirty="0">
                <a:cs typeface="Arial" panose="020B0604020202020204" pitchFamily="34" charset="0"/>
              </a:rPr>
              <a:t>	GIEC	=	IPCC</a:t>
            </a:r>
          </a:p>
        </p:txBody>
      </p:sp>
      <p:sp>
        <p:nvSpPr>
          <p:cNvPr id="8" name="ZoneTexte 7">
            <a:extLst>
              <a:ext uri="{FF2B5EF4-FFF2-40B4-BE49-F238E27FC236}">
                <a16:creationId xmlns:a16="http://schemas.microsoft.com/office/drawing/2014/main" id="{FF9E5FD9-7878-D60C-58CA-C8763B7B3E0F}"/>
              </a:ext>
            </a:extLst>
          </p:cNvPr>
          <p:cNvSpPr txBox="1"/>
          <p:nvPr/>
        </p:nvSpPr>
        <p:spPr>
          <a:xfrm>
            <a:off x="1080000" y="8143698"/>
            <a:ext cx="7422684" cy="4326442"/>
          </a:xfrm>
          <a:prstGeom prst="rect">
            <a:avLst/>
          </a:prstGeom>
          <a:noFill/>
        </p:spPr>
        <p:txBody>
          <a:bodyPr wrap="square" lIns="46800" tIns="46800" rIns="46800" bIns="46800" rtlCol="0">
            <a:spAutoFit/>
          </a:bodyPr>
          <a:lstStyle/>
          <a:p>
            <a:pPr algn="l"/>
            <a:r>
              <a:rPr lang="fr-FR" sz="3200" b="1" dirty="0">
                <a:cs typeface="Arial" panose="020B0604020202020204" pitchFamily="34" charset="0"/>
              </a:rPr>
              <a:t>GES</a:t>
            </a:r>
            <a:r>
              <a:rPr lang="fr-FR" sz="3200" dirty="0">
                <a:cs typeface="Arial" panose="020B0604020202020204" pitchFamily="34" charset="0"/>
              </a:rPr>
              <a:t> (Gaz à Effet de Serre) : </a:t>
            </a:r>
            <a:r>
              <a:rPr lang="fr-FR" sz="2700" dirty="0">
                <a:cs typeface="Arial" panose="020B0604020202020204" pitchFamily="34" charset="0"/>
              </a:rPr>
              <a:t>constituants gazeux de l'atmosphère, à la fois naturels et anthropiques, qui absorbent des radiations à des longueurs d'onde spécifiques dans le spectre infrarouge émis par la surface de la Terre, l'atmosphère elle-même, et par les nuages. Cette propriété cause l'effet de serre. Les principaux GES dans l'atmosphère de la Terre sont : </a:t>
            </a:r>
            <a:r>
              <a:rPr lang="fr-FR" sz="2700" i="1" dirty="0">
                <a:cs typeface="Arial" panose="020B0604020202020204" pitchFamily="34" charset="0"/>
              </a:rPr>
              <a:t>H</a:t>
            </a:r>
            <a:r>
              <a:rPr lang="fr-FR" sz="2700" i="1" baseline="-25000" dirty="0">
                <a:cs typeface="Arial" panose="020B0604020202020204" pitchFamily="34" charset="0"/>
              </a:rPr>
              <a:t>2</a:t>
            </a:r>
            <a:r>
              <a:rPr lang="fr-FR" sz="2700" i="1" dirty="0">
                <a:cs typeface="Arial" panose="020B0604020202020204" pitchFamily="34" charset="0"/>
              </a:rPr>
              <a:t>O, CO</a:t>
            </a:r>
            <a:r>
              <a:rPr lang="fr-FR" sz="2700" i="1" baseline="-25000" dirty="0">
                <a:cs typeface="Arial" panose="020B0604020202020204" pitchFamily="34" charset="0"/>
              </a:rPr>
              <a:t>2</a:t>
            </a:r>
            <a:r>
              <a:rPr lang="fr-FR" sz="1400" i="1" baseline="-25000" dirty="0">
                <a:cs typeface="Arial" panose="020B0604020202020204" pitchFamily="34" charset="0"/>
              </a:rPr>
              <a:t> </a:t>
            </a:r>
            <a:r>
              <a:rPr lang="fr-FR" sz="2700" i="1" dirty="0">
                <a:cs typeface="Arial" panose="020B0604020202020204" pitchFamily="34" charset="0"/>
              </a:rPr>
              <a:t>, N</a:t>
            </a:r>
            <a:r>
              <a:rPr lang="fr-FR" sz="2700" i="1" baseline="-25000" dirty="0">
                <a:cs typeface="Arial" panose="020B0604020202020204" pitchFamily="34" charset="0"/>
              </a:rPr>
              <a:t>2</a:t>
            </a:r>
            <a:r>
              <a:rPr lang="fr-FR" sz="2700" i="1" dirty="0">
                <a:cs typeface="Arial" panose="020B0604020202020204" pitchFamily="34" charset="0"/>
              </a:rPr>
              <a:t>O, CH</a:t>
            </a:r>
            <a:r>
              <a:rPr lang="fr-FR" sz="2700" i="1" baseline="-25000" dirty="0">
                <a:cs typeface="Arial" panose="020B0604020202020204" pitchFamily="34" charset="0"/>
              </a:rPr>
              <a:t>4</a:t>
            </a:r>
            <a:r>
              <a:rPr lang="fr-FR" sz="1400" i="1" baseline="-25000" dirty="0">
                <a:cs typeface="Arial" panose="020B0604020202020204" pitchFamily="34" charset="0"/>
              </a:rPr>
              <a:t> </a:t>
            </a:r>
            <a:r>
              <a:rPr lang="fr-FR" sz="2700" i="1" dirty="0">
                <a:cs typeface="Arial" panose="020B0604020202020204" pitchFamily="34" charset="0"/>
              </a:rPr>
              <a:t>.</a:t>
            </a:r>
          </a:p>
        </p:txBody>
      </p:sp>
      <p:sp>
        <p:nvSpPr>
          <p:cNvPr id="11" name="ZoneTexte 10">
            <a:extLst>
              <a:ext uri="{FF2B5EF4-FFF2-40B4-BE49-F238E27FC236}">
                <a16:creationId xmlns:a16="http://schemas.microsoft.com/office/drawing/2014/main" id="{450CE2E9-059D-3C0C-763D-7BB0B4EA488D}"/>
              </a:ext>
            </a:extLst>
          </p:cNvPr>
          <p:cNvSpPr txBox="1"/>
          <p:nvPr/>
        </p:nvSpPr>
        <p:spPr>
          <a:xfrm>
            <a:off x="8982846" y="1620000"/>
            <a:ext cx="7269804" cy="7419596"/>
          </a:xfrm>
          <a:prstGeom prst="rect">
            <a:avLst/>
          </a:prstGeom>
          <a:noFill/>
        </p:spPr>
        <p:txBody>
          <a:bodyPr wrap="square" lIns="46800" tIns="46800" rIns="46800" bIns="46800" rtlCol="0">
            <a:spAutoFit/>
          </a:bodyPr>
          <a:lstStyle/>
          <a:p>
            <a:pPr algn="l"/>
            <a:r>
              <a:rPr lang="fr-FR" sz="3200" b="1" dirty="0" err="1">
                <a:cs typeface="Arial" panose="020B0604020202020204" pitchFamily="34" charset="0"/>
              </a:rPr>
              <a:t>Acrotelm</a:t>
            </a:r>
            <a:r>
              <a:rPr lang="fr-FR" sz="3200" dirty="0">
                <a:cs typeface="Arial" panose="020B0604020202020204" pitchFamily="34" charset="0"/>
              </a:rPr>
              <a:t> : </a:t>
            </a:r>
            <a:r>
              <a:rPr lang="fr-FR" sz="2700" dirty="0">
                <a:cs typeface="Arial" panose="020B0604020202020204" pitchFamily="34" charset="0"/>
              </a:rPr>
              <a:t>partie supérieure de la tourbe comprenant la partie vivante de la végétation qui se situe au dessus du niveau le plus bas de la nappe d'eau.</a:t>
            </a:r>
          </a:p>
          <a:p>
            <a:pPr algn="l"/>
            <a:endParaRPr lang="fr-FR" sz="2700" dirty="0">
              <a:cs typeface="Arial" panose="020B0604020202020204" pitchFamily="34" charset="0"/>
            </a:endParaRPr>
          </a:p>
          <a:p>
            <a:pPr algn="l"/>
            <a:r>
              <a:rPr lang="fr-FR" sz="3200" b="1" dirty="0" err="1">
                <a:cs typeface="Arial" panose="020B0604020202020204" pitchFamily="34" charset="0"/>
              </a:rPr>
              <a:t>Catotelm</a:t>
            </a:r>
            <a:r>
              <a:rPr lang="fr-FR" sz="3200" b="1" dirty="0">
                <a:cs typeface="Arial" panose="020B0604020202020204" pitchFamily="34" charset="0"/>
              </a:rPr>
              <a:t> </a:t>
            </a:r>
            <a:r>
              <a:rPr lang="fr-FR" sz="3200" dirty="0">
                <a:cs typeface="Arial" panose="020B0604020202020204" pitchFamily="34" charset="0"/>
              </a:rPr>
              <a:t>: </a:t>
            </a:r>
            <a:r>
              <a:rPr lang="fr-FR" sz="2700" dirty="0">
                <a:cs typeface="Arial" panose="020B0604020202020204" pitchFamily="34" charset="0"/>
              </a:rPr>
              <a:t>partie de la tourbe qui se situe au dessous de l'</a:t>
            </a:r>
            <a:r>
              <a:rPr lang="fr-FR" sz="2700" dirty="0" err="1">
                <a:cs typeface="Arial" panose="020B0604020202020204" pitchFamily="34" charset="0"/>
              </a:rPr>
              <a:t>acrotelm</a:t>
            </a:r>
            <a:r>
              <a:rPr lang="fr-FR" sz="2700" dirty="0">
                <a:cs typeface="Arial" panose="020B0604020202020204" pitchFamily="34" charset="0"/>
              </a:rPr>
              <a:t> et qui est donc toujours sous le niveau de la nappe d'eau.</a:t>
            </a:r>
            <a:endParaRPr lang="fr-FR" sz="2400" dirty="0">
              <a:solidFill>
                <a:schemeClr val="bg1">
                  <a:lumMod val="65000"/>
                </a:schemeClr>
              </a:solidFill>
              <a:latin typeface="+mj-lt"/>
              <a:cs typeface="Arial" panose="020B0604020202020204" pitchFamily="34" charset="0"/>
            </a:endParaRPr>
          </a:p>
          <a:p>
            <a:pPr algn="l"/>
            <a:endParaRPr lang="fr-FR" sz="2700" dirty="0">
              <a:cs typeface="Arial" panose="020B0604020202020204" pitchFamily="34" charset="0"/>
            </a:endParaRPr>
          </a:p>
          <a:p>
            <a:pPr algn="l"/>
            <a:r>
              <a:rPr lang="fr-FR" sz="3200" b="1" dirty="0">
                <a:cs typeface="Arial" panose="020B0604020202020204" pitchFamily="34" charset="0"/>
              </a:rPr>
              <a:t>Densité apparente </a:t>
            </a:r>
            <a:r>
              <a:rPr lang="fr-FR" sz="3200" dirty="0">
                <a:cs typeface="Arial" panose="020B0604020202020204" pitchFamily="34" charset="0"/>
              </a:rPr>
              <a:t>: </a:t>
            </a:r>
            <a:r>
              <a:rPr lang="fr-FR" sz="2700" dirty="0">
                <a:cs typeface="Arial" panose="020B0604020202020204" pitchFamily="34" charset="0"/>
              </a:rPr>
              <a:t>masse volumique de la tourbe. Elle se calcule en évaluant la masse sèche d'un volume de tourbe non tassé (solide + espace interstitiel + eau).</a:t>
            </a:r>
          </a:p>
          <a:p>
            <a:pPr algn="l"/>
            <a:endParaRPr lang="fr-FR" sz="2400" dirty="0">
              <a:cs typeface="Arial" panose="020B0604020202020204" pitchFamily="34" charset="0"/>
            </a:endParaRPr>
          </a:p>
          <a:p>
            <a:pPr algn="l"/>
            <a:r>
              <a:rPr lang="fr-FR" sz="3200" b="1" dirty="0">
                <a:cs typeface="Arial" panose="020B0604020202020204" pitchFamily="34" charset="0"/>
              </a:rPr>
              <a:t>Taux de carbone </a:t>
            </a:r>
            <a:r>
              <a:rPr lang="fr-FR" sz="3200" dirty="0">
                <a:cs typeface="Arial" panose="020B0604020202020204" pitchFamily="34" charset="0"/>
              </a:rPr>
              <a:t>: </a:t>
            </a:r>
            <a:r>
              <a:rPr lang="fr-FR" sz="2700" dirty="0">
                <a:cs typeface="Arial" panose="020B0604020202020204" pitchFamily="34" charset="0"/>
              </a:rPr>
              <a:t>proportion de carbone contenue dans la tourbe sèche.</a:t>
            </a:r>
          </a:p>
        </p:txBody>
      </p:sp>
      <p:sp>
        <p:nvSpPr>
          <p:cNvPr id="7" name="ZoneTexte 6">
            <a:extLst>
              <a:ext uri="{FF2B5EF4-FFF2-40B4-BE49-F238E27FC236}">
                <a16:creationId xmlns:a16="http://schemas.microsoft.com/office/drawing/2014/main" id="{C60CB909-0877-C0D1-B4F6-8A06C441F54E}"/>
              </a:ext>
            </a:extLst>
          </p:cNvPr>
          <p:cNvSpPr txBox="1"/>
          <p:nvPr/>
        </p:nvSpPr>
        <p:spPr>
          <a:xfrm>
            <a:off x="16937854" y="12353095"/>
            <a:ext cx="4107860" cy="517283"/>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Sphaignes et Drosera</a:t>
            </a:r>
          </a:p>
        </p:txBody>
      </p:sp>
      <p:sp>
        <p:nvSpPr>
          <p:cNvPr id="9" name="ZoneTexte 8">
            <a:extLst>
              <a:ext uri="{FF2B5EF4-FFF2-40B4-BE49-F238E27FC236}">
                <a16:creationId xmlns:a16="http://schemas.microsoft.com/office/drawing/2014/main" id="{93BDED99-5BC0-2979-94CD-BABF02165637}"/>
              </a:ext>
            </a:extLst>
          </p:cNvPr>
          <p:cNvSpPr txBox="1"/>
          <p:nvPr/>
        </p:nvSpPr>
        <p:spPr>
          <a:xfrm>
            <a:off x="19245488" y="1235309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pic>
        <p:nvPicPr>
          <p:cNvPr id="15" name="Image 14">
            <a:extLst>
              <a:ext uri="{FF2B5EF4-FFF2-40B4-BE49-F238E27FC236}">
                <a16:creationId xmlns:a16="http://schemas.microsoft.com/office/drawing/2014/main" id="{827E3873-73E7-3DF9-AACA-F09B121100CF}"/>
              </a:ext>
            </a:extLst>
          </p:cNvPr>
          <p:cNvPicPr>
            <a:picLocks noChangeAspect="1"/>
          </p:cNvPicPr>
          <p:nvPr/>
        </p:nvPicPr>
        <p:blipFill rotWithShape="1">
          <a:blip r:embed="rId2"/>
          <a:srcRect l="42125" r="23963"/>
          <a:stretch/>
        </p:blipFill>
        <p:spPr>
          <a:xfrm>
            <a:off x="16943318" y="1800000"/>
            <a:ext cx="6764921" cy="10553095"/>
          </a:xfrm>
          <a:prstGeom prst="rect">
            <a:avLst/>
          </a:prstGeom>
        </p:spPr>
      </p:pic>
    </p:spTree>
    <p:extLst>
      <p:ext uri="{BB962C8B-B14F-4D97-AF65-F5344CB8AC3E}">
        <p14:creationId xmlns:p14="http://schemas.microsoft.com/office/powerpoint/2010/main" val="4098546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96CFF6-1DAF-7D47-765F-C272D7C56E42}"/>
              </a:ext>
            </a:extLst>
          </p:cNvPr>
          <p:cNvSpPr>
            <a:spLocks noGrp="1"/>
          </p:cNvSpPr>
          <p:nvPr>
            <p:ph type="title"/>
          </p:nvPr>
        </p:nvSpPr>
        <p:spPr>
          <a:xfrm>
            <a:off x="1905000" y="205650"/>
            <a:ext cx="21202650" cy="863531"/>
          </a:xfrm>
        </p:spPr>
        <p:txBody>
          <a:bodyPr/>
          <a:lstStyle/>
          <a:p>
            <a:r>
              <a:rPr lang="fr-FR" spc="-50" dirty="0"/>
              <a:t>Restaurer, un moyen efficace pour stopper les émissions de carbone</a:t>
            </a:r>
          </a:p>
        </p:txBody>
      </p:sp>
      <p:sp>
        <p:nvSpPr>
          <p:cNvPr id="6" name="Flèche : droite 5">
            <a:extLst>
              <a:ext uri="{FF2B5EF4-FFF2-40B4-BE49-F238E27FC236}">
                <a16:creationId xmlns:a16="http://schemas.microsoft.com/office/drawing/2014/main" id="{6666EB65-4578-076D-AA83-3AC97A077F08}"/>
              </a:ext>
            </a:extLst>
          </p:cNvPr>
          <p:cNvSpPr/>
          <p:nvPr/>
        </p:nvSpPr>
        <p:spPr>
          <a:xfrm rot="16200000">
            <a:off x="553063" y="4651702"/>
            <a:ext cx="4976188" cy="937458"/>
          </a:xfrm>
          <a:prstGeom prst="rightArrow">
            <a:avLst/>
          </a:prstGeom>
          <a:solidFill>
            <a:srgbClr val="FF0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7" name="Connecteur droit 6">
            <a:extLst>
              <a:ext uri="{FF2B5EF4-FFF2-40B4-BE49-F238E27FC236}">
                <a16:creationId xmlns:a16="http://schemas.microsoft.com/office/drawing/2014/main" id="{E228EA9D-5DE3-3962-E2E3-B29506DF190E}"/>
              </a:ext>
            </a:extLst>
          </p:cNvPr>
          <p:cNvCxnSpPr>
            <a:cxnSpLocks/>
          </p:cNvCxnSpPr>
          <p:nvPr/>
        </p:nvCxnSpPr>
        <p:spPr>
          <a:xfrm>
            <a:off x="991367" y="7672316"/>
            <a:ext cx="1637229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8" name="Flèche : droite 7">
            <a:extLst>
              <a:ext uri="{FF2B5EF4-FFF2-40B4-BE49-F238E27FC236}">
                <a16:creationId xmlns:a16="http://schemas.microsoft.com/office/drawing/2014/main" id="{8CF26E06-FBDC-550D-AB37-06AF280B9F06}"/>
              </a:ext>
            </a:extLst>
          </p:cNvPr>
          <p:cNvSpPr/>
          <p:nvPr/>
        </p:nvSpPr>
        <p:spPr>
          <a:xfrm rot="5400000">
            <a:off x="2342952" y="7947865"/>
            <a:ext cx="1360970" cy="937458"/>
          </a:xfrm>
          <a:prstGeom prst="rightArrow">
            <a:avLst/>
          </a:prstGeom>
          <a:solidFill>
            <a:srgbClr val="00B050"/>
          </a:solidFill>
          <a:ln w="25400" cap="flat">
            <a:solidFill>
              <a:srgbClr val="00B05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FF0000"/>
              </a:solidFill>
              <a:effectLst/>
              <a:uFillTx/>
              <a:latin typeface="+mn-lt"/>
              <a:ea typeface="+mn-ea"/>
              <a:cs typeface="+mn-cs"/>
              <a:sym typeface="Helvetica Neue"/>
            </a:endParaRPr>
          </a:p>
        </p:txBody>
      </p:sp>
      <p:sp>
        <p:nvSpPr>
          <p:cNvPr id="10" name="ZoneTexte 9">
            <a:extLst>
              <a:ext uri="{FF2B5EF4-FFF2-40B4-BE49-F238E27FC236}">
                <a16:creationId xmlns:a16="http://schemas.microsoft.com/office/drawing/2014/main" id="{7392493E-F699-553B-FBA4-F368B39D6B85}"/>
              </a:ext>
            </a:extLst>
          </p:cNvPr>
          <p:cNvSpPr txBox="1"/>
          <p:nvPr/>
        </p:nvSpPr>
        <p:spPr>
          <a:xfrm>
            <a:off x="1587206" y="9153239"/>
            <a:ext cx="288944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solidFill>
                  <a:srgbClr val="00B050"/>
                </a:solidFill>
                <a:effectLst/>
                <a:uFillTx/>
                <a:latin typeface="+mn-lt"/>
                <a:ea typeface="+mn-ea"/>
                <a:cs typeface="+mn-cs"/>
                <a:sym typeface="Helvetica Neue"/>
              </a:rPr>
              <a:t>Séquestration</a:t>
            </a:r>
          </a:p>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solidFill>
                  <a:srgbClr val="00B050"/>
                </a:solidFill>
                <a:effectLst/>
                <a:uFillTx/>
                <a:latin typeface="+mn-lt"/>
                <a:ea typeface="+mn-ea"/>
                <a:cs typeface="+mn-cs"/>
                <a:sym typeface="Helvetica Neue"/>
              </a:rPr>
              <a:t>de C</a:t>
            </a:r>
          </a:p>
        </p:txBody>
      </p:sp>
      <p:sp>
        <p:nvSpPr>
          <p:cNvPr id="19" name="ZoneTexte 18">
            <a:extLst>
              <a:ext uri="{FF2B5EF4-FFF2-40B4-BE49-F238E27FC236}">
                <a16:creationId xmlns:a16="http://schemas.microsoft.com/office/drawing/2014/main" id="{7A0DF91C-04B5-0E04-B4DF-010D84EA20E8}"/>
              </a:ext>
            </a:extLst>
          </p:cNvPr>
          <p:cNvSpPr txBox="1"/>
          <p:nvPr/>
        </p:nvSpPr>
        <p:spPr>
          <a:xfrm>
            <a:off x="17954169" y="9575443"/>
            <a:ext cx="5436422" cy="463846"/>
          </a:xfrm>
          <a:prstGeom prst="rect">
            <a:avLst/>
          </a:prstGeom>
          <a:noFill/>
        </p:spPr>
        <p:txBody>
          <a:bodyPr wrap="square" lIns="46800" tIns="46800" rIns="46800" bIns="46800" rtlCol="0">
            <a:spAutoFit/>
          </a:bodyPr>
          <a:lstStyle/>
          <a:p>
            <a:pPr algn="r"/>
            <a:r>
              <a:rPr lang="fr-FR" sz="2400" cap="small" dirty="0">
                <a:solidFill>
                  <a:schemeClr val="bg1">
                    <a:lumMod val="65000"/>
                  </a:schemeClr>
                </a:solidFill>
                <a:latin typeface="+mj-lt"/>
                <a:cs typeface="Arial" panose="020B0604020202020204" pitchFamily="34" charset="0"/>
              </a:rPr>
              <a:t> </a:t>
            </a:r>
            <a:r>
              <a:rPr lang="fr-FR"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Nugent</a:t>
            </a:r>
            <a:r>
              <a:rPr lang="da-DK" sz="2400" i="1" dirty="0">
                <a:solidFill>
                  <a:schemeClr val="bg1">
                    <a:lumMod val="65000"/>
                  </a:schemeClr>
                </a:solidFill>
                <a:latin typeface="+mj-lt"/>
                <a:cs typeface="Arial" panose="020B0604020202020204" pitchFamily="34" charset="0"/>
              </a:rPr>
              <a:t> et al.</a:t>
            </a:r>
            <a:r>
              <a:rPr lang="da-DK" sz="2400" dirty="0">
                <a:solidFill>
                  <a:schemeClr val="bg1">
                    <a:lumMod val="65000"/>
                  </a:schemeClr>
                </a:solidFill>
                <a:latin typeface="+mj-lt"/>
                <a:cs typeface="Arial" panose="020B0604020202020204" pitchFamily="34" charset="0"/>
              </a:rPr>
              <a:t>, 2018</a:t>
            </a:r>
            <a:endParaRPr lang="fr-FR" sz="2400" dirty="0">
              <a:solidFill>
                <a:schemeClr val="bg1">
                  <a:lumMod val="65000"/>
                </a:schemeClr>
              </a:solidFill>
              <a:cs typeface="Arial" panose="020B0604020202020204" pitchFamily="34" charset="0"/>
            </a:endParaRPr>
          </a:p>
        </p:txBody>
      </p:sp>
      <p:sp>
        <p:nvSpPr>
          <p:cNvPr id="20" name="ZoneTexte 19">
            <a:extLst>
              <a:ext uri="{FF2B5EF4-FFF2-40B4-BE49-F238E27FC236}">
                <a16:creationId xmlns:a16="http://schemas.microsoft.com/office/drawing/2014/main" id="{966A22B9-65C2-49D3-39D4-0249F8EF6891}"/>
              </a:ext>
            </a:extLst>
          </p:cNvPr>
          <p:cNvSpPr txBox="1"/>
          <p:nvPr/>
        </p:nvSpPr>
        <p:spPr>
          <a:xfrm>
            <a:off x="4915286" y="9453897"/>
            <a:ext cx="13418613" cy="1510286"/>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Bilan net de l'écosystème pour différentes tourbières : dégradées, restaurées et non perturbées</a:t>
            </a:r>
          </a:p>
          <a:p>
            <a:pPr algn="ctr"/>
            <a:r>
              <a:rPr kumimoji="0" lang="fr-FR" sz="2000" i="1" u="none" strike="noStrike" cap="none" spc="0" normalizeH="0" baseline="0" dirty="0">
                <a:ln>
                  <a:noFill/>
                </a:ln>
                <a:solidFill>
                  <a:srgbClr val="5E5E5E"/>
                </a:solidFill>
                <a:effectLst/>
                <a:uFillTx/>
                <a:latin typeface="+mn-lt"/>
                <a:ea typeface="+mn-ea"/>
                <a:cs typeface="+mn-cs"/>
                <a:sym typeface="Helvetica Neue"/>
              </a:rPr>
              <a:t>(Les années indiquent à quel moment a été abandonnée ou restaurée la tourbière)</a:t>
            </a:r>
          </a:p>
        </p:txBody>
      </p:sp>
      <p:sp>
        <p:nvSpPr>
          <p:cNvPr id="23" name="ZoneTexte 22">
            <a:extLst>
              <a:ext uri="{FF2B5EF4-FFF2-40B4-BE49-F238E27FC236}">
                <a16:creationId xmlns:a16="http://schemas.microsoft.com/office/drawing/2014/main" id="{CC14F2D6-EDAE-B148-6630-E1547C6C7B27}"/>
              </a:ext>
            </a:extLst>
          </p:cNvPr>
          <p:cNvSpPr txBox="1"/>
          <p:nvPr/>
        </p:nvSpPr>
        <p:spPr>
          <a:xfrm>
            <a:off x="4847977" y="11313265"/>
            <a:ext cx="13552189" cy="1881791"/>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800" dirty="0"/>
              <a:t>Quelques années après leur restauration, les tourbières peuvent redevenir des </a:t>
            </a:r>
            <a:r>
              <a:rPr lang="fr-FR" sz="3800" b="1" dirty="0"/>
              <a:t>puits de carbone.</a:t>
            </a:r>
            <a:endParaRPr lang="fr-FR" sz="3800" b="1" dirty="0">
              <a:cs typeface="Arial" panose="020B0604020202020204" pitchFamily="34" charset="0"/>
            </a:endParaRPr>
          </a:p>
        </p:txBody>
      </p:sp>
      <p:cxnSp>
        <p:nvCxnSpPr>
          <p:cNvPr id="24" name="Connecteur droit avec flèche 23">
            <a:extLst>
              <a:ext uri="{FF2B5EF4-FFF2-40B4-BE49-F238E27FC236}">
                <a16:creationId xmlns:a16="http://schemas.microsoft.com/office/drawing/2014/main" id="{C2561350-51C3-8D20-B6B6-3B541ABDDC1A}"/>
              </a:ext>
            </a:extLst>
          </p:cNvPr>
          <p:cNvCxnSpPr>
            <a:cxnSpLocks/>
          </p:cNvCxnSpPr>
          <p:nvPr/>
        </p:nvCxnSpPr>
        <p:spPr>
          <a:xfrm flipH="1">
            <a:off x="4413943" y="1200629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pic>
        <p:nvPicPr>
          <p:cNvPr id="31" name="Image 30">
            <a:extLst>
              <a:ext uri="{FF2B5EF4-FFF2-40B4-BE49-F238E27FC236}">
                <a16:creationId xmlns:a16="http://schemas.microsoft.com/office/drawing/2014/main" id="{C94EBF84-7E6F-390E-0D18-82F0CAF5231E}"/>
              </a:ext>
            </a:extLst>
          </p:cNvPr>
          <p:cNvPicPr>
            <a:picLocks noChangeAspect="1"/>
          </p:cNvPicPr>
          <p:nvPr/>
        </p:nvPicPr>
        <p:blipFill>
          <a:blip r:embed="rId3"/>
          <a:stretch>
            <a:fillRect/>
          </a:stretch>
        </p:blipFill>
        <p:spPr>
          <a:xfrm>
            <a:off x="4210923" y="1862137"/>
            <a:ext cx="19165080" cy="7542883"/>
          </a:xfrm>
          <a:prstGeom prst="rect">
            <a:avLst/>
          </a:prstGeom>
        </p:spPr>
      </p:pic>
      <p:sp>
        <p:nvSpPr>
          <p:cNvPr id="32" name="ZoneTexte 31">
            <a:extLst>
              <a:ext uri="{FF2B5EF4-FFF2-40B4-BE49-F238E27FC236}">
                <a16:creationId xmlns:a16="http://schemas.microsoft.com/office/drawing/2014/main" id="{F153602B-C78A-E0F8-CB15-D7493FFEF7A3}"/>
              </a:ext>
            </a:extLst>
          </p:cNvPr>
          <p:cNvSpPr txBox="1"/>
          <p:nvPr/>
        </p:nvSpPr>
        <p:spPr>
          <a:xfrm>
            <a:off x="2024537" y="1505104"/>
            <a:ext cx="2014783"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solidFill>
                  <a:srgbClr val="FF0000"/>
                </a:solidFill>
                <a:effectLst/>
                <a:uFillTx/>
                <a:latin typeface="+mn-lt"/>
                <a:ea typeface="+mn-ea"/>
                <a:cs typeface="+mn-cs"/>
                <a:sym typeface="Helvetica Neue"/>
              </a:rPr>
              <a:t>Émissions</a:t>
            </a:r>
          </a:p>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solidFill>
                  <a:srgbClr val="FF0000"/>
                </a:solidFill>
                <a:effectLst/>
                <a:uFillTx/>
                <a:latin typeface="+mn-lt"/>
                <a:ea typeface="+mn-ea"/>
                <a:cs typeface="+mn-cs"/>
                <a:sym typeface="Helvetica Neue"/>
              </a:rPr>
              <a:t>de C</a:t>
            </a:r>
          </a:p>
        </p:txBody>
      </p:sp>
    </p:spTree>
    <p:extLst>
      <p:ext uri="{BB962C8B-B14F-4D97-AF65-F5344CB8AC3E}">
        <p14:creationId xmlns:p14="http://schemas.microsoft.com/office/powerpoint/2010/main" val="157033947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7C0FED65-8D18-2349-08D0-4F2884EFDD99}"/>
              </a:ext>
            </a:extLst>
          </p:cNvPr>
          <p:cNvPicPr>
            <a:picLocks noChangeAspect="1"/>
          </p:cNvPicPr>
          <p:nvPr/>
        </p:nvPicPr>
        <p:blipFill rotWithShape="1">
          <a:blip r:embed="rId2"/>
          <a:srcRect b="40512"/>
          <a:stretch/>
        </p:blipFill>
        <p:spPr>
          <a:xfrm>
            <a:off x="846000" y="7451069"/>
            <a:ext cx="7199500" cy="4824000"/>
          </a:xfrm>
          <a:prstGeom prst="rect">
            <a:avLst/>
          </a:prstGeom>
        </p:spPr>
      </p:pic>
      <p:pic>
        <p:nvPicPr>
          <p:cNvPr id="27" name="Image 26">
            <a:extLst>
              <a:ext uri="{FF2B5EF4-FFF2-40B4-BE49-F238E27FC236}">
                <a16:creationId xmlns:a16="http://schemas.microsoft.com/office/drawing/2014/main" id="{AEA8C99C-A71C-CDF3-1E00-47104CA884C3}"/>
              </a:ext>
            </a:extLst>
          </p:cNvPr>
          <p:cNvPicPr>
            <a:picLocks noChangeAspect="1"/>
          </p:cNvPicPr>
          <p:nvPr/>
        </p:nvPicPr>
        <p:blipFill>
          <a:blip r:embed="rId3"/>
          <a:srcRect b="15711"/>
          <a:stretch/>
        </p:blipFill>
        <p:spPr>
          <a:xfrm>
            <a:off x="8585750" y="7451068"/>
            <a:ext cx="7199500" cy="4824001"/>
          </a:xfrm>
          <a:prstGeom prst="rect">
            <a:avLst/>
          </a:prstGeom>
        </p:spPr>
      </p:pic>
      <p:sp>
        <p:nvSpPr>
          <p:cNvPr id="24" name="ZoneTexte 23">
            <a:extLst>
              <a:ext uri="{FF2B5EF4-FFF2-40B4-BE49-F238E27FC236}">
                <a16:creationId xmlns:a16="http://schemas.microsoft.com/office/drawing/2014/main" id="{FDE9BDA4-02DB-F7EB-5102-971D3069A600}"/>
              </a:ext>
            </a:extLst>
          </p:cNvPr>
          <p:cNvSpPr txBox="1"/>
          <p:nvPr/>
        </p:nvSpPr>
        <p:spPr>
          <a:xfrm>
            <a:off x="3588463"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
        <p:nvSpPr>
          <p:cNvPr id="25" name="ZoneTexte 24">
            <a:extLst>
              <a:ext uri="{FF2B5EF4-FFF2-40B4-BE49-F238E27FC236}">
                <a16:creationId xmlns:a16="http://schemas.microsoft.com/office/drawing/2014/main" id="{8E018C64-9ECD-D535-F3FC-F2A405DAE444}"/>
              </a:ext>
            </a:extLst>
          </p:cNvPr>
          <p:cNvSpPr txBox="1"/>
          <p:nvPr/>
        </p:nvSpPr>
        <p:spPr>
          <a:xfrm>
            <a:off x="11334922"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
        <p:nvSpPr>
          <p:cNvPr id="2" name="Titre 1">
            <a:extLst>
              <a:ext uri="{FF2B5EF4-FFF2-40B4-BE49-F238E27FC236}">
                <a16:creationId xmlns:a16="http://schemas.microsoft.com/office/drawing/2014/main" id="{0452EE24-7712-11C3-4B38-2806C953A395}"/>
              </a:ext>
            </a:extLst>
          </p:cNvPr>
          <p:cNvSpPr>
            <a:spLocks noGrp="1"/>
          </p:cNvSpPr>
          <p:nvPr>
            <p:ph type="title"/>
          </p:nvPr>
        </p:nvSpPr>
        <p:spPr/>
        <p:txBody>
          <a:bodyPr/>
          <a:lstStyle/>
          <a:p>
            <a:r>
              <a:rPr lang="fr-FR" dirty="0"/>
              <a:t>Comment restaurer les tourbières ?</a:t>
            </a:r>
          </a:p>
        </p:txBody>
      </p:sp>
      <p:pic>
        <p:nvPicPr>
          <p:cNvPr id="8" name="Image 7">
            <a:extLst>
              <a:ext uri="{FF2B5EF4-FFF2-40B4-BE49-F238E27FC236}">
                <a16:creationId xmlns:a16="http://schemas.microsoft.com/office/drawing/2014/main" id="{5DA5621A-073C-A3F7-6843-B28FF3B28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5846" y="5852699"/>
            <a:ext cx="3238500" cy="2914650"/>
          </a:xfrm>
          <a:prstGeom prst="rect">
            <a:avLst/>
          </a:prstGeom>
        </p:spPr>
      </p:pic>
      <p:sp>
        <p:nvSpPr>
          <p:cNvPr id="10" name="ZoneTexte 9">
            <a:extLst>
              <a:ext uri="{FF2B5EF4-FFF2-40B4-BE49-F238E27FC236}">
                <a16:creationId xmlns:a16="http://schemas.microsoft.com/office/drawing/2014/main" id="{E75C3B67-7A95-7F86-6148-0415FA4CBC1E}"/>
              </a:ext>
            </a:extLst>
          </p:cNvPr>
          <p:cNvSpPr txBox="1"/>
          <p:nvPr/>
        </p:nvSpPr>
        <p:spPr>
          <a:xfrm>
            <a:off x="846000" y="12249267"/>
            <a:ext cx="6450133"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Pose d'une cloison métallique</a:t>
            </a:r>
          </a:p>
          <a:p>
            <a:r>
              <a:rPr lang="fr-FR" sz="2700" b="1" dirty="0">
                <a:solidFill>
                  <a:srgbClr val="8D533E"/>
                </a:solidFill>
                <a:latin typeface="+mj-lt"/>
                <a:ea typeface="+mj-ea"/>
                <a:cs typeface="Arial" panose="020B0604020202020204" pitchFamily="34" charset="0"/>
              </a:rPr>
              <a:t>Tourbière de Frasne (France, 25)</a:t>
            </a:r>
          </a:p>
        </p:txBody>
      </p:sp>
      <p:sp>
        <p:nvSpPr>
          <p:cNvPr id="12" name="ZoneTexte 11">
            <a:extLst>
              <a:ext uri="{FF2B5EF4-FFF2-40B4-BE49-F238E27FC236}">
                <a16:creationId xmlns:a16="http://schemas.microsoft.com/office/drawing/2014/main" id="{F4B4D97B-24BA-968C-1B1D-0800685874F4}"/>
              </a:ext>
            </a:extLst>
          </p:cNvPr>
          <p:cNvSpPr txBox="1"/>
          <p:nvPr/>
        </p:nvSpPr>
        <p:spPr>
          <a:xfrm>
            <a:off x="8585500" y="12275069"/>
            <a:ext cx="6450133"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Création d'un talus de tourbe</a:t>
            </a:r>
          </a:p>
          <a:p>
            <a:r>
              <a:rPr lang="fr-FR" sz="2700" b="1" dirty="0">
                <a:solidFill>
                  <a:srgbClr val="8D533E"/>
                </a:solidFill>
                <a:latin typeface="+mj-lt"/>
                <a:ea typeface="+mj-ea"/>
                <a:cs typeface="Arial" panose="020B0604020202020204" pitchFamily="34" charset="0"/>
              </a:rPr>
              <a:t>Tourbière de Frasne (France, 25)</a:t>
            </a:r>
          </a:p>
        </p:txBody>
      </p:sp>
      <p:sp>
        <p:nvSpPr>
          <p:cNvPr id="14" name="ZoneTexte 13">
            <a:extLst>
              <a:ext uri="{FF2B5EF4-FFF2-40B4-BE49-F238E27FC236}">
                <a16:creationId xmlns:a16="http://schemas.microsoft.com/office/drawing/2014/main" id="{158ABFA3-D20E-0523-05CE-A703E7E3A399}"/>
              </a:ext>
            </a:extLst>
          </p:cNvPr>
          <p:cNvSpPr txBox="1"/>
          <p:nvPr/>
        </p:nvSpPr>
        <p:spPr>
          <a:xfrm>
            <a:off x="846000" y="1620000"/>
            <a:ext cx="14946209" cy="1202510"/>
          </a:xfrm>
          <a:prstGeom prst="rect">
            <a:avLst/>
          </a:prstGeom>
          <a:noFill/>
        </p:spPr>
        <p:txBody>
          <a:bodyPr wrap="square" lIns="46800" tIns="46800" rIns="46800" bIns="46800" rtlCol="0">
            <a:spAutoFit/>
          </a:bodyPr>
          <a:lstStyle/>
          <a:p>
            <a:pPr algn="ctr"/>
            <a:r>
              <a:rPr lang="fr-FR" sz="3600" b="1" dirty="0">
                <a:solidFill>
                  <a:srgbClr val="8D533E"/>
                </a:solidFill>
              </a:rPr>
              <a:t>La restauration des tourbières est un processus complexe. </a:t>
            </a:r>
            <a:br>
              <a:rPr lang="fr-FR" sz="3600" b="1" dirty="0">
                <a:solidFill>
                  <a:srgbClr val="8D533E"/>
                </a:solidFill>
              </a:rPr>
            </a:br>
            <a:r>
              <a:rPr lang="fr-FR" sz="3600" b="1" dirty="0">
                <a:solidFill>
                  <a:srgbClr val="8D533E"/>
                </a:solidFill>
              </a:rPr>
              <a:t>Chaque tourbière est un cas particulier.</a:t>
            </a:r>
          </a:p>
        </p:txBody>
      </p:sp>
      <p:grpSp>
        <p:nvGrpSpPr>
          <p:cNvPr id="28" name="Groupe 27">
            <a:extLst>
              <a:ext uri="{FF2B5EF4-FFF2-40B4-BE49-F238E27FC236}">
                <a16:creationId xmlns:a16="http://schemas.microsoft.com/office/drawing/2014/main" id="{D6B037EC-045D-8BFE-03BB-A805B9CEE990}"/>
              </a:ext>
            </a:extLst>
          </p:cNvPr>
          <p:cNvGrpSpPr/>
          <p:nvPr/>
        </p:nvGrpSpPr>
        <p:grpSpPr>
          <a:xfrm>
            <a:off x="846000" y="3131259"/>
            <a:ext cx="7355025" cy="3877985"/>
            <a:chOff x="1260000" y="2520000"/>
            <a:chExt cx="7355025" cy="3877985"/>
          </a:xfrm>
        </p:grpSpPr>
        <p:sp>
          <p:nvSpPr>
            <p:cNvPr id="29" name="Rectangle 28">
              <a:extLst>
                <a:ext uri="{FF2B5EF4-FFF2-40B4-BE49-F238E27FC236}">
                  <a16:creationId xmlns:a16="http://schemas.microsoft.com/office/drawing/2014/main" id="{5D88FEEC-46C1-5EF6-7CA1-8C722808BF14}"/>
                </a:ext>
              </a:extLst>
            </p:cNvPr>
            <p:cNvSpPr/>
            <p:nvPr/>
          </p:nvSpPr>
          <p:spPr>
            <a:xfrm>
              <a:off x="1260000" y="2520000"/>
              <a:ext cx="216000" cy="3852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0" name="ZoneTexte 29">
              <a:extLst>
                <a:ext uri="{FF2B5EF4-FFF2-40B4-BE49-F238E27FC236}">
                  <a16:creationId xmlns:a16="http://schemas.microsoft.com/office/drawing/2014/main" id="{3A4A26C8-92C4-07C4-DFA0-124194AC0403}"/>
                </a:ext>
              </a:extLst>
            </p:cNvPr>
            <p:cNvSpPr txBox="1"/>
            <p:nvPr/>
          </p:nvSpPr>
          <p:spPr>
            <a:xfrm>
              <a:off x="1799999" y="2520000"/>
              <a:ext cx="6815026" cy="3877985"/>
            </a:xfrm>
            <a:prstGeom prst="rect">
              <a:avLst/>
            </a:prstGeom>
            <a:noFill/>
          </p:spPr>
          <p:txBody>
            <a:bodyPr wrap="square" lIns="0" tIns="0" rIns="0" bIns="0" rtlCol="0">
              <a:spAutoFit/>
            </a:bodyPr>
            <a:lstStyle/>
            <a:p>
              <a:pPr algn="l"/>
              <a:r>
                <a:rPr lang="fr-FR" sz="3600" dirty="0"/>
                <a:t>Certains gestionnaires de l'environnement sont spécialisés dans la restauration et peuvent faire appel à des entreprises disposant d'équipements adaptés au travail en zone humide.</a:t>
              </a:r>
            </a:p>
          </p:txBody>
        </p:sp>
      </p:grpSp>
      <p:grpSp>
        <p:nvGrpSpPr>
          <p:cNvPr id="31" name="Groupe 30">
            <a:extLst>
              <a:ext uri="{FF2B5EF4-FFF2-40B4-BE49-F238E27FC236}">
                <a16:creationId xmlns:a16="http://schemas.microsoft.com/office/drawing/2014/main" id="{CA822288-2FBF-0A99-8472-840077E59AF1}"/>
              </a:ext>
            </a:extLst>
          </p:cNvPr>
          <p:cNvGrpSpPr/>
          <p:nvPr/>
        </p:nvGrpSpPr>
        <p:grpSpPr>
          <a:xfrm>
            <a:off x="8791724" y="3131259"/>
            <a:ext cx="8000851" cy="2772000"/>
            <a:chOff x="1260000" y="2520000"/>
            <a:chExt cx="8000851" cy="2772000"/>
          </a:xfrm>
        </p:grpSpPr>
        <p:sp>
          <p:nvSpPr>
            <p:cNvPr id="32" name="Rectangle 31">
              <a:extLst>
                <a:ext uri="{FF2B5EF4-FFF2-40B4-BE49-F238E27FC236}">
                  <a16:creationId xmlns:a16="http://schemas.microsoft.com/office/drawing/2014/main" id="{D3EC451D-3A6D-765D-54C7-A45988FE15D3}"/>
                </a:ext>
              </a:extLst>
            </p:cNvPr>
            <p:cNvSpPr/>
            <p:nvPr/>
          </p:nvSpPr>
          <p:spPr>
            <a:xfrm>
              <a:off x="1260000" y="2520000"/>
              <a:ext cx="216000" cy="2772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3" name="ZoneTexte 32">
              <a:extLst>
                <a:ext uri="{FF2B5EF4-FFF2-40B4-BE49-F238E27FC236}">
                  <a16:creationId xmlns:a16="http://schemas.microsoft.com/office/drawing/2014/main" id="{F5A11D67-7390-FB59-1A9C-89FA5F6C7A7B}"/>
                </a:ext>
              </a:extLst>
            </p:cNvPr>
            <p:cNvSpPr txBox="1"/>
            <p:nvPr/>
          </p:nvSpPr>
          <p:spPr>
            <a:xfrm>
              <a:off x="1799999" y="2520000"/>
              <a:ext cx="7460852" cy="2769989"/>
            </a:xfrm>
            <a:prstGeom prst="rect">
              <a:avLst/>
            </a:prstGeom>
            <a:noFill/>
          </p:spPr>
          <p:txBody>
            <a:bodyPr wrap="square" lIns="0" tIns="0" rIns="0" bIns="0" rtlCol="0">
              <a:spAutoFit/>
            </a:bodyPr>
            <a:lstStyle/>
            <a:p>
              <a:pPr algn="l"/>
              <a:r>
                <a:rPr lang="fr-FR" sz="3600" dirty="0"/>
                <a:t>La restauration commence toujours par une </a:t>
              </a:r>
              <a:r>
                <a:rPr lang="fr-FR" sz="3600" b="1" dirty="0"/>
                <a:t>étude préalable détaillée</a:t>
              </a:r>
              <a:r>
                <a:rPr lang="fr-FR" sz="3600" dirty="0"/>
                <a:t> du fonctionnement de la tourbière (notamment la topologie et de l'hydrologie).</a:t>
              </a:r>
            </a:p>
          </p:txBody>
        </p:sp>
      </p:grpSp>
      <p:grpSp>
        <p:nvGrpSpPr>
          <p:cNvPr id="34" name="Groupe 33">
            <a:extLst>
              <a:ext uri="{FF2B5EF4-FFF2-40B4-BE49-F238E27FC236}">
                <a16:creationId xmlns:a16="http://schemas.microsoft.com/office/drawing/2014/main" id="{F42CDD4A-0E18-9B60-85B5-1017B8C86711}"/>
              </a:ext>
            </a:extLst>
          </p:cNvPr>
          <p:cNvGrpSpPr/>
          <p:nvPr/>
        </p:nvGrpSpPr>
        <p:grpSpPr>
          <a:xfrm>
            <a:off x="17326124" y="3131259"/>
            <a:ext cx="6458214" cy="9787295"/>
            <a:chOff x="1260000" y="2520000"/>
            <a:chExt cx="6458214" cy="9787295"/>
          </a:xfrm>
        </p:grpSpPr>
        <p:sp>
          <p:nvSpPr>
            <p:cNvPr id="35" name="Rectangle 34">
              <a:extLst>
                <a:ext uri="{FF2B5EF4-FFF2-40B4-BE49-F238E27FC236}">
                  <a16:creationId xmlns:a16="http://schemas.microsoft.com/office/drawing/2014/main" id="{E230B4F1-51F2-EFFF-0A7C-3D0F403874A7}"/>
                </a:ext>
              </a:extLst>
            </p:cNvPr>
            <p:cNvSpPr/>
            <p:nvPr/>
          </p:nvSpPr>
          <p:spPr>
            <a:xfrm>
              <a:off x="1260000" y="2520000"/>
              <a:ext cx="216000" cy="9756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6" name="ZoneTexte 35">
              <a:extLst>
                <a:ext uri="{FF2B5EF4-FFF2-40B4-BE49-F238E27FC236}">
                  <a16:creationId xmlns:a16="http://schemas.microsoft.com/office/drawing/2014/main" id="{5F1A84E4-6A8D-A028-504A-615A5049A519}"/>
                </a:ext>
              </a:extLst>
            </p:cNvPr>
            <p:cNvSpPr txBox="1"/>
            <p:nvPr/>
          </p:nvSpPr>
          <p:spPr>
            <a:xfrm>
              <a:off x="1799999" y="2520000"/>
              <a:ext cx="5918215" cy="9787295"/>
            </a:xfrm>
            <a:prstGeom prst="rect">
              <a:avLst/>
            </a:prstGeom>
            <a:noFill/>
          </p:spPr>
          <p:txBody>
            <a:bodyPr wrap="square" lIns="0" tIns="0" rIns="0" bIns="0" rtlCol="0">
              <a:spAutoFit/>
            </a:bodyPr>
            <a:lstStyle/>
            <a:p>
              <a:pPr algn="l"/>
              <a:r>
                <a:rPr lang="fr-FR" sz="3600" dirty="0"/>
                <a:t>Les travaux peuvent nécessiter des actions spécifiques de </a:t>
              </a:r>
              <a:r>
                <a:rPr lang="fr-FR" sz="3600" b="1" dirty="0"/>
                <a:t>génie écologique</a:t>
              </a:r>
              <a:r>
                <a:rPr lang="fr-FR" sz="3600" dirty="0"/>
                <a:t> :</a:t>
              </a:r>
            </a:p>
            <a:p>
              <a:pPr marL="571500" indent="-571500" algn="l">
                <a:spcBef>
                  <a:spcPts val="1200"/>
                </a:spcBef>
                <a:buFont typeface="Arial" panose="020B0604020202020204" pitchFamily="34" charset="0"/>
                <a:buChar char="•"/>
              </a:pPr>
              <a:r>
                <a:rPr lang="fr-FR" sz="3600" dirty="0"/>
                <a:t>Défrichement ;</a:t>
              </a:r>
            </a:p>
            <a:p>
              <a:pPr marL="571500" indent="-571500" algn="l">
                <a:spcBef>
                  <a:spcPts val="1200"/>
                </a:spcBef>
                <a:buFont typeface="Arial" panose="020B0604020202020204" pitchFamily="34" charset="0"/>
                <a:buChar char="•"/>
              </a:pPr>
              <a:r>
                <a:rPr lang="fr-FR" sz="3600" dirty="0"/>
                <a:t>Suppression de la couche de tourbe dégradée ;</a:t>
              </a:r>
            </a:p>
            <a:p>
              <a:pPr marL="571500" indent="-571500" algn="l">
                <a:spcBef>
                  <a:spcPts val="1200"/>
                </a:spcBef>
                <a:buFont typeface="Arial" panose="020B0604020202020204" pitchFamily="34" charset="0"/>
                <a:buChar char="•"/>
              </a:pPr>
              <a:r>
                <a:rPr lang="fr-FR" sz="3600" dirty="0"/>
                <a:t>Comblement de drains ;</a:t>
              </a:r>
            </a:p>
            <a:p>
              <a:pPr marL="571500" indent="-571500" algn="l">
                <a:spcBef>
                  <a:spcPts val="1200"/>
                </a:spcBef>
                <a:buFont typeface="Arial" panose="020B0604020202020204" pitchFamily="34" charset="0"/>
                <a:buChar char="•"/>
              </a:pPr>
              <a:r>
                <a:rPr lang="fr-FR" sz="3600" dirty="0"/>
                <a:t>Mise en place de cloisons étanches en bois ou en acier ;</a:t>
              </a:r>
            </a:p>
            <a:p>
              <a:pPr marL="571500" indent="-571500" algn="l">
                <a:spcBef>
                  <a:spcPts val="1200"/>
                </a:spcBef>
                <a:buFont typeface="Arial" panose="020B0604020202020204" pitchFamily="34" charset="0"/>
                <a:buChar char="•"/>
              </a:pPr>
              <a:r>
                <a:rPr lang="fr-FR" sz="3600" dirty="0" err="1"/>
                <a:t>Reméandrements</a:t>
              </a:r>
              <a:r>
                <a:rPr lang="fr-FR" sz="3600" dirty="0"/>
                <a:t> de cours d’eau ;</a:t>
              </a:r>
            </a:p>
            <a:p>
              <a:pPr marL="571500" indent="-571500" algn="l">
                <a:spcBef>
                  <a:spcPts val="1200"/>
                </a:spcBef>
                <a:buFont typeface="Arial" panose="020B0604020202020204" pitchFamily="34" charset="0"/>
                <a:buChar char="•"/>
              </a:pPr>
              <a:r>
                <a:rPr lang="fr-FR" sz="3600" dirty="0"/>
                <a:t>Implantation de végétation.</a:t>
              </a:r>
            </a:p>
          </p:txBody>
        </p:sp>
      </p:grpSp>
      <p:pic>
        <p:nvPicPr>
          <p:cNvPr id="42" name="Image 41">
            <a:extLst>
              <a:ext uri="{FF2B5EF4-FFF2-40B4-BE49-F238E27FC236}">
                <a16:creationId xmlns:a16="http://schemas.microsoft.com/office/drawing/2014/main" id="{8B74CA61-7317-B3ED-5EA6-B655B8D67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0241">
            <a:off x="19796681" y="379348"/>
            <a:ext cx="3015663" cy="2649858"/>
          </a:xfrm>
          <a:prstGeom prst="rect">
            <a:avLst/>
          </a:prstGeom>
        </p:spPr>
      </p:pic>
    </p:spTree>
    <p:extLst>
      <p:ext uri="{BB962C8B-B14F-4D97-AF65-F5344CB8AC3E}">
        <p14:creationId xmlns:p14="http://schemas.microsoft.com/office/powerpoint/2010/main" val="358023679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5219B4-E9BB-3A83-612E-3D9DAD5CC52D}"/>
              </a:ext>
            </a:extLst>
          </p:cNvPr>
          <p:cNvSpPr>
            <a:spLocks noGrp="1"/>
          </p:cNvSpPr>
          <p:nvPr>
            <p:ph type="title"/>
          </p:nvPr>
        </p:nvSpPr>
        <p:spPr/>
        <p:txBody>
          <a:bodyPr/>
          <a:lstStyle/>
          <a:p>
            <a:r>
              <a:rPr lang="fr-FR" dirty="0"/>
              <a:t>Coûts de restauration</a:t>
            </a:r>
          </a:p>
        </p:txBody>
      </p:sp>
      <p:sp>
        <p:nvSpPr>
          <p:cNvPr id="3" name="Rectangle 2">
            <a:extLst>
              <a:ext uri="{FF2B5EF4-FFF2-40B4-BE49-F238E27FC236}">
                <a16:creationId xmlns:a16="http://schemas.microsoft.com/office/drawing/2014/main" id="{792D98FE-6BE2-5714-12AF-9C51ABF8129A}"/>
              </a:ext>
            </a:extLst>
          </p:cNvPr>
          <p:cNvSpPr/>
          <p:nvPr/>
        </p:nvSpPr>
        <p:spPr>
          <a:xfrm>
            <a:off x="864704" y="4035999"/>
            <a:ext cx="5645426" cy="1504708"/>
          </a:xfrm>
          <a:prstGeom prst="rect">
            <a:avLst/>
          </a:prstGeom>
          <a:solidFill>
            <a:srgbClr val="8D5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latin typeface="+mj-lt"/>
              </a:rPr>
              <a:t>COUTS TECHNIQUES</a:t>
            </a:r>
          </a:p>
        </p:txBody>
      </p:sp>
      <p:sp>
        <p:nvSpPr>
          <p:cNvPr id="5" name="Rectangle 4">
            <a:extLst>
              <a:ext uri="{FF2B5EF4-FFF2-40B4-BE49-F238E27FC236}">
                <a16:creationId xmlns:a16="http://schemas.microsoft.com/office/drawing/2014/main" id="{A40D57E4-B747-1E5C-A4D8-4AD2A5E3414A}"/>
              </a:ext>
            </a:extLst>
          </p:cNvPr>
          <p:cNvSpPr/>
          <p:nvPr/>
        </p:nvSpPr>
        <p:spPr>
          <a:xfrm>
            <a:off x="864704" y="7333715"/>
            <a:ext cx="5645426" cy="1504708"/>
          </a:xfrm>
          <a:prstGeom prst="rect">
            <a:avLst/>
          </a:prstGeom>
          <a:solidFill>
            <a:srgbClr val="8D5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latin typeface="+mj-lt"/>
              </a:rPr>
              <a:t>COUTS DE SUIVI</a:t>
            </a:r>
          </a:p>
        </p:txBody>
      </p:sp>
      <p:sp>
        <p:nvSpPr>
          <p:cNvPr id="10" name="ZoneTexte 9">
            <a:extLst>
              <a:ext uri="{FF2B5EF4-FFF2-40B4-BE49-F238E27FC236}">
                <a16:creationId xmlns:a16="http://schemas.microsoft.com/office/drawing/2014/main" id="{3EB52F6D-455E-5F60-EFFC-30BA85F4CB58}"/>
              </a:ext>
            </a:extLst>
          </p:cNvPr>
          <p:cNvSpPr txBox="1"/>
          <p:nvPr/>
        </p:nvSpPr>
        <p:spPr>
          <a:xfrm>
            <a:off x="864702" y="2180641"/>
            <a:ext cx="5645426" cy="1571842"/>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Exemple du contexte britannique</a:t>
            </a:r>
          </a:p>
          <a:p>
            <a:pPr algn="ctr"/>
            <a:r>
              <a:rPr lang="fr-FR" sz="2400" cap="small" dirty="0">
                <a:solidFill>
                  <a:schemeClr val="bg1">
                    <a:lumMod val="65000"/>
                  </a:schemeClr>
                </a:solidFill>
                <a:latin typeface="+mj-lt"/>
                <a:cs typeface="Arial" panose="020B0604020202020204" pitchFamily="34" charset="0"/>
                <a:sym typeface="Helvetica Neue"/>
              </a:rPr>
              <a:t>(</a:t>
            </a:r>
            <a:r>
              <a:rPr lang="fr-FR" sz="2400" cap="small" dirty="0" err="1">
                <a:solidFill>
                  <a:schemeClr val="bg1">
                    <a:lumMod val="65000"/>
                  </a:schemeClr>
                </a:solidFill>
                <a:latin typeface="+mj-lt"/>
                <a:cs typeface="Arial" panose="020B0604020202020204" pitchFamily="34" charset="0"/>
                <a:sym typeface="Helvetica Neue"/>
              </a:rPr>
              <a:t>Moxey</a:t>
            </a:r>
            <a:r>
              <a:rPr lang="fr-FR" sz="2400" cap="small" dirty="0">
                <a:solidFill>
                  <a:schemeClr val="bg1">
                    <a:lumMod val="65000"/>
                  </a:schemeClr>
                </a:solidFill>
                <a:latin typeface="+mj-lt"/>
                <a:cs typeface="Arial" panose="020B0604020202020204" pitchFamily="34" charset="0"/>
                <a:sym typeface="Helvetica Neue"/>
              </a:rPr>
              <a:t> &amp; Moran, 2014)</a:t>
            </a:r>
          </a:p>
        </p:txBody>
      </p:sp>
      <p:sp>
        <p:nvSpPr>
          <p:cNvPr id="12" name="ZoneTexte 11">
            <a:extLst>
              <a:ext uri="{FF2B5EF4-FFF2-40B4-BE49-F238E27FC236}">
                <a16:creationId xmlns:a16="http://schemas.microsoft.com/office/drawing/2014/main" id="{33893421-7F6D-7487-D19E-B0CF23F3D975}"/>
              </a:ext>
            </a:extLst>
          </p:cNvPr>
          <p:cNvSpPr txBox="1"/>
          <p:nvPr/>
        </p:nvSpPr>
        <p:spPr>
          <a:xfrm>
            <a:off x="7553739" y="1980000"/>
            <a:ext cx="16210722" cy="4185761"/>
          </a:xfrm>
          <a:prstGeom prst="rect">
            <a:avLst/>
          </a:prstGeom>
          <a:noFill/>
        </p:spPr>
        <p:txBody>
          <a:bodyPr wrap="square">
            <a:spAutoFit/>
          </a:bodyPr>
          <a:lstStyle/>
          <a:p>
            <a:pPr algn="l">
              <a:defRPr sz="4000">
                <a:solidFill>
                  <a:srgbClr val="000000"/>
                </a:solidFill>
              </a:defRPr>
            </a:pPr>
            <a:r>
              <a:rPr lang="fr-FR" sz="3600" dirty="0"/>
              <a:t>Les </a:t>
            </a:r>
            <a:r>
              <a:rPr lang="fr-FR" sz="3600" b="1" dirty="0"/>
              <a:t>coûts de restauration </a:t>
            </a:r>
            <a:r>
              <a:rPr lang="fr-FR" sz="3600" dirty="0"/>
              <a:t>des tourbières se décomposent :</a:t>
            </a:r>
          </a:p>
          <a:p>
            <a:pPr marL="715963" indent="-358775" algn="l">
              <a:spcBef>
                <a:spcPts val="1200"/>
              </a:spcBef>
              <a:buFont typeface="Arial" panose="020B0604020202020204" pitchFamily="34" charset="0"/>
              <a:buChar char="•"/>
              <a:defRPr sz="4000">
                <a:solidFill>
                  <a:srgbClr val="000000"/>
                </a:solidFill>
              </a:defRPr>
            </a:pPr>
            <a:r>
              <a:rPr lang="fr-FR" sz="3600" dirty="0"/>
              <a:t>en coûts administratifs (constitution du dossier),</a:t>
            </a:r>
          </a:p>
          <a:p>
            <a:pPr marL="715963" indent="-358775" algn="l">
              <a:spcBef>
                <a:spcPts val="1200"/>
              </a:spcBef>
              <a:buFont typeface="Arial" panose="020B0604020202020204" pitchFamily="34" charset="0"/>
              <a:buChar char="•"/>
              <a:defRPr sz="4000">
                <a:solidFill>
                  <a:srgbClr val="000000"/>
                </a:solidFill>
              </a:defRPr>
            </a:pPr>
            <a:r>
              <a:rPr lang="fr-FR" sz="3600" dirty="0"/>
              <a:t>en coûts techniques (restauration proprement dite),</a:t>
            </a:r>
          </a:p>
          <a:p>
            <a:pPr marL="715963" indent="-358775" algn="l">
              <a:spcBef>
                <a:spcPts val="1200"/>
              </a:spcBef>
              <a:buFont typeface="Arial" panose="020B0604020202020204" pitchFamily="34" charset="0"/>
              <a:buChar char="•"/>
              <a:defRPr sz="4000">
                <a:solidFill>
                  <a:srgbClr val="000000"/>
                </a:solidFill>
              </a:defRPr>
            </a:pPr>
            <a:r>
              <a:rPr lang="fr-FR" sz="3600" dirty="0"/>
              <a:t>en coûts d'opportunité (indemnisation des agriculteurs par exemple),</a:t>
            </a:r>
          </a:p>
          <a:p>
            <a:pPr marL="715963" indent="-358775" algn="l">
              <a:spcBef>
                <a:spcPts val="1200"/>
              </a:spcBef>
              <a:buFont typeface="Arial" panose="020B0604020202020204" pitchFamily="34" charset="0"/>
              <a:buChar char="•"/>
              <a:defRPr sz="4000">
                <a:solidFill>
                  <a:srgbClr val="000000"/>
                </a:solidFill>
              </a:defRPr>
            </a:pPr>
            <a:r>
              <a:rPr lang="fr-FR" sz="3600" dirty="0"/>
              <a:t>en coûts de suivi (vérification de l'efficacité des travaux),</a:t>
            </a:r>
          </a:p>
          <a:p>
            <a:pPr marL="715963" indent="-358775" algn="l">
              <a:spcBef>
                <a:spcPts val="1200"/>
              </a:spcBef>
              <a:buFont typeface="Arial" panose="020B0604020202020204" pitchFamily="34" charset="0"/>
              <a:buChar char="•"/>
              <a:defRPr sz="4000">
                <a:solidFill>
                  <a:srgbClr val="000000"/>
                </a:solidFill>
              </a:defRPr>
            </a:pPr>
            <a:r>
              <a:rPr lang="fr-FR" sz="3600" dirty="0"/>
              <a:t>et parfois en coûts d'acquisition (achat de la terre).</a:t>
            </a:r>
          </a:p>
        </p:txBody>
      </p:sp>
      <p:sp>
        <p:nvSpPr>
          <p:cNvPr id="14" name="ZoneTexte 13">
            <a:extLst>
              <a:ext uri="{FF2B5EF4-FFF2-40B4-BE49-F238E27FC236}">
                <a16:creationId xmlns:a16="http://schemas.microsoft.com/office/drawing/2014/main" id="{529203BB-AF00-8B29-05D1-3AEAD758F0F2}"/>
              </a:ext>
            </a:extLst>
          </p:cNvPr>
          <p:cNvSpPr txBox="1"/>
          <p:nvPr/>
        </p:nvSpPr>
        <p:spPr>
          <a:xfrm>
            <a:off x="7553739" y="6737036"/>
            <a:ext cx="6897757" cy="3970318"/>
          </a:xfrm>
          <a:prstGeom prst="rect">
            <a:avLst/>
          </a:prstGeom>
          <a:noFill/>
        </p:spPr>
        <p:txBody>
          <a:bodyPr wrap="square">
            <a:spAutoFit/>
          </a:bodyPr>
          <a:lstStyle/>
          <a:p>
            <a:pPr algn="l">
              <a:defRPr sz="4000">
                <a:solidFill>
                  <a:srgbClr val="000000"/>
                </a:solidFill>
              </a:defRPr>
            </a:pPr>
            <a:r>
              <a:rPr lang="fr-FR" sz="3600" dirty="0"/>
              <a:t>Ces coûts sont généralement pris en charge dans le cadre de programmes financés par l'Europe, les collectivités ou des structures privées (fondations). Ils sont très variables selon les tourbières.</a:t>
            </a:r>
          </a:p>
        </p:txBody>
      </p:sp>
      <p:sp>
        <p:nvSpPr>
          <p:cNvPr id="16" name="ZoneTexte 15">
            <a:extLst>
              <a:ext uri="{FF2B5EF4-FFF2-40B4-BE49-F238E27FC236}">
                <a16:creationId xmlns:a16="http://schemas.microsoft.com/office/drawing/2014/main" id="{4999FB1D-7028-D1D6-8526-6F7F8996F0A7}"/>
              </a:ext>
            </a:extLst>
          </p:cNvPr>
          <p:cNvSpPr txBox="1"/>
          <p:nvPr/>
        </p:nvSpPr>
        <p:spPr>
          <a:xfrm>
            <a:off x="15495105" y="6737036"/>
            <a:ext cx="8020878" cy="4524315"/>
          </a:xfrm>
          <a:prstGeom prst="rect">
            <a:avLst/>
          </a:prstGeom>
          <a:noFill/>
        </p:spPr>
        <p:txBody>
          <a:bodyPr wrap="square">
            <a:spAutoFit/>
          </a:bodyPr>
          <a:lstStyle/>
          <a:p>
            <a:pPr algn="l">
              <a:defRPr sz="4000">
                <a:solidFill>
                  <a:srgbClr val="000000"/>
                </a:solidFill>
              </a:defRPr>
            </a:pPr>
            <a:r>
              <a:rPr lang="fr-FR" sz="3600" dirty="0"/>
              <a:t>De nouveaux outils sont en cours de construction pour pourvoir faciliter le financement de la restauration des tourbières par des acteurs privés dans le cadre de la compensation volontaire des émissions de gaz à effet de serre (Label Bas Carbone Tourbières).</a:t>
            </a:r>
          </a:p>
        </p:txBody>
      </p:sp>
      <p:sp>
        <p:nvSpPr>
          <p:cNvPr id="19" name="ZoneTexte 18">
            <a:extLst>
              <a:ext uri="{FF2B5EF4-FFF2-40B4-BE49-F238E27FC236}">
                <a16:creationId xmlns:a16="http://schemas.microsoft.com/office/drawing/2014/main" id="{A9BB35F1-2259-0A70-CEBE-CBC6D1C4BE0A}"/>
              </a:ext>
            </a:extLst>
          </p:cNvPr>
          <p:cNvSpPr txBox="1"/>
          <p:nvPr/>
        </p:nvSpPr>
        <p:spPr>
          <a:xfrm>
            <a:off x="864702" y="9037203"/>
            <a:ext cx="5645426" cy="1202510"/>
          </a:xfrm>
          <a:prstGeom prst="rect">
            <a:avLst/>
          </a:prstGeom>
          <a:noFill/>
        </p:spPr>
        <p:txBody>
          <a:bodyPr wrap="square" lIns="46800" tIns="46800" rIns="46800" bIns="46800" rtlCol="0">
            <a:spAutoFit/>
          </a:bodyPr>
          <a:lstStyle/>
          <a:p>
            <a:pPr algn="ctr"/>
            <a:r>
              <a:rPr lang="it-IT" sz="3600" dirty="0"/>
              <a:t>£ 25/ha to £ 400/ha </a:t>
            </a:r>
          </a:p>
          <a:p>
            <a:pPr algn="ctr"/>
            <a:r>
              <a:rPr lang="it-IT" sz="3600" dirty="0"/>
              <a:t>Soit 29 à </a:t>
            </a:r>
            <a:r>
              <a:rPr lang="it-IT" sz="3600" b="1" dirty="0"/>
              <a:t>469 </a:t>
            </a:r>
            <a:r>
              <a:rPr lang="it-IT" sz="3600" b="1" dirty="0">
                <a:latin typeface="Arial" panose="020B0604020202020204" pitchFamily="34" charset="0"/>
                <a:cs typeface="Arial" panose="020B0604020202020204" pitchFamily="34" charset="0"/>
              </a:rPr>
              <a:t>€</a:t>
            </a:r>
            <a:r>
              <a:rPr lang="it-IT" sz="3600" b="1" dirty="0"/>
              <a:t>/ha</a:t>
            </a:r>
          </a:p>
        </p:txBody>
      </p:sp>
      <p:sp>
        <p:nvSpPr>
          <p:cNvPr id="20" name="ZoneTexte 19">
            <a:extLst>
              <a:ext uri="{FF2B5EF4-FFF2-40B4-BE49-F238E27FC236}">
                <a16:creationId xmlns:a16="http://schemas.microsoft.com/office/drawing/2014/main" id="{CD77AD76-3E88-629C-35A6-AEEAD70BECFC}"/>
              </a:ext>
            </a:extLst>
          </p:cNvPr>
          <p:cNvSpPr txBox="1"/>
          <p:nvPr/>
        </p:nvSpPr>
        <p:spPr>
          <a:xfrm>
            <a:off x="864701" y="5739487"/>
            <a:ext cx="5645427" cy="1202510"/>
          </a:xfrm>
          <a:prstGeom prst="rect">
            <a:avLst/>
          </a:prstGeom>
          <a:noFill/>
        </p:spPr>
        <p:txBody>
          <a:bodyPr wrap="square" lIns="46800" tIns="46800" rIns="46800" bIns="46800" rtlCol="0">
            <a:spAutoFit/>
          </a:bodyPr>
          <a:lstStyle/>
          <a:p>
            <a:pPr algn="ctr"/>
            <a:r>
              <a:rPr lang="it-IT" sz="3600" dirty="0"/>
              <a:t>£ 200/ha to £ 10 000/ha</a:t>
            </a:r>
          </a:p>
          <a:p>
            <a:pPr algn="ctr"/>
            <a:r>
              <a:rPr lang="it-IT" sz="3600" dirty="0"/>
              <a:t>Soit 234 à </a:t>
            </a:r>
            <a:r>
              <a:rPr lang="it-IT" sz="3600" b="1" dirty="0"/>
              <a:t>11 715 </a:t>
            </a:r>
            <a:r>
              <a:rPr lang="it-IT" sz="3600" b="1" dirty="0">
                <a:latin typeface="Arial" panose="020B0604020202020204" pitchFamily="34" charset="0"/>
                <a:cs typeface="Arial" panose="020B0604020202020204" pitchFamily="34" charset="0"/>
              </a:rPr>
              <a:t>€</a:t>
            </a:r>
            <a:r>
              <a:rPr lang="it-IT" sz="3600" b="1" dirty="0"/>
              <a:t>/ha</a:t>
            </a:r>
          </a:p>
        </p:txBody>
      </p:sp>
      <p:cxnSp>
        <p:nvCxnSpPr>
          <p:cNvPr id="22" name="Connecteur droit 21">
            <a:extLst>
              <a:ext uri="{FF2B5EF4-FFF2-40B4-BE49-F238E27FC236}">
                <a16:creationId xmlns:a16="http://schemas.microsoft.com/office/drawing/2014/main" id="{A4C9E162-8880-B727-46E9-F3608B01624B}"/>
              </a:ext>
            </a:extLst>
          </p:cNvPr>
          <p:cNvCxnSpPr/>
          <p:nvPr/>
        </p:nvCxnSpPr>
        <p:spPr>
          <a:xfrm>
            <a:off x="14888818" y="6687341"/>
            <a:ext cx="0" cy="4663145"/>
          </a:xfrm>
          <a:prstGeom prst="line">
            <a:avLst/>
          </a:prstGeom>
          <a:ln w="38100">
            <a:solidFill>
              <a:srgbClr val="8D53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99018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62A919FB-6FF0-7D4B-1A01-AC7F863B503A}"/>
              </a:ext>
            </a:extLst>
          </p:cNvPr>
          <p:cNvSpPr>
            <a:spLocks noGrp="1"/>
          </p:cNvSpPr>
          <p:nvPr>
            <p:ph type="title"/>
          </p:nvPr>
        </p:nvSpPr>
        <p:spPr>
          <a:xfrm>
            <a:off x="1905000" y="206375"/>
            <a:ext cx="21202650" cy="1625278"/>
          </a:xfrm>
        </p:spPr>
        <p:txBody>
          <a:bodyPr/>
          <a:lstStyle/>
          <a:p>
            <a:r>
              <a:rPr lang="fr-FR" spc="-120" dirty="0"/>
              <a:t>Quelle quantité de carbone serait-il possible de ne pas émettre dans les prochaines décennies  pour les tourbières de France Métropolitaine ?</a:t>
            </a:r>
          </a:p>
        </p:txBody>
      </p:sp>
      <p:sp>
        <p:nvSpPr>
          <p:cNvPr id="5" name="ZoneTexte 4">
            <a:extLst>
              <a:ext uri="{FF2B5EF4-FFF2-40B4-BE49-F238E27FC236}">
                <a16:creationId xmlns:a16="http://schemas.microsoft.com/office/drawing/2014/main" id="{357E2FFC-F78F-B0F2-4DAC-2026B2A81EAC}"/>
              </a:ext>
            </a:extLst>
          </p:cNvPr>
          <p:cNvSpPr txBox="1"/>
          <p:nvPr/>
        </p:nvSpPr>
        <p:spPr>
          <a:xfrm>
            <a:off x="16447536" y="12351851"/>
            <a:ext cx="6450133"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Tourbe extraite de la tourbière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de Baupte dans le Cotentin (France, 50)</a:t>
            </a:r>
          </a:p>
        </p:txBody>
      </p:sp>
      <p:sp>
        <p:nvSpPr>
          <p:cNvPr id="7" name="ZoneTexte 6">
            <a:extLst>
              <a:ext uri="{FF2B5EF4-FFF2-40B4-BE49-F238E27FC236}">
                <a16:creationId xmlns:a16="http://schemas.microsoft.com/office/drawing/2014/main" id="{0872A602-94BF-80D4-477E-9D91BB3D70CF}"/>
              </a:ext>
            </a:extLst>
          </p:cNvPr>
          <p:cNvSpPr txBox="1"/>
          <p:nvPr/>
        </p:nvSpPr>
        <p:spPr>
          <a:xfrm>
            <a:off x="19245488" y="1235309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pic>
        <p:nvPicPr>
          <p:cNvPr id="3" name="Image 2">
            <a:extLst>
              <a:ext uri="{FF2B5EF4-FFF2-40B4-BE49-F238E27FC236}">
                <a16:creationId xmlns:a16="http://schemas.microsoft.com/office/drawing/2014/main" id="{6ACF4926-8DF3-653C-168C-9800E5A6C487}"/>
              </a:ext>
            </a:extLst>
          </p:cNvPr>
          <p:cNvPicPr>
            <a:picLocks noChangeAspect="1"/>
          </p:cNvPicPr>
          <p:nvPr/>
        </p:nvPicPr>
        <p:blipFill>
          <a:blip r:embed="rId3"/>
          <a:stretch>
            <a:fillRect/>
          </a:stretch>
        </p:blipFill>
        <p:spPr>
          <a:xfrm>
            <a:off x="16478944" y="2520000"/>
            <a:ext cx="7229293" cy="9833095"/>
          </a:xfrm>
          <a:prstGeom prst="rect">
            <a:avLst/>
          </a:prstGeom>
        </p:spPr>
      </p:pic>
      <p:sp>
        <p:nvSpPr>
          <p:cNvPr id="9" name="ZoneTexte 8">
            <a:extLst>
              <a:ext uri="{FF2B5EF4-FFF2-40B4-BE49-F238E27FC236}">
                <a16:creationId xmlns:a16="http://schemas.microsoft.com/office/drawing/2014/main" id="{E06D9FB3-D6FE-02AE-8BB9-A72BC3ACC96A}"/>
              </a:ext>
            </a:extLst>
          </p:cNvPr>
          <p:cNvSpPr txBox="1"/>
          <p:nvPr/>
        </p:nvSpPr>
        <p:spPr>
          <a:xfrm>
            <a:off x="846000" y="2520000"/>
            <a:ext cx="15165939" cy="10325904"/>
          </a:xfrm>
          <a:prstGeom prst="rect">
            <a:avLst/>
          </a:prstGeom>
          <a:noFill/>
        </p:spPr>
        <p:txBody>
          <a:bodyPr wrap="square">
            <a:spAutoFit/>
          </a:bodyPr>
          <a:lstStyle/>
          <a:p>
            <a:pPr algn="l">
              <a:defRPr sz="4000">
                <a:solidFill>
                  <a:srgbClr val="000000"/>
                </a:solidFill>
              </a:defRPr>
            </a:pPr>
            <a:r>
              <a:rPr lang="fr-FR" sz="3500" dirty="0"/>
              <a:t>En considérant que l'assiette maximale est de l'ordre de grandeur de 1 millions de tonnes de CO</a:t>
            </a:r>
            <a:r>
              <a:rPr lang="fr-FR" sz="3500" baseline="-25000" dirty="0"/>
              <a:t>2</a:t>
            </a:r>
            <a:r>
              <a:rPr lang="fr-FR" sz="3500" dirty="0"/>
              <a:t> par an émis par les tourbières de France métropolitaine, il est envisageable d'agir prioritairement dans les milieux où </a:t>
            </a:r>
            <a:r>
              <a:rPr lang="fr-FR" sz="3500" b="1" dirty="0"/>
              <a:t>l'action sera la plus efficace </a:t>
            </a:r>
            <a:r>
              <a:rPr lang="fr-FR" sz="3500" dirty="0"/>
              <a:t>(c'est-à-dire dans les milieux les plus dégradés émettant de grandes quantités de CO</a:t>
            </a:r>
            <a:r>
              <a:rPr lang="fr-FR" sz="3500" baseline="-25000" dirty="0"/>
              <a:t>2</a:t>
            </a:r>
            <a:r>
              <a:rPr lang="fr-FR" sz="3500" dirty="0"/>
              <a:t>).</a:t>
            </a:r>
          </a:p>
          <a:p>
            <a:pPr algn="l">
              <a:defRPr sz="4000">
                <a:solidFill>
                  <a:srgbClr val="000000"/>
                </a:solidFill>
              </a:defRPr>
            </a:pPr>
            <a:endParaRPr lang="fr-FR" sz="3500" dirty="0"/>
          </a:p>
          <a:p>
            <a:pPr algn="l">
              <a:defRPr sz="4000">
                <a:solidFill>
                  <a:srgbClr val="000000"/>
                </a:solidFill>
              </a:defRPr>
            </a:pPr>
            <a:r>
              <a:rPr lang="fr-FR" sz="3500" dirty="0"/>
              <a:t>Il n'existe pas encore de données détaillant précisément les actions à mettre en</a:t>
            </a:r>
            <a:r>
              <a:rPr lang="fr-FR" sz="3600" dirty="0"/>
              <a:t> </a:t>
            </a:r>
            <a:r>
              <a:rPr lang="fr-FR" sz="3600" spc="-600" dirty="0" err="1">
                <a:cs typeface="Arial" panose="020B0604020202020204" pitchFamily="34" charset="0"/>
              </a:rPr>
              <a:t>o</a:t>
            </a:r>
            <a:r>
              <a:rPr lang="fr-FR" sz="3600" dirty="0" err="1">
                <a:cs typeface="Arial" panose="020B0604020202020204" pitchFamily="34" charset="0"/>
              </a:rPr>
              <a:t>euvre</a:t>
            </a:r>
            <a:r>
              <a:rPr lang="fr-FR" sz="3600" dirty="0"/>
              <a:t> </a:t>
            </a:r>
            <a:r>
              <a:rPr lang="fr-FR" sz="3500" dirty="0"/>
              <a:t>(</a:t>
            </a:r>
            <a:r>
              <a:rPr lang="fr-FR" sz="3500" dirty="0">
                <a:latin typeface="Arial" panose="020B0604020202020204" pitchFamily="34" charset="0"/>
                <a:cs typeface="Arial" panose="020B0604020202020204" pitchFamily="34" charset="0"/>
              </a:rPr>
              <a:t>«</a:t>
            </a:r>
            <a:r>
              <a:rPr lang="fr-FR" sz="3500" dirty="0"/>
              <a:t> priorisation des actions </a:t>
            </a:r>
            <a:r>
              <a:rPr lang="fr-FR" sz="3500" dirty="0">
                <a:latin typeface="Arial" panose="020B0604020202020204" pitchFamily="34" charset="0"/>
                <a:cs typeface="Arial" panose="020B0604020202020204" pitchFamily="34" charset="0"/>
              </a:rPr>
              <a:t>»</a:t>
            </a:r>
            <a:r>
              <a:rPr lang="fr-FR" sz="3500" dirty="0"/>
              <a:t>), mais si 30 % des tourbières à usage agricole étaient restaurées, cela représenterait un gain sans aucun doute </a:t>
            </a:r>
            <a:r>
              <a:rPr lang="fr-FR" sz="3500" b="1" dirty="0"/>
              <a:t>très supérieur à 100 000 tonnes de CO</a:t>
            </a:r>
            <a:r>
              <a:rPr lang="fr-FR" sz="3500" b="1" baseline="-25000" dirty="0"/>
              <a:t>2</a:t>
            </a:r>
            <a:r>
              <a:rPr lang="fr-FR" sz="3500" b="1" dirty="0"/>
              <a:t> par an.</a:t>
            </a:r>
          </a:p>
          <a:p>
            <a:pPr algn="l">
              <a:defRPr sz="4000">
                <a:solidFill>
                  <a:srgbClr val="000000"/>
                </a:solidFill>
              </a:defRPr>
            </a:pPr>
            <a:endParaRPr lang="fr-FR" sz="3500" dirty="0"/>
          </a:p>
          <a:p>
            <a:pPr algn="l">
              <a:defRPr sz="4000">
                <a:solidFill>
                  <a:srgbClr val="000000"/>
                </a:solidFill>
              </a:defRPr>
            </a:pPr>
            <a:r>
              <a:rPr lang="fr-FR" sz="3500" dirty="0"/>
              <a:t>Il est très important de noter que restaurer une tourbière permet d'éviter </a:t>
            </a:r>
            <a:r>
              <a:rPr lang="fr-FR" sz="3500" b="1" dirty="0"/>
              <a:t>CHAQUE ANNÉE </a:t>
            </a:r>
            <a:r>
              <a:rPr lang="fr-FR" sz="3500" dirty="0"/>
              <a:t>que des gaz à effet de serre soient émis.</a:t>
            </a:r>
          </a:p>
          <a:p>
            <a:pPr algn="l">
              <a:defRPr sz="4000">
                <a:solidFill>
                  <a:srgbClr val="000000"/>
                </a:solidFill>
              </a:defRPr>
            </a:pPr>
            <a:r>
              <a:rPr lang="fr-FR" sz="3500" dirty="0"/>
              <a:t>Restaurer 30 % des tourbières agricoles, soit seulement 20 000 hectares, pourrait empêcher d'émettre plus de 3 millions de tonnes de CO</a:t>
            </a:r>
            <a:r>
              <a:rPr lang="fr-FR" sz="3500" baseline="-25000" dirty="0"/>
              <a:t>2</a:t>
            </a:r>
            <a:r>
              <a:rPr lang="fr-FR" sz="3500" dirty="0"/>
              <a:t> pour les 30 prochaines années.</a:t>
            </a:r>
          </a:p>
          <a:p>
            <a:pPr algn="l">
              <a:defRPr sz="4000">
                <a:solidFill>
                  <a:srgbClr val="000000"/>
                </a:solidFill>
              </a:defRPr>
            </a:pPr>
            <a:endParaRPr lang="fr-FR" sz="3500" dirty="0"/>
          </a:p>
          <a:p>
            <a:pPr algn="l">
              <a:defRPr sz="4000">
                <a:solidFill>
                  <a:srgbClr val="000000"/>
                </a:solidFill>
              </a:defRPr>
            </a:pPr>
            <a:r>
              <a:rPr lang="fr-FR" sz="3500" dirty="0"/>
              <a:t>De plus, restaurer les tourbières permet de </a:t>
            </a:r>
            <a:r>
              <a:rPr lang="fr-FR" sz="3500" b="1" dirty="0"/>
              <a:t>stocker efficacement de l'eau</a:t>
            </a:r>
            <a:r>
              <a:rPr lang="fr-FR" sz="3500" dirty="0"/>
              <a:t> d'excellente qualité et de </a:t>
            </a:r>
            <a:r>
              <a:rPr lang="fr-FR" sz="3500" b="1" dirty="0"/>
              <a:t>préserver la biodiversité</a:t>
            </a:r>
            <a:r>
              <a:rPr lang="fr-FR" sz="3500" dirty="0"/>
              <a: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extLst>
              <a:ext uri="{BEBA8EAE-BF5A-486C-A8C5-ECC9F3942E4B}">
                <a14:imgProps xmlns:a14="http://schemas.microsoft.com/office/drawing/2010/main">
                  <a14:imgLayer r:embed="rId4">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A8BE6-C2DD-F18F-0845-67A00F3B492F}"/>
              </a:ext>
            </a:extLst>
          </p:cNvPr>
          <p:cNvSpPr>
            <a:spLocks noGrp="1"/>
          </p:cNvSpPr>
          <p:nvPr>
            <p:ph type="title"/>
          </p:nvPr>
        </p:nvSpPr>
        <p:spPr>
          <a:xfrm>
            <a:off x="6081487" y="5989201"/>
            <a:ext cx="6110513" cy="1338614"/>
          </a:xfrm>
        </p:spPr>
        <p:txBody>
          <a:bodyPr wrap="square">
            <a:spAutoFit/>
          </a:bodyPr>
          <a:lstStyle/>
          <a:p>
            <a:pPr>
              <a:buFont typeface="+mj-lt"/>
              <a:buAutoNum type="arabicPeriod" startAt="5"/>
            </a:pPr>
            <a:r>
              <a:rPr lang="fr-FR" dirty="0"/>
              <a:t>Conclusions</a:t>
            </a:r>
          </a:p>
        </p:txBody>
      </p:sp>
    </p:spTree>
    <p:extLst>
      <p:ext uri="{BB962C8B-B14F-4D97-AF65-F5344CB8AC3E}">
        <p14:creationId xmlns:p14="http://schemas.microsoft.com/office/powerpoint/2010/main" val="134498825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028E9-7426-29FE-CADC-F0A25D68A021}"/>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cs typeface="Arial" panose="020B0604020202020204" pitchFamily="34" charset="0"/>
              </a:rPr>
              <a:t>@</a:t>
            </a:r>
          </a:p>
        </p:txBody>
      </p:sp>
      <p:sp>
        <p:nvSpPr>
          <p:cNvPr id="2" name="Titre 1">
            <a:extLst>
              <a:ext uri="{FF2B5EF4-FFF2-40B4-BE49-F238E27FC236}">
                <a16:creationId xmlns:a16="http://schemas.microsoft.com/office/drawing/2014/main" id="{AA042392-40A4-1F44-A58E-20644BD220B3}"/>
              </a:ext>
            </a:extLst>
          </p:cNvPr>
          <p:cNvSpPr>
            <a:spLocks noGrp="1"/>
          </p:cNvSpPr>
          <p:nvPr>
            <p:ph type="title"/>
          </p:nvPr>
        </p:nvSpPr>
        <p:spPr>
          <a:xfrm>
            <a:off x="1905000" y="205650"/>
            <a:ext cx="21202650" cy="863531"/>
          </a:xfrm>
        </p:spPr>
        <p:txBody>
          <a:bodyPr/>
          <a:lstStyle/>
          <a:p>
            <a:r>
              <a:rPr lang="fr-FR" dirty="0"/>
              <a:t>Points essentiels à retenir</a:t>
            </a:r>
          </a:p>
        </p:txBody>
      </p:sp>
      <p:sp>
        <p:nvSpPr>
          <p:cNvPr id="4" name="ZoneTexte 3">
            <a:extLst>
              <a:ext uri="{FF2B5EF4-FFF2-40B4-BE49-F238E27FC236}">
                <a16:creationId xmlns:a16="http://schemas.microsoft.com/office/drawing/2014/main" id="{74121A26-825A-CD06-EA64-BA507FB90AC4}"/>
              </a:ext>
            </a:extLst>
          </p:cNvPr>
          <p:cNvSpPr txBox="1"/>
          <p:nvPr/>
        </p:nvSpPr>
        <p:spPr>
          <a:xfrm>
            <a:off x="720002" y="2520000"/>
            <a:ext cx="6508112" cy="3367676"/>
          </a:xfrm>
          <a:prstGeom prst="roundRect">
            <a:avLst>
              <a:gd name="adj" fmla="val 14306"/>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Les tourbières sont </a:t>
            </a:r>
            <a:br>
              <a:rPr lang="fr-FR" sz="4000" dirty="0">
                <a:cs typeface="Arial" panose="020B0604020202020204" pitchFamily="34" charset="0"/>
              </a:rPr>
            </a:br>
            <a:r>
              <a:rPr lang="fr-FR" sz="4000" dirty="0">
                <a:cs typeface="Arial" panose="020B0604020202020204" pitchFamily="34" charset="0"/>
              </a:rPr>
              <a:t>les écosystèmes qui concentrent </a:t>
            </a:r>
            <a:r>
              <a:rPr lang="fr-FR" sz="4000" b="1" dirty="0">
                <a:solidFill>
                  <a:srgbClr val="8D533E"/>
                </a:solidFill>
                <a:cs typeface="Arial" panose="020B0604020202020204" pitchFamily="34" charset="0"/>
              </a:rPr>
              <a:t>le plus de carbone</a:t>
            </a:r>
            <a:r>
              <a:rPr lang="fr-FR" sz="4000" dirty="0">
                <a:cs typeface="Arial" panose="020B0604020202020204" pitchFamily="34" charset="0"/>
              </a:rPr>
              <a:t> par hectare.</a:t>
            </a:r>
          </a:p>
        </p:txBody>
      </p:sp>
      <p:sp>
        <p:nvSpPr>
          <p:cNvPr id="8" name="ZoneTexte 7">
            <a:extLst>
              <a:ext uri="{FF2B5EF4-FFF2-40B4-BE49-F238E27FC236}">
                <a16:creationId xmlns:a16="http://schemas.microsoft.com/office/drawing/2014/main" id="{1B905216-5EAE-A032-D468-727247FB4FB6}"/>
              </a:ext>
            </a:extLst>
          </p:cNvPr>
          <p:cNvSpPr txBox="1"/>
          <p:nvPr/>
        </p:nvSpPr>
        <p:spPr>
          <a:xfrm>
            <a:off x="9574255" y="2186151"/>
            <a:ext cx="7431597" cy="5184065"/>
          </a:xfrm>
          <a:prstGeom prst="roundRect">
            <a:avLst>
              <a:gd name="adj" fmla="val 9765"/>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En accumulant régulièrement du carbone atmosphérique sous forme de tourbe, </a:t>
            </a:r>
            <a:r>
              <a:rPr lang="fr-FR" sz="4000" b="1" dirty="0">
                <a:solidFill>
                  <a:srgbClr val="8D533E"/>
                </a:solidFill>
                <a:cs typeface="Arial" panose="020B0604020202020204" pitchFamily="34" charset="0"/>
              </a:rPr>
              <a:t>les tourbières contribuent à très long terme </a:t>
            </a:r>
            <a:br>
              <a:rPr lang="fr-FR" sz="4000" b="1" dirty="0">
                <a:solidFill>
                  <a:srgbClr val="8D533E"/>
                </a:solidFill>
                <a:cs typeface="Arial" panose="020B0604020202020204" pitchFamily="34" charset="0"/>
              </a:rPr>
            </a:br>
            <a:r>
              <a:rPr lang="fr-FR" sz="4000" b="1" dirty="0">
                <a:solidFill>
                  <a:srgbClr val="8D533E"/>
                </a:solidFill>
                <a:cs typeface="Arial" panose="020B0604020202020204" pitchFamily="34" charset="0"/>
              </a:rPr>
              <a:t>à refroidir le climat.</a:t>
            </a:r>
          </a:p>
        </p:txBody>
      </p:sp>
      <p:sp>
        <p:nvSpPr>
          <p:cNvPr id="9" name="ZoneTexte 8">
            <a:extLst>
              <a:ext uri="{FF2B5EF4-FFF2-40B4-BE49-F238E27FC236}">
                <a16:creationId xmlns:a16="http://schemas.microsoft.com/office/drawing/2014/main" id="{119ADB16-9790-2B71-1FDB-A9584ABD9EB8}"/>
              </a:ext>
            </a:extLst>
          </p:cNvPr>
          <p:cNvSpPr txBox="1"/>
          <p:nvPr/>
        </p:nvSpPr>
        <p:spPr>
          <a:xfrm>
            <a:off x="2627111" y="6598047"/>
            <a:ext cx="5865196" cy="3887736"/>
          </a:xfrm>
          <a:prstGeom prst="roundRect">
            <a:avLst>
              <a:gd name="adj" fmla="val 12598"/>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Elles couvrent 3 % des terres émergées mais représentent </a:t>
            </a:r>
            <a:r>
              <a:rPr lang="fr-FR" sz="4000" b="1" dirty="0">
                <a:solidFill>
                  <a:srgbClr val="8D533E"/>
                </a:solidFill>
                <a:cs typeface="Arial" panose="020B0604020202020204" pitchFamily="34" charset="0"/>
              </a:rPr>
              <a:t>1/3 du carbone </a:t>
            </a:r>
            <a:br>
              <a:rPr lang="fr-FR" sz="4000" b="1" dirty="0">
                <a:solidFill>
                  <a:srgbClr val="8D533E"/>
                </a:solidFill>
                <a:cs typeface="Arial" panose="020B0604020202020204" pitchFamily="34" charset="0"/>
              </a:rPr>
            </a:br>
            <a:r>
              <a:rPr lang="fr-FR" sz="4000" b="1" dirty="0">
                <a:solidFill>
                  <a:srgbClr val="8D533E"/>
                </a:solidFill>
                <a:cs typeface="Arial" panose="020B0604020202020204" pitchFamily="34" charset="0"/>
              </a:rPr>
              <a:t>des sols.</a:t>
            </a:r>
          </a:p>
        </p:txBody>
      </p:sp>
      <p:sp>
        <p:nvSpPr>
          <p:cNvPr id="11" name="ZoneTexte 10">
            <a:extLst>
              <a:ext uri="{FF2B5EF4-FFF2-40B4-BE49-F238E27FC236}">
                <a16:creationId xmlns:a16="http://schemas.microsoft.com/office/drawing/2014/main" id="{6D99065D-1B77-AA79-E39E-13791A12AC08}"/>
              </a:ext>
            </a:extLst>
          </p:cNvPr>
          <p:cNvSpPr txBox="1"/>
          <p:nvPr/>
        </p:nvSpPr>
        <p:spPr>
          <a:xfrm>
            <a:off x="7614335" y="9000658"/>
            <a:ext cx="6353953" cy="3751245"/>
          </a:xfrm>
          <a:prstGeom prst="roundRect">
            <a:avLst>
              <a:gd name="adj" fmla="val 10347"/>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Il s'agit pour l'essentiel de carbone fossile qui s'est accumulé aux cours des derniers </a:t>
            </a:r>
            <a:br>
              <a:rPr lang="fr-FR" sz="4000" dirty="0"/>
            </a:br>
            <a:r>
              <a:rPr lang="fr-FR" sz="4000" dirty="0"/>
              <a:t>millénaires.</a:t>
            </a:r>
            <a:endParaRPr lang="fr-FR" sz="4000" dirty="0">
              <a:cs typeface="Arial" panose="020B0604020202020204" pitchFamily="34" charset="0"/>
            </a:endParaRPr>
          </a:p>
        </p:txBody>
      </p:sp>
      <p:sp>
        <p:nvSpPr>
          <p:cNvPr id="12" name="ZoneTexte 11">
            <a:extLst>
              <a:ext uri="{FF2B5EF4-FFF2-40B4-BE49-F238E27FC236}">
                <a16:creationId xmlns:a16="http://schemas.microsoft.com/office/drawing/2014/main" id="{01972756-8C1E-5D26-FC58-D85467D21061}"/>
              </a:ext>
            </a:extLst>
          </p:cNvPr>
          <p:cNvSpPr txBox="1"/>
          <p:nvPr/>
        </p:nvSpPr>
        <p:spPr>
          <a:xfrm>
            <a:off x="16073475" y="6174455"/>
            <a:ext cx="6944238" cy="5184065"/>
          </a:xfrm>
          <a:prstGeom prst="roundRect">
            <a:avLst>
              <a:gd name="adj" fmla="val 8182"/>
            </a:avLst>
          </a:prstGeom>
          <a:solidFill>
            <a:schemeClr val="bg1"/>
          </a:solidFill>
          <a:ln w="1143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Lorsqu'elles sont </a:t>
            </a:r>
            <a:r>
              <a:rPr lang="fr-FR" sz="4000" b="1" dirty="0">
                <a:solidFill>
                  <a:srgbClr val="8D533E"/>
                </a:solidFill>
                <a:cs typeface="Arial" panose="020B0604020202020204" pitchFamily="34" charset="0"/>
              </a:rPr>
              <a:t>drainées, les tourbières émettent des quantités très importantes de CO</a:t>
            </a:r>
            <a:r>
              <a:rPr lang="fr-FR" sz="4000" b="1" baseline="-25000" dirty="0">
                <a:solidFill>
                  <a:srgbClr val="8D533E"/>
                </a:solidFill>
                <a:cs typeface="Arial" panose="020B0604020202020204" pitchFamily="34" charset="0"/>
              </a:rPr>
              <a:t>2</a:t>
            </a:r>
            <a:r>
              <a:rPr lang="fr-FR" sz="4000" b="1" dirty="0">
                <a:solidFill>
                  <a:srgbClr val="8D533E"/>
                </a:solidFill>
                <a:cs typeface="Arial" panose="020B0604020202020204" pitchFamily="34" charset="0"/>
              </a:rPr>
              <a:t> </a:t>
            </a:r>
            <a:r>
              <a:rPr lang="fr-FR" sz="4000" dirty="0"/>
              <a:t>dans l'air et contribuent au réchauffement climatique.</a:t>
            </a:r>
            <a:endParaRPr lang="fr-FR" sz="4000" dirty="0">
              <a:cs typeface="Arial" panose="020B0604020202020204" pitchFamily="34" charset="0"/>
            </a:endParaRPr>
          </a:p>
        </p:txBody>
      </p:sp>
      <p:sp>
        <p:nvSpPr>
          <p:cNvPr id="19" name="ZoneTexte 18">
            <a:extLst>
              <a:ext uri="{FF2B5EF4-FFF2-40B4-BE49-F238E27FC236}">
                <a16:creationId xmlns:a16="http://schemas.microsoft.com/office/drawing/2014/main" id="{0D33C4AA-CCC8-C1BC-A205-485CF982E67C}"/>
              </a:ext>
            </a:extLst>
          </p:cNvPr>
          <p:cNvSpPr txBox="1"/>
          <p:nvPr/>
        </p:nvSpPr>
        <p:spPr>
          <a:xfrm>
            <a:off x="6012217" y="913545"/>
            <a:ext cx="1527599" cy="3633945"/>
          </a:xfrm>
          <a:prstGeom prst="rect">
            <a:avLst/>
          </a:prstGeom>
          <a:noFill/>
        </p:spPr>
        <p:txBody>
          <a:bodyPr wrap="none" lIns="46800" tIns="46800" rIns="46800" bIns="46800" rtlCol="0">
            <a:spAutoFit/>
          </a:bodyPr>
          <a:lstStyle/>
          <a:p>
            <a:pPr algn="l"/>
            <a:r>
              <a:rPr lang="fr-FR" sz="23000" b="1" dirty="0">
                <a:solidFill>
                  <a:srgbClr val="2B7758"/>
                </a:solidFill>
                <a:latin typeface="+mj-lt"/>
                <a:cs typeface="Arial" panose="020B0604020202020204" pitchFamily="34" charset="0"/>
              </a:rPr>
              <a:t>+</a:t>
            </a:r>
          </a:p>
        </p:txBody>
      </p:sp>
      <p:graphicFrame>
        <p:nvGraphicFramePr>
          <p:cNvPr id="23" name="Graphique 22">
            <a:extLst>
              <a:ext uri="{FF2B5EF4-FFF2-40B4-BE49-F238E27FC236}">
                <a16:creationId xmlns:a16="http://schemas.microsoft.com/office/drawing/2014/main" id="{2D3A5096-8FF7-72DF-A5F2-8EDC89177655}"/>
              </a:ext>
            </a:extLst>
          </p:cNvPr>
          <p:cNvGraphicFramePr/>
          <p:nvPr>
            <p:extLst>
              <p:ext uri="{D42A27DB-BD31-4B8C-83A1-F6EECF244321}">
                <p14:modId xmlns:p14="http://schemas.microsoft.com/office/powerpoint/2010/main" val="811568046"/>
              </p:ext>
            </p:extLst>
          </p:nvPr>
        </p:nvGraphicFramePr>
        <p:xfrm>
          <a:off x="5000758" y="9684302"/>
          <a:ext cx="2562247" cy="2157260"/>
        </p:xfrm>
        <a:graphic>
          <a:graphicData uri="http://schemas.openxmlformats.org/drawingml/2006/chart">
            <c:chart xmlns:c="http://schemas.openxmlformats.org/drawingml/2006/chart" xmlns:r="http://schemas.openxmlformats.org/officeDocument/2006/relationships" r:id="rId3"/>
          </a:graphicData>
        </a:graphic>
      </p:graphicFrame>
      <p:pic>
        <p:nvPicPr>
          <p:cNvPr id="26" name="Image 25">
            <a:extLst>
              <a:ext uri="{FF2B5EF4-FFF2-40B4-BE49-F238E27FC236}">
                <a16:creationId xmlns:a16="http://schemas.microsoft.com/office/drawing/2014/main" id="{997D9920-BBB1-6990-A0AA-F539B24CCD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56082">
            <a:off x="12312741" y="11469929"/>
            <a:ext cx="2340323" cy="1809142"/>
          </a:xfrm>
          <a:prstGeom prst="rect">
            <a:avLst/>
          </a:prstGeom>
        </p:spPr>
      </p:pic>
      <p:grpSp>
        <p:nvGrpSpPr>
          <p:cNvPr id="28" name="Groupe 27">
            <a:extLst>
              <a:ext uri="{FF2B5EF4-FFF2-40B4-BE49-F238E27FC236}">
                <a16:creationId xmlns:a16="http://schemas.microsoft.com/office/drawing/2014/main" id="{057675D7-69FB-2748-4C45-F1CCC9DEABCC}"/>
              </a:ext>
            </a:extLst>
          </p:cNvPr>
          <p:cNvGrpSpPr/>
          <p:nvPr/>
        </p:nvGrpSpPr>
        <p:grpSpPr>
          <a:xfrm>
            <a:off x="14091953" y="1480640"/>
            <a:ext cx="1954681" cy="1816630"/>
            <a:chOff x="5398770" y="11374065"/>
            <a:chExt cx="2395861" cy="2226651"/>
          </a:xfrm>
          <a:solidFill>
            <a:srgbClr val="2B7758"/>
          </a:solidFill>
        </p:grpSpPr>
        <p:cxnSp>
          <p:nvCxnSpPr>
            <p:cNvPr id="31" name="Connecteur droit 30">
              <a:extLst>
                <a:ext uri="{FF2B5EF4-FFF2-40B4-BE49-F238E27FC236}">
                  <a16:creationId xmlns:a16="http://schemas.microsoft.com/office/drawing/2014/main" id="{863E928E-F6D6-6C57-47EE-ED2D7A479643}"/>
                </a:ext>
              </a:extLst>
            </p:cNvPr>
            <p:cNvCxnSpPr>
              <a:cxnSpLocks/>
            </p:cNvCxnSpPr>
            <p:nvPr/>
          </p:nvCxnSpPr>
          <p:spPr>
            <a:xfrm>
              <a:off x="5398770" y="12496449"/>
              <a:ext cx="2395861" cy="0"/>
            </a:xfrm>
            <a:prstGeom prst="line">
              <a:avLst/>
            </a:prstGeom>
            <a:grpFill/>
            <a:ln w="76200" cap="rnd">
              <a:solidFill>
                <a:srgbClr val="2B7758"/>
              </a:solidFill>
            </a:ln>
          </p:spPr>
          <p:style>
            <a:lnRef idx="1">
              <a:schemeClr val="accent1"/>
            </a:lnRef>
            <a:fillRef idx="0">
              <a:schemeClr val="accent1"/>
            </a:fillRef>
            <a:effectRef idx="0">
              <a:schemeClr val="accent1"/>
            </a:effectRef>
            <a:fontRef idx="minor">
              <a:schemeClr val="tx1"/>
            </a:fontRef>
          </p:style>
        </p:cxnSp>
        <p:sp>
          <p:nvSpPr>
            <p:cNvPr id="32" name="Flèche : courbe vers la droite 31">
              <a:extLst>
                <a:ext uri="{FF2B5EF4-FFF2-40B4-BE49-F238E27FC236}">
                  <a16:creationId xmlns:a16="http://schemas.microsoft.com/office/drawing/2014/main" id="{70DE372E-A51D-01F5-5969-2A004E8E651B}"/>
                </a:ext>
              </a:extLst>
            </p:cNvPr>
            <p:cNvSpPr/>
            <p:nvPr/>
          </p:nvSpPr>
          <p:spPr>
            <a:xfrm rot="1212401">
              <a:off x="5686098" y="11374065"/>
              <a:ext cx="845861" cy="2004059"/>
            </a:xfrm>
            <a:prstGeom prst="curvedRightArrow">
              <a:avLst/>
            </a:prstGeom>
            <a:grpFill/>
            <a:ln w="50800" cap="rnd">
              <a:solidFill>
                <a:srgbClr val="2B7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cs typeface="Arial" panose="020B0604020202020204" pitchFamily="34" charset="0"/>
              </a:endParaRPr>
            </a:p>
          </p:txBody>
        </p:sp>
        <p:sp>
          <p:nvSpPr>
            <p:cNvPr id="34" name="Flèche : courbe vers la droite 33">
              <a:extLst>
                <a:ext uri="{FF2B5EF4-FFF2-40B4-BE49-F238E27FC236}">
                  <a16:creationId xmlns:a16="http://schemas.microsoft.com/office/drawing/2014/main" id="{7CD2E10E-E474-1A06-6067-7FFB1061E9E2}"/>
                </a:ext>
              </a:extLst>
            </p:cNvPr>
            <p:cNvSpPr/>
            <p:nvPr/>
          </p:nvSpPr>
          <p:spPr>
            <a:xfrm rot="11982570">
              <a:off x="6644113" y="11596657"/>
              <a:ext cx="837103" cy="2004059"/>
            </a:xfrm>
            <a:prstGeom prst="curvedRightArrow">
              <a:avLst/>
            </a:prstGeom>
            <a:grpFill/>
            <a:ln w="50800" cap="rnd">
              <a:solidFill>
                <a:srgbClr val="2B7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cs typeface="Arial" panose="020B0604020202020204" pitchFamily="34" charset="0"/>
              </a:endParaRPr>
            </a:p>
          </p:txBody>
        </p:sp>
      </p:grpSp>
      <p:sp>
        <p:nvSpPr>
          <p:cNvPr id="35" name="Flèche : virage 34">
            <a:extLst>
              <a:ext uri="{FF2B5EF4-FFF2-40B4-BE49-F238E27FC236}">
                <a16:creationId xmlns:a16="http://schemas.microsoft.com/office/drawing/2014/main" id="{F299CCCA-62AB-9F08-F317-4D09091A7B1F}"/>
              </a:ext>
            </a:extLst>
          </p:cNvPr>
          <p:cNvSpPr/>
          <p:nvPr/>
        </p:nvSpPr>
        <p:spPr>
          <a:xfrm flipV="1">
            <a:off x="1238763" y="6154059"/>
            <a:ext cx="1085206" cy="1219200"/>
          </a:xfrm>
          <a:prstGeom prst="bentArrow">
            <a:avLst/>
          </a:prstGeom>
          <a:solidFill>
            <a:srgbClr val="AF86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6" name="Flèche : bas 35">
            <a:extLst>
              <a:ext uri="{FF2B5EF4-FFF2-40B4-BE49-F238E27FC236}">
                <a16:creationId xmlns:a16="http://schemas.microsoft.com/office/drawing/2014/main" id="{9EB9CABA-81C0-2843-9F5F-81E763BEEF59}"/>
              </a:ext>
            </a:extLst>
          </p:cNvPr>
          <p:cNvSpPr/>
          <p:nvPr/>
        </p:nvSpPr>
        <p:spPr>
          <a:xfrm rot="13384960">
            <a:off x="20929504" y="5679898"/>
            <a:ext cx="1132114" cy="1200811"/>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37" name="Graphique 36">
            <a:extLst>
              <a:ext uri="{FF2B5EF4-FFF2-40B4-BE49-F238E27FC236}">
                <a16:creationId xmlns:a16="http://schemas.microsoft.com/office/drawing/2014/main" id="{C067F8E7-107B-AF44-B176-7B43669FEC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41715" y="9964615"/>
            <a:ext cx="2776090" cy="2995255"/>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428552-DE3B-3DE5-D41E-F9D85B03629D}"/>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142E2221-809D-6759-40B9-4047510812E6}"/>
              </a:ext>
            </a:extLst>
          </p:cNvPr>
          <p:cNvSpPr>
            <a:spLocks noGrp="1"/>
          </p:cNvSpPr>
          <p:nvPr>
            <p:ph type="title"/>
          </p:nvPr>
        </p:nvSpPr>
        <p:spPr>
          <a:xfrm>
            <a:off x="1905000" y="205650"/>
            <a:ext cx="21202650" cy="863531"/>
          </a:xfrm>
        </p:spPr>
        <p:txBody>
          <a:bodyPr/>
          <a:lstStyle/>
          <a:p>
            <a:r>
              <a:rPr lang="fr-FR" dirty="0"/>
              <a:t>Points essentiels à retenir</a:t>
            </a:r>
          </a:p>
        </p:txBody>
      </p:sp>
      <p:sp>
        <p:nvSpPr>
          <p:cNvPr id="13" name="ZoneTexte 12">
            <a:extLst>
              <a:ext uri="{FF2B5EF4-FFF2-40B4-BE49-F238E27FC236}">
                <a16:creationId xmlns:a16="http://schemas.microsoft.com/office/drawing/2014/main" id="{09010BC0-77FF-8BF1-D035-3C977D66E885}"/>
              </a:ext>
            </a:extLst>
          </p:cNvPr>
          <p:cNvSpPr txBox="1"/>
          <p:nvPr/>
        </p:nvSpPr>
        <p:spPr>
          <a:xfrm>
            <a:off x="12859364" y="2099833"/>
            <a:ext cx="8183094" cy="3132192"/>
          </a:xfrm>
          <a:prstGeom prst="roundRect">
            <a:avLst>
              <a:gd name="adj" fmla="val 15012"/>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Les émissions des tourbières mondiales sont plus élevées que les émissions liées au trafic aérien.</a:t>
            </a:r>
            <a:endParaRPr lang="fr-FR" sz="4000" b="1" dirty="0">
              <a:solidFill>
                <a:srgbClr val="2B7758"/>
              </a:solidFill>
              <a:cs typeface="Arial" panose="020B0604020202020204" pitchFamily="34" charset="0"/>
            </a:endParaRPr>
          </a:p>
        </p:txBody>
      </p:sp>
      <p:sp>
        <p:nvSpPr>
          <p:cNvPr id="17" name="ZoneTexte 16">
            <a:extLst>
              <a:ext uri="{FF2B5EF4-FFF2-40B4-BE49-F238E27FC236}">
                <a16:creationId xmlns:a16="http://schemas.microsoft.com/office/drawing/2014/main" id="{3006CC97-A6F0-F7E7-D1D6-4AAA2919BA07}"/>
              </a:ext>
            </a:extLst>
          </p:cNvPr>
          <p:cNvSpPr txBox="1"/>
          <p:nvPr/>
        </p:nvSpPr>
        <p:spPr>
          <a:xfrm>
            <a:off x="4450142" y="3069258"/>
            <a:ext cx="6693608" cy="3923022"/>
          </a:xfrm>
          <a:prstGeom prst="roundRect">
            <a:avLst>
              <a:gd name="adj" fmla="val 11781"/>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rPr>
              <a:t>Restaurer les tourbières </a:t>
            </a:r>
            <a:r>
              <a:rPr lang="fr-FR" sz="4000" dirty="0"/>
              <a:t>pour limiter ou stopper les émissions de CO</a:t>
            </a:r>
            <a:r>
              <a:rPr lang="fr-FR" sz="4000" baseline="-25000" dirty="0"/>
              <a:t>2</a:t>
            </a:r>
            <a:r>
              <a:rPr lang="fr-FR" sz="4000" dirty="0"/>
              <a:t> est très efficace et souvent peu couteux.</a:t>
            </a:r>
            <a:endParaRPr lang="fr-FR" sz="4000" b="1" dirty="0">
              <a:solidFill>
                <a:srgbClr val="2B7758"/>
              </a:solidFill>
              <a:cs typeface="Arial" panose="020B0604020202020204" pitchFamily="34" charset="0"/>
            </a:endParaRPr>
          </a:p>
        </p:txBody>
      </p:sp>
      <p:sp>
        <p:nvSpPr>
          <p:cNvPr id="18" name="ZoneTexte 17">
            <a:extLst>
              <a:ext uri="{FF2B5EF4-FFF2-40B4-BE49-F238E27FC236}">
                <a16:creationId xmlns:a16="http://schemas.microsoft.com/office/drawing/2014/main" id="{77F87F42-BED0-968B-6ACD-620E61198BCC}"/>
              </a:ext>
            </a:extLst>
          </p:cNvPr>
          <p:cNvSpPr txBox="1"/>
          <p:nvPr/>
        </p:nvSpPr>
        <p:spPr>
          <a:xfrm>
            <a:off x="2608676" y="7700754"/>
            <a:ext cx="6971205" cy="2666153"/>
          </a:xfrm>
          <a:prstGeom prst="roundRect">
            <a:avLst>
              <a:gd name="adj" fmla="val 15517"/>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rPr>
              <a:t>Restaurer les tourbières </a:t>
            </a:r>
            <a:r>
              <a:rPr lang="fr-FR" sz="4000" dirty="0"/>
              <a:t>permet aussi d'améliorer le stockage de l’eau.</a:t>
            </a:r>
            <a:endParaRPr lang="fr-FR" sz="4000" b="1" dirty="0">
              <a:solidFill>
                <a:srgbClr val="2B7758"/>
              </a:solidFill>
              <a:cs typeface="Arial" panose="020B0604020202020204" pitchFamily="34" charset="0"/>
            </a:endParaRPr>
          </a:p>
        </p:txBody>
      </p:sp>
      <p:pic>
        <p:nvPicPr>
          <p:cNvPr id="8" name="Graphique 7">
            <a:extLst>
              <a:ext uri="{FF2B5EF4-FFF2-40B4-BE49-F238E27FC236}">
                <a16:creationId xmlns:a16="http://schemas.microsoft.com/office/drawing/2014/main" id="{3CC2A3F0-8966-2085-7272-D992616009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92252" y="4280513"/>
            <a:ext cx="2886075" cy="1581150"/>
          </a:xfrm>
          <a:prstGeom prst="rect">
            <a:avLst/>
          </a:prstGeom>
        </p:spPr>
      </p:pic>
      <p:pic>
        <p:nvPicPr>
          <p:cNvPr id="10" name="Graphique 9">
            <a:extLst>
              <a:ext uri="{FF2B5EF4-FFF2-40B4-BE49-F238E27FC236}">
                <a16:creationId xmlns:a16="http://schemas.microsoft.com/office/drawing/2014/main" id="{6945AE1E-343C-CB4E-1020-EF44CB9D59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214" y="7267594"/>
            <a:ext cx="2091054" cy="2134432"/>
          </a:xfrm>
          <a:prstGeom prst="rect">
            <a:avLst/>
          </a:prstGeom>
        </p:spPr>
      </p:pic>
      <p:pic>
        <p:nvPicPr>
          <p:cNvPr id="12" name="Graphique 11">
            <a:extLst>
              <a:ext uri="{FF2B5EF4-FFF2-40B4-BE49-F238E27FC236}">
                <a16:creationId xmlns:a16="http://schemas.microsoft.com/office/drawing/2014/main" id="{64FA97EA-6D31-EB2B-DE8E-74E49A0B23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76983" y="472510"/>
            <a:ext cx="4259125" cy="2870415"/>
          </a:xfrm>
          <a:prstGeom prst="rect">
            <a:avLst/>
          </a:prstGeom>
        </p:spPr>
      </p:pic>
      <p:sp>
        <p:nvSpPr>
          <p:cNvPr id="19" name="ZoneTexte 18">
            <a:extLst>
              <a:ext uri="{FF2B5EF4-FFF2-40B4-BE49-F238E27FC236}">
                <a16:creationId xmlns:a16="http://schemas.microsoft.com/office/drawing/2014/main" id="{B1297868-A677-BD4B-2931-262AC94F5BBA}"/>
              </a:ext>
            </a:extLst>
          </p:cNvPr>
          <p:cNvSpPr txBox="1"/>
          <p:nvPr/>
        </p:nvSpPr>
        <p:spPr>
          <a:xfrm>
            <a:off x="15376774" y="7737698"/>
            <a:ext cx="7566348" cy="4129350"/>
          </a:xfrm>
          <a:prstGeom prst="roundRect">
            <a:avLst>
              <a:gd name="adj" fmla="val 13743"/>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pPr indent="895350"/>
            <a:r>
              <a:rPr lang="fr-FR" sz="4000" b="1" dirty="0">
                <a:solidFill>
                  <a:srgbClr val="8D533E"/>
                </a:solidFill>
              </a:rPr>
              <a:t>Il y a urgence : </a:t>
            </a:r>
            <a:r>
              <a:rPr lang="fr-FR" sz="4000" dirty="0"/>
              <a:t>avec le changement climatique, les émissions de gaz à effet de serre issues des tourbières vont s’accélérer.</a:t>
            </a:r>
            <a:endParaRPr lang="fr-FR" sz="4000" b="1" dirty="0">
              <a:solidFill>
                <a:srgbClr val="2B7758"/>
              </a:solidFill>
              <a:cs typeface="Arial" panose="020B0604020202020204" pitchFamily="34" charset="0"/>
            </a:endParaRPr>
          </a:p>
        </p:txBody>
      </p:sp>
      <p:sp>
        <p:nvSpPr>
          <p:cNvPr id="7" name="ZoneTexte 6">
            <a:extLst>
              <a:ext uri="{FF2B5EF4-FFF2-40B4-BE49-F238E27FC236}">
                <a16:creationId xmlns:a16="http://schemas.microsoft.com/office/drawing/2014/main" id="{7D926CA9-B6F6-AD91-DCD3-6A18E6F440E6}"/>
              </a:ext>
            </a:extLst>
          </p:cNvPr>
          <p:cNvSpPr txBox="1"/>
          <p:nvPr/>
        </p:nvSpPr>
        <p:spPr>
          <a:xfrm>
            <a:off x="3088971" y="11052204"/>
            <a:ext cx="7848600" cy="1945196"/>
          </a:xfrm>
          <a:prstGeom prst="roundRect">
            <a:avLst>
              <a:gd name="adj" fmla="val 15517"/>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rPr>
              <a:t>Restaurer les tourbières </a:t>
            </a:r>
            <a:r>
              <a:rPr lang="fr-FR" sz="4000" dirty="0"/>
              <a:t>contribue à la biodiversité.</a:t>
            </a:r>
            <a:endParaRPr lang="fr-FR" sz="4000" b="1" dirty="0">
              <a:solidFill>
                <a:srgbClr val="2B7758"/>
              </a:solidFill>
              <a:cs typeface="Arial" panose="020B0604020202020204" pitchFamily="34" charset="0"/>
            </a:endParaRPr>
          </a:p>
        </p:txBody>
      </p:sp>
      <p:pic>
        <p:nvPicPr>
          <p:cNvPr id="6" name="Graphique 5">
            <a:extLst>
              <a:ext uri="{FF2B5EF4-FFF2-40B4-BE49-F238E27FC236}">
                <a16:creationId xmlns:a16="http://schemas.microsoft.com/office/drawing/2014/main" id="{35584DD1-356C-F3D1-A726-C3F1E6B419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30990">
            <a:off x="9306691" y="9780439"/>
            <a:ext cx="3866868" cy="2732525"/>
          </a:xfrm>
          <a:prstGeom prst="rect">
            <a:avLst/>
          </a:prstGeom>
        </p:spPr>
      </p:pic>
      <p:pic>
        <p:nvPicPr>
          <p:cNvPr id="9" name="Graphique 8">
            <a:extLst>
              <a:ext uri="{FF2B5EF4-FFF2-40B4-BE49-F238E27FC236}">
                <a16:creationId xmlns:a16="http://schemas.microsoft.com/office/drawing/2014/main" id="{555B396F-33F7-8A7F-41DA-D938F7F14B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37249" y="6825809"/>
            <a:ext cx="2256326" cy="1885423"/>
          </a:xfrm>
          <a:prstGeom prst="rect">
            <a:avLst/>
          </a:prstGeom>
        </p:spPr>
      </p:pic>
    </p:spTree>
    <p:extLst>
      <p:ext uri="{BB962C8B-B14F-4D97-AF65-F5344CB8AC3E}">
        <p14:creationId xmlns:p14="http://schemas.microsoft.com/office/powerpoint/2010/main" val="147930266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87436B6-0920-272A-8FF8-20D0371DE821}"/>
              </a:ext>
            </a:extLst>
          </p:cNvPr>
          <p:cNvSpPr>
            <a:spLocks noGrp="1"/>
          </p:cNvSpPr>
          <p:nvPr>
            <p:ph type="title"/>
          </p:nvPr>
        </p:nvSpPr>
        <p:spPr>
          <a:xfrm>
            <a:off x="1080000" y="216000"/>
            <a:ext cx="17933836" cy="871226"/>
          </a:xfrm>
        </p:spPr>
        <p:txBody>
          <a:bodyPr/>
          <a:lstStyle/>
          <a:p>
            <a:r>
              <a:rPr lang="fr-FR" dirty="0"/>
              <a:t>SOURCES</a:t>
            </a:r>
            <a:r>
              <a:rPr lang="fr-FR" sz="4000" dirty="0"/>
              <a:t> / </a:t>
            </a:r>
            <a:r>
              <a:rPr lang="fr-FR" sz="4000" dirty="0">
                <a:ln w="19050">
                  <a:solidFill>
                    <a:schemeClr val="bg1"/>
                  </a:solidFill>
                </a:ln>
                <a:noFill/>
              </a:rPr>
              <a:t>Tourbières</a:t>
            </a:r>
            <a:endParaRPr lang="fr-FR" sz="4000" dirty="0"/>
          </a:p>
        </p:txBody>
      </p:sp>
      <p:cxnSp>
        <p:nvCxnSpPr>
          <p:cNvPr id="8" name="Connecteur droit 7">
            <a:extLst>
              <a:ext uri="{FF2B5EF4-FFF2-40B4-BE49-F238E27FC236}">
                <a16:creationId xmlns:a16="http://schemas.microsoft.com/office/drawing/2014/main" id="{426B6B2F-4FCD-1128-2CC5-53FE55BE4DBE}"/>
              </a:ext>
            </a:extLst>
          </p:cNvPr>
          <p:cNvCxnSpPr/>
          <p:nvPr/>
        </p:nvCxnSpPr>
        <p:spPr>
          <a:xfrm>
            <a:off x="12192000" y="1728086"/>
            <a:ext cx="0" cy="11408228"/>
          </a:xfrm>
          <a:prstGeom prst="line">
            <a:avLst/>
          </a:prstGeom>
          <a:ln w="76200">
            <a:solidFill>
              <a:srgbClr val="2B7758"/>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855B42EA-CA7E-34C2-0D3A-B15BB87D683F}"/>
              </a:ext>
            </a:extLst>
          </p:cNvPr>
          <p:cNvSpPr txBox="1"/>
          <p:nvPr/>
        </p:nvSpPr>
        <p:spPr>
          <a:xfrm>
            <a:off x="1080000" y="1828800"/>
            <a:ext cx="10548000" cy="10008125"/>
          </a:xfrm>
          <a:prstGeom prst="rect">
            <a:avLst/>
          </a:prstGeom>
          <a:noFill/>
        </p:spPr>
        <p:txBody>
          <a:bodyPr wrap="square" lIns="46800" tIns="46800" rIns="46800" bIns="46800" rtlCol="0">
            <a:spAutoFit/>
          </a:bodyPr>
          <a:lstStyle/>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Bonn A., Reed M.S., Evans C.D., </a:t>
            </a:r>
            <a:r>
              <a:rPr lang="fr-FR" sz="2000" cap="small" dirty="0" err="1">
                <a:solidFill>
                  <a:srgbClr val="8D533E"/>
                </a:solidFill>
              </a:rPr>
              <a:t>Joosten</a:t>
            </a:r>
            <a:r>
              <a:rPr lang="fr-FR" sz="2000" cap="small" dirty="0">
                <a:solidFill>
                  <a:srgbClr val="8D533E"/>
                </a:solidFill>
              </a:rPr>
              <a:t> H., Bain C., Farmer J.</a:t>
            </a:r>
            <a:r>
              <a:rPr lang="fr-FR" sz="2000" dirty="0">
                <a:solidFill>
                  <a:srgbClr val="8D533E"/>
                </a:solidFill>
              </a:rPr>
              <a:t> </a:t>
            </a:r>
            <a:r>
              <a:rPr lang="fr-FR" sz="2000" i="1" dirty="0">
                <a:solidFill>
                  <a:srgbClr val="8D533E"/>
                </a:solidFill>
              </a:rPr>
              <a:t>et al. </a:t>
            </a:r>
            <a:r>
              <a:rPr lang="fr-FR" sz="2000" dirty="0">
                <a:solidFill>
                  <a:srgbClr val="8D533E"/>
                </a:solidFill>
              </a:rPr>
              <a:t>(2014). </a:t>
            </a:r>
            <a:r>
              <a:rPr lang="fr-FR" sz="2000" dirty="0" err="1">
                <a:solidFill>
                  <a:srgbClr val="8D533E"/>
                </a:solidFill>
              </a:rPr>
              <a:t>Investing</a:t>
            </a:r>
            <a:r>
              <a:rPr lang="fr-FR" sz="2000" dirty="0">
                <a:solidFill>
                  <a:srgbClr val="8D533E"/>
                </a:solidFill>
              </a:rPr>
              <a:t> in nature: </a:t>
            </a:r>
            <a:r>
              <a:rPr lang="fr-FR" sz="2000" dirty="0" err="1">
                <a:solidFill>
                  <a:srgbClr val="8D533E"/>
                </a:solidFill>
              </a:rPr>
              <a:t>Developing</a:t>
            </a:r>
            <a:r>
              <a:rPr lang="fr-FR" sz="2000" dirty="0">
                <a:solidFill>
                  <a:srgbClr val="8D533E"/>
                </a:solidFill>
              </a:rPr>
              <a:t> </a:t>
            </a:r>
            <a:r>
              <a:rPr lang="fr-FR" sz="2000" dirty="0" err="1">
                <a:solidFill>
                  <a:srgbClr val="8D533E"/>
                </a:solidFill>
              </a:rPr>
              <a:t>ecosystem</a:t>
            </a:r>
            <a:r>
              <a:rPr lang="fr-FR" sz="2000" dirty="0">
                <a:solidFill>
                  <a:srgbClr val="8D533E"/>
                </a:solidFill>
              </a:rPr>
              <a:t> service </a:t>
            </a:r>
            <a:r>
              <a:rPr lang="fr-FR" sz="2000" dirty="0" err="1">
                <a:solidFill>
                  <a:srgbClr val="8D533E"/>
                </a:solidFill>
              </a:rPr>
              <a:t>markets</a:t>
            </a:r>
            <a:r>
              <a:rPr lang="fr-FR" sz="2000" dirty="0">
                <a:solidFill>
                  <a:srgbClr val="8D533E"/>
                </a:solidFill>
              </a:rPr>
              <a:t> for </a:t>
            </a:r>
            <a:r>
              <a:rPr lang="fr-FR" sz="2000" dirty="0" err="1">
                <a:solidFill>
                  <a:srgbClr val="8D533E"/>
                </a:solidFill>
              </a:rPr>
              <a:t>peatland</a:t>
            </a:r>
            <a:r>
              <a:rPr lang="fr-FR" sz="2000" dirty="0">
                <a:solidFill>
                  <a:srgbClr val="8D533E"/>
                </a:solidFill>
              </a:rPr>
              <a:t> </a:t>
            </a:r>
            <a:r>
              <a:rPr lang="fr-FR" sz="2000" dirty="0" err="1">
                <a:solidFill>
                  <a:srgbClr val="8D533E"/>
                </a:solidFill>
              </a:rPr>
              <a:t>restoration</a:t>
            </a:r>
            <a:r>
              <a:rPr lang="fr-FR" sz="2000" dirty="0">
                <a:solidFill>
                  <a:srgbClr val="8D533E"/>
                </a:solidFill>
              </a:rPr>
              <a:t>. </a:t>
            </a:r>
            <a:r>
              <a:rPr lang="fr-FR" sz="2000" i="1" dirty="0" err="1">
                <a:solidFill>
                  <a:srgbClr val="8D533E"/>
                </a:solidFill>
              </a:rPr>
              <a:t>Ecosystem</a:t>
            </a:r>
            <a:r>
              <a:rPr lang="fr-FR" sz="2000" i="1" dirty="0">
                <a:solidFill>
                  <a:srgbClr val="8D533E"/>
                </a:solidFill>
              </a:rPr>
              <a:t> Services </a:t>
            </a:r>
            <a:r>
              <a:rPr lang="fr-FR" sz="2000" dirty="0">
                <a:solidFill>
                  <a:srgbClr val="8D533E"/>
                </a:solidFill>
              </a:rPr>
              <a:t>9: 54-65. </a:t>
            </a:r>
            <a:r>
              <a:rPr lang="fr-FR" sz="2000" dirty="0">
                <a:solidFill>
                  <a:srgbClr val="8D533E"/>
                </a:solidFill>
                <a:hlinkClick r:id="rId2"/>
              </a:rPr>
              <a:t>https://doi.org/10.1016/j.ecoser.2014.06.011</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err="1">
                <a:solidFill>
                  <a:srgbClr val="8D533E"/>
                </a:solidFill>
              </a:rPr>
              <a:t>Cubizolle</a:t>
            </a:r>
            <a:r>
              <a:rPr lang="fr-FR" sz="2000" dirty="0">
                <a:solidFill>
                  <a:srgbClr val="8D533E"/>
                </a:solidFill>
              </a:rPr>
              <a:t> H. (2019). Les tourbières et la tourbe. Tec and Doc. Lavoisier, Paris, France, 419 p. + planches.</a:t>
            </a:r>
          </a:p>
          <a:p>
            <a:pPr marL="450000" indent="-450000" algn="l">
              <a:lnSpc>
                <a:spcPct val="107000"/>
              </a:lnSpc>
              <a:spcAft>
                <a:spcPts val="800"/>
              </a:spcAft>
              <a:buSzPct val="150000"/>
              <a:buFont typeface="Webdings" panose="05030102010509060703" pitchFamily="18" charset="2"/>
              <a:buChar char=""/>
            </a:pPr>
            <a:r>
              <a:rPr lang="fr-FR" sz="2000" cap="small" dirty="0" err="1">
                <a:solidFill>
                  <a:srgbClr val="8D533E"/>
                </a:solidFill>
              </a:rPr>
              <a:t>Joosten</a:t>
            </a:r>
            <a:r>
              <a:rPr lang="fr-FR" sz="2000" cap="small" dirty="0">
                <a:solidFill>
                  <a:srgbClr val="8D533E"/>
                </a:solidFill>
              </a:rPr>
              <a:t> H. &amp; Clarke D.</a:t>
            </a:r>
            <a:r>
              <a:rPr lang="fr-FR" sz="2000" dirty="0">
                <a:solidFill>
                  <a:srgbClr val="8D533E"/>
                </a:solidFill>
              </a:rPr>
              <a:t> (2002). </a:t>
            </a:r>
            <a:r>
              <a:rPr lang="fr-FR" sz="2000" i="1" dirty="0">
                <a:solidFill>
                  <a:srgbClr val="8D533E"/>
                </a:solidFill>
              </a:rPr>
              <a:t>Wise use of mires and </a:t>
            </a:r>
            <a:r>
              <a:rPr lang="fr-FR" sz="2000" i="1" dirty="0" err="1">
                <a:solidFill>
                  <a:srgbClr val="8D533E"/>
                </a:solidFill>
              </a:rPr>
              <a:t>peatlands</a:t>
            </a:r>
            <a:r>
              <a:rPr lang="fr-FR" sz="2000" i="1" dirty="0">
                <a:solidFill>
                  <a:srgbClr val="8D533E"/>
                </a:solidFill>
              </a:rPr>
              <a:t> - Background and </a:t>
            </a:r>
            <a:r>
              <a:rPr lang="fr-FR" sz="2000" i="1" dirty="0" err="1">
                <a:solidFill>
                  <a:srgbClr val="8D533E"/>
                </a:solidFill>
              </a:rPr>
              <a:t>principles</a:t>
            </a:r>
            <a:r>
              <a:rPr lang="fr-FR" sz="2000" i="1" dirty="0">
                <a:solidFill>
                  <a:srgbClr val="8D533E"/>
                </a:solidFill>
              </a:rPr>
              <a:t> </a:t>
            </a:r>
            <a:r>
              <a:rPr lang="fr-FR" sz="2000" i="1" dirty="0" err="1">
                <a:solidFill>
                  <a:srgbClr val="8D533E"/>
                </a:solidFill>
              </a:rPr>
              <a:t>including</a:t>
            </a:r>
            <a:r>
              <a:rPr lang="fr-FR" sz="2000" i="1" dirty="0">
                <a:solidFill>
                  <a:srgbClr val="8D533E"/>
                </a:solidFill>
              </a:rPr>
              <a:t> a </a:t>
            </a:r>
            <a:r>
              <a:rPr lang="fr-FR" sz="2000" i="1" dirty="0" err="1">
                <a:solidFill>
                  <a:srgbClr val="8D533E"/>
                </a:solidFill>
              </a:rPr>
              <a:t>framework</a:t>
            </a:r>
            <a:r>
              <a:rPr lang="fr-FR" sz="2000" i="1" dirty="0">
                <a:solidFill>
                  <a:srgbClr val="8D533E"/>
                </a:solidFill>
              </a:rPr>
              <a:t> for </a:t>
            </a:r>
            <a:r>
              <a:rPr lang="fr-FR" sz="2000" i="1" dirty="0" err="1">
                <a:solidFill>
                  <a:srgbClr val="8D533E"/>
                </a:solidFill>
              </a:rPr>
              <a:t>decision-making</a:t>
            </a:r>
            <a:r>
              <a:rPr lang="fr-FR" sz="2000" dirty="0">
                <a:solidFill>
                  <a:srgbClr val="8D533E"/>
                </a:solidFill>
              </a:rPr>
              <a:t>. International Mire Conservation Group and International Peat Society, 304 p. </a:t>
            </a:r>
            <a:r>
              <a:rPr lang="fr-FR" sz="2000" dirty="0">
                <a:solidFill>
                  <a:srgbClr val="8D533E"/>
                </a:solidFill>
                <a:hlinkClick r:id="rId3"/>
              </a:rPr>
              <a:t>https://www.imcg.net/modules/download_gallery/dlc.php?id=04091835</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err="1">
                <a:solidFill>
                  <a:srgbClr val="8D533E"/>
                </a:solidFill>
              </a:rPr>
              <a:t>Leifeld</a:t>
            </a:r>
            <a:r>
              <a:rPr lang="fr-FR" sz="2000" cap="small" dirty="0">
                <a:solidFill>
                  <a:srgbClr val="8D533E"/>
                </a:solidFill>
              </a:rPr>
              <a:t> J. &amp; </a:t>
            </a:r>
            <a:r>
              <a:rPr lang="fr-FR" sz="2000" cap="small" dirty="0" err="1">
                <a:solidFill>
                  <a:srgbClr val="8D533E"/>
                </a:solidFill>
              </a:rPr>
              <a:t>Menichetti</a:t>
            </a:r>
            <a:r>
              <a:rPr lang="fr-FR" sz="2000" cap="small" dirty="0">
                <a:solidFill>
                  <a:srgbClr val="8D533E"/>
                </a:solidFill>
              </a:rPr>
              <a:t> L. </a:t>
            </a:r>
            <a:r>
              <a:rPr lang="fr-FR" sz="2000" dirty="0">
                <a:solidFill>
                  <a:srgbClr val="8D533E"/>
                </a:solidFill>
              </a:rPr>
              <a:t>(2018). The </a:t>
            </a:r>
            <a:r>
              <a:rPr lang="fr-FR" sz="2000" dirty="0" err="1">
                <a:solidFill>
                  <a:srgbClr val="8D533E"/>
                </a:solidFill>
              </a:rPr>
              <a:t>underappreciated</a:t>
            </a:r>
            <a:r>
              <a:rPr lang="fr-FR" sz="2000" dirty="0">
                <a:solidFill>
                  <a:srgbClr val="8D533E"/>
                </a:solidFill>
              </a:rPr>
              <a:t> </a:t>
            </a:r>
            <a:r>
              <a:rPr lang="fr-FR" sz="2000" dirty="0" err="1">
                <a:solidFill>
                  <a:srgbClr val="8D533E"/>
                </a:solidFill>
              </a:rPr>
              <a:t>potential</a:t>
            </a:r>
            <a:r>
              <a:rPr lang="fr-FR" sz="2000" dirty="0">
                <a:solidFill>
                  <a:srgbClr val="8D533E"/>
                </a:solidFill>
              </a:rPr>
              <a:t> of </a:t>
            </a:r>
            <a:r>
              <a:rPr lang="fr-FR" sz="2000" dirty="0" err="1">
                <a:solidFill>
                  <a:srgbClr val="8D533E"/>
                </a:solidFill>
              </a:rPr>
              <a:t>peatlands</a:t>
            </a:r>
            <a:r>
              <a:rPr lang="fr-FR" sz="2000" dirty="0">
                <a:solidFill>
                  <a:srgbClr val="8D533E"/>
                </a:solidFill>
              </a:rPr>
              <a:t> in global </a:t>
            </a:r>
            <a:r>
              <a:rPr lang="fr-FR" sz="2000" dirty="0" err="1">
                <a:solidFill>
                  <a:srgbClr val="8D533E"/>
                </a:solidFill>
              </a:rPr>
              <a:t>climate</a:t>
            </a:r>
            <a:r>
              <a:rPr lang="fr-FR" sz="2000" dirty="0">
                <a:solidFill>
                  <a:srgbClr val="8D533E"/>
                </a:solidFill>
              </a:rPr>
              <a:t> change mitigation </a:t>
            </a:r>
            <a:r>
              <a:rPr lang="fr-FR" sz="2000" dirty="0" err="1">
                <a:solidFill>
                  <a:srgbClr val="8D533E"/>
                </a:solidFill>
              </a:rPr>
              <a:t>strategies</a:t>
            </a:r>
            <a:r>
              <a:rPr lang="fr-FR" sz="2000" dirty="0">
                <a:solidFill>
                  <a:srgbClr val="8D533E"/>
                </a:solidFill>
              </a:rPr>
              <a:t>. </a:t>
            </a:r>
            <a:r>
              <a:rPr lang="fr-FR" sz="2000" i="1" dirty="0">
                <a:solidFill>
                  <a:srgbClr val="8D533E"/>
                </a:solidFill>
              </a:rPr>
              <a:t>Nature Communications </a:t>
            </a:r>
            <a:r>
              <a:rPr lang="fr-FR" sz="2000" dirty="0">
                <a:solidFill>
                  <a:srgbClr val="8D533E"/>
                </a:solidFill>
              </a:rPr>
              <a:t>9, 1-7. </a:t>
            </a:r>
            <a:r>
              <a:rPr lang="fr-FR" sz="2000" dirty="0">
                <a:solidFill>
                  <a:srgbClr val="8D533E"/>
                </a:solidFill>
                <a:hlinkClick r:id="rId4"/>
              </a:rPr>
              <a:t>https://doi.org/10.1038/s41467-018-03406-6</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Loisel</a:t>
            </a:r>
            <a:r>
              <a:rPr lang="fr-FR" sz="2000" dirty="0">
                <a:solidFill>
                  <a:srgbClr val="8D533E"/>
                </a:solidFill>
              </a:rPr>
              <a:t> J. </a:t>
            </a:r>
            <a:r>
              <a:rPr lang="fr-FR" sz="2000" i="1" dirty="0">
                <a:solidFill>
                  <a:srgbClr val="8D533E"/>
                </a:solidFill>
              </a:rPr>
              <a:t>et al.</a:t>
            </a:r>
            <a:r>
              <a:rPr lang="fr-FR" sz="2000" dirty="0">
                <a:solidFill>
                  <a:srgbClr val="8D533E"/>
                </a:solidFill>
              </a:rPr>
              <a:t> (2021). Expert </a:t>
            </a:r>
            <a:r>
              <a:rPr lang="fr-FR" sz="2000" dirty="0" err="1">
                <a:solidFill>
                  <a:srgbClr val="8D533E"/>
                </a:solidFill>
              </a:rPr>
              <a:t>assessment</a:t>
            </a:r>
            <a:r>
              <a:rPr lang="fr-FR" sz="2000" dirty="0">
                <a:solidFill>
                  <a:srgbClr val="8D533E"/>
                </a:solidFill>
              </a:rPr>
              <a:t> of future </a:t>
            </a:r>
            <a:r>
              <a:rPr lang="fr-FR" sz="2000" dirty="0" err="1">
                <a:solidFill>
                  <a:srgbClr val="8D533E"/>
                </a:solidFill>
              </a:rPr>
              <a:t>vulnerability</a:t>
            </a:r>
            <a:r>
              <a:rPr lang="fr-FR" sz="2000" dirty="0">
                <a:solidFill>
                  <a:srgbClr val="8D533E"/>
                </a:solidFill>
              </a:rPr>
              <a:t> of the global </a:t>
            </a:r>
            <a:r>
              <a:rPr lang="fr-FR" sz="2000" dirty="0" err="1">
                <a:solidFill>
                  <a:srgbClr val="8D533E"/>
                </a:solidFill>
              </a:rPr>
              <a:t>peatland</a:t>
            </a:r>
            <a:r>
              <a:rPr lang="fr-FR" sz="2000" dirty="0">
                <a:solidFill>
                  <a:srgbClr val="8D533E"/>
                </a:solidFill>
              </a:rPr>
              <a:t> </a:t>
            </a:r>
            <a:r>
              <a:rPr lang="fr-FR" sz="2000" dirty="0" err="1">
                <a:solidFill>
                  <a:srgbClr val="8D533E"/>
                </a:solidFill>
              </a:rPr>
              <a:t>carbon</a:t>
            </a:r>
            <a:r>
              <a:rPr lang="fr-FR" sz="2000" dirty="0">
                <a:solidFill>
                  <a:srgbClr val="8D533E"/>
                </a:solidFill>
              </a:rPr>
              <a:t> </a:t>
            </a:r>
            <a:r>
              <a:rPr lang="fr-FR" sz="2000" dirty="0" err="1">
                <a:solidFill>
                  <a:srgbClr val="8D533E"/>
                </a:solidFill>
              </a:rPr>
              <a:t>sink</a:t>
            </a:r>
            <a:r>
              <a:rPr lang="fr-FR" sz="2000" dirty="0">
                <a:solidFill>
                  <a:srgbClr val="8D533E"/>
                </a:solidFill>
              </a:rPr>
              <a:t>. </a:t>
            </a:r>
            <a:r>
              <a:rPr lang="fr-FR" sz="2000" i="1" dirty="0">
                <a:solidFill>
                  <a:srgbClr val="8D533E"/>
                </a:solidFill>
              </a:rPr>
              <a:t>Nature </a:t>
            </a:r>
            <a:r>
              <a:rPr lang="fr-FR" sz="2000" i="1" dirty="0" err="1">
                <a:solidFill>
                  <a:srgbClr val="8D533E"/>
                </a:solidFill>
              </a:rPr>
              <a:t>Climate</a:t>
            </a:r>
            <a:r>
              <a:rPr lang="fr-FR" sz="2000" i="1" dirty="0">
                <a:solidFill>
                  <a:srgbClr val="8D533E"/>
                </a:solidFill>
              </a:rPr>
              <a:t> Change </a:t>
            </a:r>
            <a:r>
              <a:rPr lang="fr-FR" sz="2000" dirty="0">
                <a:solidFill>
                  <a:srgbClr val="8D533E"/>
                </a:solidFill>
              </a:rPr>
              <a:t>11: 70-77. </a:t>
            </a:r>
            <a:r>
              <a:rPr lang="fr-FR" sz="2000" dirty="0">
                <a:solidFill>
                  <a:srgbClr val="8D533E"/>
                </a:solidFill>
                <a:hlinkClick r:id="rId5"/>
              </a:rPr>
              <a:t>https://doi.org/10.1038/s41558-020-00944-0</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Page S.E., </a:t>
            </a:r>
            <a:r>
              <a:rPr lang="fr-FR" sz="2000" cap="small" dirty="0" err="1">
                <a:solidFill>
                  <a:srgbClr val="8D533E"/>
                </a:solidFill>
              </a:rPr>
              <a:t>Rieley</a:t>
            </a:r>
            <a:r>
              <a:rPr lang="fr-FR" sz="2000" cap="small" dirty="0">
                <a:solidFill>
                  <a:srgbClr val="8D533E"/>
                </a:solidFill>
              </a:rPr>
              <a:t> J.O. &amp; Banks </a:t>
            </a:r>
            <a:r>
              <a:rPr lang="fr-FR" sz="2000" dirty="0">
                <a:solidFill>
                  <a:srgbClr val="8D533E"/>
                </a:solidFill>
              </a:rPr>
              <a:t>C.J. (2011). Global and </a:t>
            </a:r>
            <a:r>
              <a:rPr lang="fr-FR" sz="2000" dirty="0" err="1">
                <a:solidFill>
                  <a:srgbClr val="8D533E"/>
                </a:solidFill>
              </a:rPr>
              <a:t>regional</a:t>
            </a:r>
            <a:r>
              <a:rPr lang="fr-FR" sz="2000" dirty="0">
                <a:solidFill>
                  <a:srgbClr val="8D533E"/>
                </a:solidFill>
              </a:rPr>
              <a:t> importance of the tropical </a:t>
            </a:r>
            <a:r>
              <a:rPr lang="fr-FR" sz="2000" dirty="0" err="1">
                <a:solidFill>
                  <a:srgbClr val="8D533E"/>
                </a:solidFill>
              </a:rPr>
              <a:t>peatland</a:t>
            </a:r>
            <a:r>
              <a:rPr lang="fr-FR" sz="2000" dirty="0">
                <a:solidFill>
                  <a:srgbClr val="8D533E"/>
                </a:solidFill>
              </a:rPr>
              <a:t> </a:t>
            </a:r>
            <a:r>
              <a:rPr lang="fr-FR" sz="2000" dirty="0" err="1">
                <a:solidFill>
                  <a:srgbClr val="8D533E"/>
                </a:solidFill>
              </a:rPr>
              <a:t>carbon</a:t>
            </a:r>
            <a:r>
              <a:rPr lang="fr-FR" sz="2000" dirty="0">
                <a:solidFill>
                  <a:srgbClr val="8D533E"/>
                </a:solidFill>
              </a:rPr>
              <a:t> pool. </a:t>
            </a:r>
            <a:r>
              <a:rPr lang="fr-FR" sz="2000" i="1" dirty="0">
                <a:solidFill>
                  <a:srgbClr val="8D533E"/>
                </a:solidFill>
              </a:rPr>
              <a:t>Global Change </a:t>
            </a:r>
            <a:r>
              <a:rPr lang="fr-FR" sz="2000" i="1" dirty="0" err="1">
                <a:solidFill>
                  <a:srgbClr val="8D533E"/>
                </a:solidFill>
              </a:rPr>
              <a:t>Biology</a:t>
            </a:r>
            <a:r>
              <a:rPr lang="fr-FR" sz="2000" i="1" dirty="0">
                <a:solidFill>
                  <a:srgbClr val="8D533E"/>
                </a:solidFill>
              </a:rPr>
              <a:t> </a:t>
            </a:r>
            <a:r>
              <a:rPr lang="fr-FR" sz="2000" dirty="0">
                <a:solidFill>
                  <a:srgbClr val="8D533E"/>
                </a:solidFill>
              </a:rPr>
              <a:t>17(2): 798-818. </a:t>
            </a:r>
            <a:r>
              <a:rPr lang="fr-FR" sz="2000" dirty="0">
                <a:solidFill>
                  <a:srgbClr val="8D533E"/>
                </a:solidFill>
                <a:hlinkClick r:id="rId6"/>
              </a:rPr>
              <a:t>https://doi.org/10.1111/j.1365-2486.2010.02279.x</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Parish F., </a:t>
            </a:r>
            <a:r>
              <a:rPr lang="fr-FR" sz="2000" cap="small" dirty="0" err="1">
                <a:solidFill>
                  <a:srgbClr val="8D533E"/>
                </a:solidFill>
              </a:rPr>
              <a:t>Sirin</a:t>
            </a:r>
            <a:r>
              <a:rPr lang="fr-FR" sz="2000" cap="small" dirty="0">
                <a:solidFill>
                  <a:srgbClr val="8D533E"/>
                </a:solidFill>
              </a:rPr>
              <a:t> A., </a:t>
            </a:r>
            <a:r>
              <a:rPr lang="fr-FR" sz="2000" cap="small" dirty="0" err="1">
                <a:solidFill>
                  <a:srgbClr val="8D533E"/>
                </a:solidFill>
              </a:rPr>
              <a:t>Charman</a:t>
            </a:r>
            <a:r>
              <a:rPr lang="fr-FR" sz="2000" cap="small" dirty="0">
                <a:solidFill>
                  <a:srgbClr val="8D533E"/>
                </a:solidFill>
              </a:rPr>
              <a:t> D., </a:t>
            </a:r>
            <a:r>
              <a:rPr lang="fr-FR" sz="2000" cap="small" dirty="0" err="1">
                <a:solidFill>
                  <a:srgbClr val="8D533E"/>
                </a:solidFill>
              </a:rPr>
              <a:t>Joosten</a:t>
            </a:r>
            <a:r>
              <a:rPr lang="fr-FR" sz="2000" cap="small" dirty="0">
                <a:solidFill>
                  <a:srgbClr val="8D533E"/>
                </a:solidFill>
              </a:rPr>
              <a:t> H., </a:t>
            </a:r>
            <a:r>
              <a:rPr lang="fr-FR" sz="2000" cap="small" dirty="0" err="1">
                <a:solidFill>
                  <a:srgbClr val="8D533E"/>
                </a:solidFill>
              </a:rPr>
              <a:t>Minayeva</a:t>
            </a:r>
            <a:r>
              <a:rPr lang="fr-FR" sz="2000" cap="small" dirty="0">
                <a:solidFill>
                  <a:srgbClr val="8D533E"/>
                </a:solidFill>
              </a:rPr>
              <a:t> T. &amp; </a:t>
            </a:r>
            <a:r>
              <a:rPr lang="fr-FR" sz="2000" cap="small" dirty="0" err="1">
                <a:solidFill>
                  <a:srgbClr val="8D533E"/>
                </a:solidFill>
              </a:rPr>
              <a:t>Silvius</a:t>
            </a:r>
            <a:r>
              <a:rPr lang="fr-FR" sz="2000" cap="small" dirty="0">
                <a:solidFill>
                  <a:srgbClr val="8D533E"/>
                </a:solidFill>
              </a:rPr>
              <a:t> M. &amp; Stringer L. </a:t>
            </a:r>
            <a:r>
              <a:rPr lang="fr-FR" sz="2000" dirty="0">
                <a:solidFill>
                  <a:srgbClr val="8D533E"/>
                </a:solidFill>
              </a:rPr>
              <a:t>(2008). </a:t>
            </a:r>
            <a:r>
              <a:rPr lang="fr-FR" sz="2000" i="1" dirty="0" err="1">
                <a:solidFill>
                  <a:srgbClr val="8D533E"/>
                </a:solidFill>
              </a:rPr>
              <a:t>Assessment</a:t>
            </a:r>
            <a:r>
              <a:rPr lang="fr-FR" sz="2000" i="1" dirty="0">
                <a:solidFill>
                  <a:srgbClr val="8D533E"/>
                </a:solidFill>
              </a:rPr>
              <a:t> on </a:t>
            </a:r>
            <a:r>
              <a:rPr lang="fr-FR" sz="2000" i="1" dirty="0" err="1">
                <a:solidFill>
                  <a:srgbClr val="8D533E"/>
                </a:solidFill>
              </a:rPr>
              <a:t>peatlands</a:t>
            </a:r>
            <a:r>
              <a:rPr lang="fr-FR" sz="2000" i="1" dirty="0">
                <a:solidFill>
                  <a:srgbClr val="8D533E"/>
                </a:solidFill>
              </a:rPr>
              <a:t>, </a:t>
            </a:r>
            <a:r>
              <a:rPr lang="fr-FR" sz="2000" i="1" dirty="0" err="1">
                <a:solidFill>
                  <a:srgbClr val="8D533E"/>
                </a:solidFill>
              </a:rPr>
              <a:t>biodiversity</a:t>
            </a:r>
            <a:r>
              <a:rPr lang="fr-FR" sz="2000" i="1" dirty="0">
                <a:solidFill>
                  <a:srgbClr val="8D533E"/>
                </a:solidFill>
              </a:rPr>
              <a:t> and </a:t>
            </a:r>
            <a:r>
              <a:rPr lang="fr-FR" sz="2000" i="1" dirty="0" err="1">
                <a:solidFill>
                  <a:srgbClr val="8D533E"/>
                </a:solidFill>
              </a:rPr>
              <a:t>climate</a:t>
            </a:r>
            <a:r>
              <a:rPr lang="fr-FR" sz="2000" i="1" dirty="0">
                <a:solidFill>
                  <a:srgbClr val="8D533E"/>
                </a:solidFill>
              </a:rPr>
              <a:t> change: Main Report</a:t>
            </a:r>
            <a:r>
              <a:rPr lang="fr-FR" sz="2000" dirty="0">
                <a:solidFill>
                  <a:srgbClr val="8D533E"/>
                </a:solidFill>
              </a:rPr>
              <a:t>. Global </a:t>
            </a:r>
            <a:r>
              <a:rPr lang="fr-FR" sz="2000" dirty="0" err="1">
                <a:solidFill>
                  <a:srgbClr val="8D533E"/>
                </a:solidFill>
              </a:rPr>
              <a:t>Environment</a:t>
            </a:r>
            <a:r>
              <a:rPr lang="fr-FR" sz="2000" dirty="0">
                <a:solidFill>
                  <a:srgbClr val="8D533E"/>
                </a:solidFill>
              </a:rPr>
              <a:t> Centre, Kuala Lumpur and </a:t>
            </a:r>
            <a:r>
              <a:rPr lang="fr-FR" sz="2000" dirty="0" err="1">
                <a:solidFill>
                  <a:srgbClr val="8D533E"/>
                </a:solidFill>
              </a:rPr>
              <a:t>Wetlands</a:t>
            </a:r>
            <a:r>
              <a:rPr lang="fr-FR" sz="2000" dirty="0">
                <a:solidFill>
                  <a:srgbClr val="8D533E"/>
                </a:solidFill>
              </a:rPr>
              <a:t> International, Wageningen, 179 p. </a:t>
            </a:r>
            <a:r>
              <a:rPr lang="fr-FR" sz="2000" dirty="0">
                <a:solidFill>
                  <a:srgbClr val="8D533E"/>
                </a:solidFill>
                <a:hlinkClick r:id="rId7"/>
              </a:rPr>
              <a:t>https://globalclimateactionpartnership.org/resource/assessment-on-peatlands-biodiversity-and-climate-change/</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Pinault L., </a:t>
            </a:r>
            <a:r>
              <a:rPr lang="fr-FR" sz="2000" cap="small" dirty="0" err="1">
                <a:solidFill>
                  <a:srgbClr val="8D533E"/>
                </a:solidFill>
              </a:rPr>
              <a:t>Pilloix</a:t>
            </a:r>
            <a:r>
              <a:rPr lang="fr-FR" sz="2000" cap="small" dirty="0">
                <a:solidFill>
                  <a:srgbClr val="8D533E"/>
                </a:solidFill>
              </a:rPr>
              <a:t> M., Bernard G., Joly D., Gogo S., Martin E. &amp; Gilbert D. </a:t>
            </a:r>
            <a:r>
              <a:rPr lang="fr-FR" sz="2000" dirty="0">
                <a:solidFill>
                  <a:srgbClr val="8D533E"/>
                </a:solidFill>
              </a:rPr>
              <a:t>(2023). The 1949 Atlas of French </a:t>
            </a:r>
            <a:r>
              <a:rPr lang="fr-FR" sz="2000" dirty="0" err="1">
                <a:solidFill>
                  <a:srgbClr val="8D533E"/>
                </a:solidFill>
              </a:rPr>
              <a:t>peat</a:t>
            </a:r>
            <a:r>
              <a:rPr lang="fr-FR" sz="2000" dirty="0">
                <a:solidFill>
                  <a:srgbClr val="8D533E"/>
                </a:solidFill>
              </a:rPr>
              <a:t> </a:t>
            </a:r>
            <a:r>
              <a:rPr lang="fr-FR" sz="2000" dirty="0" err="1">
                <a:solidFill>
                  <a:srgbClr val="8D533E"/>
                </a:solidFill>
              </a:rPr>
              <a:t>deposits</a:t>
            </a:r>
            <a:r>
              <a:rPr lang="fr-FR" sz="2000" dirty="0">
                <a:solidFill>
                  <a:srgbClr val="8D533E"/>
                </a:solidFill>
              </a:rPr>
              <a:t>, a </a:t>
            </a:r>
            <a:r>
              <a:rPr lang="fr-FR" sz="2000" dirty="0" err="1">
                <a:solidFill>
                  <a:srgbClr val="8D533E"/>
                </a:solidFill>
              </a:rPr>
              <a:t>starting</a:t>
            </a:r>
            <a:r>
              <a:rPr lang="fr-FR" sz="2000" dirty="0">
                <a:solidFill>
                  <a:srgbClr val="8D533E"/>
                </a:solidFill>
              </a:rPr>
              <a:t> point for a national </a:t>
            </a:r>
            <a:r>
              <a:rPr lang="fr-FR" sz="2000" dirty="0" err="1">
                <a:solidFill>
                  <a:srgbClr val="8D533E"/>
                </a:solidFill>
              </a:rPr>
              <a:t>inventory</a:t>
            </a:r>
            <a:r>
              <a:rPr lang="fr-FR" sz="2000" dirty="0">
                <a:solidFill>
                  <a:srgbClr val="8D533E"/>
                </a:solidFill>
              </a:rPr>
              <a:t> of </a:t>
            </a:r>
            <a:r>
              <a:rPr lang="fr-FR" sz="2000" dirty="0" err="1">
                <a:solidFill>
                  <a:srgbClr val="8D533E"/>
                </a:solidFill>
              </a:rPr>
              <a:t>peatlands</a:t>
            </a:r>
            <a:r>
              <a:rPr lang="fr-FR" sz="2000" dirty="0">
                <a:solidFill>
                  <a:srgbClr val="8D533E"/>
                </a:solidFill>
              </a:rPr>
              <a:t>. </a:t>
            </a:r>
            <a:r>
              <a:rPr lang="fr-FR" sz="2000" i="1" dirty="0" err="1">
                <a:solidFill>
                  <a:srgbClr val="8D533E"/>
                </a:solidFill>
              </a:rPr>
              <a:t>Soil</a:t>
            </a:r>
            <a:r>
              <a:rPr lang="fr-FR" sz="2000" i="1" dirty="0">
                <a:solidFill>
                  <a:srgbClr val="8D533E"/>
                </a:solidFill>
              </a:rPr>
              <a:t> Use and Management </a:t>
            </a:r>
            <a:r>
              <a:rPr lang="fr-FR" sz="2000" dirty="0">
                <a:solidFill>
                  <a:srgbClr val="8D533E"/>
                </a:solidFill>
              </a:rPr>
              <a:t>39: 1040-1056. </a:t>
            </a:r>
            <a:r>
              <a:rPr lang="fr-FR" sz="2000" dirty="0">
                <a:solidFill>
                  <a:srgbClr val="8D533E"/>
                </a:solidFill>
                <a:hlinkClick r:id="rId8"/>
              </a:rPr>
              <a:t>https://doi.org/10.1111/sum.12919</a:t>
            </a:r>
            <a:endParaRPr lang="fr-FR" sz="2000" dirty="0">
              <a:solidFill>
                <a:srgbClr val="8D533E"/>
              </a:solidFill>
            </a:endParaRPr>
          </a:p>
        </p:txBody>
      </p:sp>
      <p:sp>
        <p:nvSpPr>
          <p:cNvPr id="10" name="ZoneTexte 9">
            <a:extLst>
              <a:ext uri="{FF2B5EF4-FFF2-40B4-BE49-F238E27FC236}">
                <a16:creationId xmlns:a16="http://schemas.microsoft.com/office/drawing/2014/main" id="{D214865D-323C-00A9-1A48-9D428DDE254C}"/>
              </a:ext>
            </a:extLst>
          </p:cNvPr>
          <p:cNvSpPr txBox="1"/>
          <p:nvPr/>
        </p:nvSpPr>
        <p:spPr>
          <a:xfrm>
            <a:off x="12600000" y="1828800"/>
            <a:ext cx="10458000" cy="3896709"/>
          </a:xfrm>
          <a:prstGeom prst="rect">
            <a:avLst/>
          </a:prstGeom>
          <a:noFill/>
        </p:spPr>
        <p:txBody>
          <a:bodyPr wrap="square" lIns="46800" tIns="46800" rIns="46800" bIns="46800" rtlCol="0">
            <a:spAutoFit/>
          </a:bodyPr>
          <a:lstStyle/>
          <a:p>
            <a:pPr marL="450000" indent="-450000" algn="l">
              <a:lnSpc>
                <a:spcPct val="107000"/>
              </a:lnSpc>
              <a:spcAft>
                <a:spcPts val="800"/>
              </a:spcAft>
              <a:buSzPct val="150000"/>
              <a:buFont typeface="Webdings" panose="05030102010509060703" pitchFamily="18" charset="2"/>
              <a:buChar char=""/>
            </a:pPr>
            <a:r>
              <a:rPr lang="fr-FR" sz="2000" cap="small" dirty="0" err="1">
                <a:solidFill>
                  <a:srgbClr val="8D533E"/>
                </a:solidFill>
              </a:rPr>
              <a:t>Tanneberger</a:t>
            </a:r>
            <a:r>
              <a:rPr lang="fr-FR" sz="2000" cap="small" dirty="0">
                <a:solidFill>
                  <a:srgbClr val="8D533E"/>
                </a:solidFill>
              </a:rPr>
              <a:t> F., </a:t>
            </a:r>
            <a:r>
              <a:rPr lang="fr-FR" sz="2000" cap="small" dirty="0" err="1">
                <a:solidFill>
                  <a:srgbClr val="8D533E"/>
                </a:solidFill>
              </a:rPr>
              <a:t>Tegetmeyer</a:t>
            </a:r>
            <a:r>
              <a:rPr lang="fr-FR" sz="2000" cap="small" dirty="0">
                <a:solidFill>
                  <a:srgbClr val="8D533E"/>
                </a:solidFill>
              </a:rPr>
              <a:t> C., Busse S., </a:t>
            </a:r>
            <a:r>
              <a:rPr lang="fr-FR" sz="2000" cap="small" dirty="0" err="1">
                <a:solidFill>
                  <a:srgbClr val="8D533E"/>
                </a:solidFill>
              </a:rPr>
              <a:t>Barthelmes</a:t>
            </a:r>
            <a:r>
              <a:rPr lang="fr-FR" sz="2000" cap="small" dirty="0">
                <a:solidFill>
                  <a:srgbClr val="8D533E"/>
                </a:solidFill>
              </a:rPr>
              <a:t> A. </a:t>
            </a:r>
            <a:r>
              <a:rPr lang="fr-FR" sz="2000" i="1" dirty="0">
                <a:solidFill>
                  <a:srgbClr val="8D533E"/>
                </a:solidFill>
              </a:rPr>
              <a:t>et al. </a:t>
            </a:r>
            <a:r>
              <a:rPr lang="fr-FR" sz="2000" dirty="0">
                <a:solidFill>
                  <a:srgbClr val="8D533E"/>
                </a:solidFill>
              </a:rPr>
              <a:t>(2017). The </a:t>
            </a:r>
            <a:r>
              <a:rPr lang="fr-FR" sz="2000" dirty="0" err="1">
                <a:solidFill>
                  <a:srgbClr val="8D533E"/>
                </a:solidFill>
              </a:rPr>
              <a:t>peatland</a:t>
            </a:r>
            <a:r>
              <a:rPr lang="fr-FR" sz="2000" dirty="0">
                <a:solidFill>
                  <a:srgbClr val="8D533E"/>
                </a:solidFill>
              </a:rPr>
              <a:t> </a:t>
            </a:r>
            <a:r>
              <a:rPr lang="fr-FR" sz="2000" dirty="0" err="1">
                <a:solidFill>
                  <a:srgbClr val="8D533E"/>
                </a:solidFill>
              </a:rPr>
              <a:t>map</a:t>
            </a:r>
            <a:r>
              <a:rPr lang="fr-FR" sz="2000" dirty="0">
                <a:solidFill>
                  <a:srgbClr val="8D533E"/>
                </a:solidFill>
              </a:rPr>
              <a:t> of Europe. Mires and Peat 19, 1-17. </a:t>
            </a:r>
            <a:br>
              <a:rPr lang="fr-FR" sz="2000" dirty="0">
                <a:solidFill>
                  <a:srgbClr val="8D533E"/>
                </a:solidFill>
              </a:rPr>
            </a:br>
            <a:r>
              <a:rPr lang="fr-FR" sz="2000" dirty="0">
                <a:solidFill>
                  <a:srgbClr val="8D533E"/>
                </a:solidFill>
                <a:hlinkClick r:id="rId9"/>
              </a:rPr>
              <a:t>http://mires-and-peat.net/pages/volumes/map19/map1922.php</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United Nations </a:t>
            </a:r>
            <a:r>
              <a:rPr lang="fr-FR" sz="2000" dirty="0" err="1">
                <a:solidFill>
                  <a:srgbClr val="8D533E"/>
                </a:solidFill>
              </a:rPr>
              <a:t>Environment</a:t>
            </a:r>
            <a:r>
              <a:rPr lang="fr-FR" sz="2000" dirty="0">
                <a:solidFill>
                  <a:srgbClr val="8D533E"/>
                </a:solidFill>
              </a:rPr>
              <a:t> Programme. (2022). Global </a:t>
            </a:r>
            <a:r>
              <a:rPr lang="fr-FR" sz="2000" dirty="0" err="1">
                <a:solidFill>
                  <a:srgbClr val="8D533E"/>
                </a:solidFill>
              </a:rPr>
              <a:t>Peatlands</a:t>
            </a:r>
            <a:r>
              <a:rPr lang="fr-FR" sz="2000" dirty="0">
                <a:solidFill>
                  <a:srgbClr val="8D533E"/>
                </a:solidFill>
              </a:rPr>
              <a:t> </a:t>
            </a:r>
            <a:r>
              <a:rPr lang="fr-FR" sz="2000" dirty="0" err="1">
                <a:solidFill>
                  <a:srgbClr val="8D533E"/>
                </a:solidFill>
              </a:rPr>
              <a:t>Assessment</a:t>
            </a:r>
            <a:r>
              <a:rPr lang="fr-FR" sz="2000" dirty="0">
                <a:solidFill>
                  <a:srgbClr val="8D533E"/>
                </a:solidFill>
              </a:rPr>
              <a:t>: The State of the </a:t>
            </a:r>
            <a:r>
              <a:rPr lang="fr-FR" sz="2000" dirty="0" err="1">
                <a:solidFill>
                  <a:srgbClr val="8D533E"/>
                </a:solidFill>
              </a:rPr>
              <a:t>World's</a:t>
            </a:r>
            <a:r>
              <a:rPr lang="fr-FR" sz="2000" dirty="0">
                <a:solidFill>
                  <a:srgbClr val="8D533E"/>
                </a:solidFill>
              </a:rPr>
              <a:t> </a:t>
            </a:r>
            <a:r>
              <a:rPr lang="fr-FR" sz="2000" dirty="0" err="1">
                <a:solidFill>
                  <a:srgbClr val="8D533E"/>
                </a:solidFill>
              </a:rPr>
              <a:t>Peatlands</a:t>
            </a:r>
            <a:r>
              <a:rPr lang="fr-FR" sz="2000" dirty="0">
                <a:solidFill>
                  <a:srgbClr val="8D533E"/>
                </a:solidFill>
              </a:rPr>
              <a:t>. Global </a:t>
            </a:r>
            <a:r>
              <a:rPr lang="fr-FR" sz="2000" dirty="0" err="1">
                <a:solidFill>
                  <a:srgbClr val="8D533E"/>
                </a:solidFill>
              </a:rPr>
              <a:t>Peatlands</a:t>
            </a:r>
            <a:r>
              <a:rPr lang="fr-FR" sz="2000" dirty="0">
                <a:solidFill>
                  <a:srgbClr val="8D533E"/>
                </a:solidFill>
              </a:rPr>
              <a:t> Initiative. United Nations </a:t>
            </a:r>
            <a:r>
              <a:rPr lang="fr-FR" sz="2000" dirty="0" err="1">
                <a:solidFill>
                  <a:srgbClr val="8D533E"/>
                </a:solidFill>
              </a:rPr>
              <a:t>Environment</a:t>
            </a:r>
            <a:r>
              <a:rPr lang="fr-FR" sz="2000" dirty="0">
                <a:solidFill>
                  <a:srgbClr val="8D533E"/>
                </a:solidFill>
              </a:rPr>
              <a:t> Programme, Nairobi, 418 p. </a:t>
            </a:r>
            <a:r>
              <a:rPr lang="fr-FR" sz="2000" dirty="0">
                <a:solidFill>
                  <a:srgbClr val="8D533E"/>
                </a:solidFill>
                <a:hlinkClick r:id="rId10"/>
              </a:rPr>
              <a:t>https://doi.org/10.59117/20.500.11822/41222</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err="1">
                <a:solidFill>
                  <a:srgbClr val="8D533E"/>
                </a:solidFill>
              </a:rPr>
              <a:t>Zinck</a:t>
            </a:r>
            <a:r>
              <a:rPr lang="fr-FR" sz="2000" cap="small" dirty="0">
                <a:solidFill>
                  <a:srgbClr val="8D533E"/>
                </a:solidFill>
              </a:rPr>
              <a:t> J.A. &amp; Huber O. </a:t>
            </a:r>
            <a:r>
              <a:rPr lang="fr-FR" sz="2000" dirty="0">
                <a:solidFill>
                  <a:srgbClr val="8D533E"/>
                </a:solidFill>
              </a:rPr>
              <a:t>(2011). </a:t>
            </a:r>
            <a:r>
              <a:rPr lang="fr-FR" sz="2000" dirty="0" err="1">
                <a:solidFill>
                  <a:srgbClr val="8D533E"/>
                </a:solidFill>
              </a:rPr>
              <a:t>Peatlands</a:t>
            </a:r>
            <a:r>
              <a:rPr lang="fr-FR" sz="2000" dirty="0">
                <a:solidFill>
                  <a:srgbClr val="8D533E"/>
                </a:solidFill>
              </a:rPr>
              <a:t> of the Western </a:t>
            </a:r>
            <a:r>
              <a:rPr lang="fr-FR" sz="2000" dirty="0" err="1">
                <a:solidFill>
                  <a:srgbClr val="8D533E"/>
                </a:solidFill>
              </a:rPr>
              <a:t>Guayana</a:t>
            </a:r>
            <a:r>
              <a:rPr lang="fr-FR" sz="2000" dirty="0">
                <a:solidFill>
                  <a:srgbClr val="8D533E"/>
                </a:solidFill>
              </a:rPr>
              <a:t> Highlands, Venezuela. </a:t>
            </a:r>
            <a:r>
              <a:rPr lang="fr-FR" sz="2000" dirty="0" err="1">
                <a:solidFill>
                  <a:srgbClr val="8D533E"/>
                </a:solidFill>
              </a:rPr>
              <a:t>Properties</a:t>
            </a:r>
            <a:r>
              <a:rPr lang="fr-FR" sz="2000" dirty="0">
                <a:solidFill>
                  <a:srgbClr val="8D533E"/>
                </a:solidFill>
              </a:rPr>
              <a:t> and </a:t>
            </a:r>
            <a:r>
              <a:rPr lang="fr-FR" sz="2000" dirty="0" err="1">
                <a:solidFill>
                  <a:srgbClr val="8D533E"/>
                </a:solidFill>
              </a:rPr>
              <a:t>Paleogeographic</a:t>
            </a:r>
            <a:r>
              <a:rPr lang="fr-FR" sz="2000" dirty="0">
                <a:solidFill>
                  <a:srgbClr val="8D533E"/>
                </a:solidFill>
              </a:rPr>
              <a:t> </a:t>
            </a:r>
            <a:r>
              <a:rPr lang="fr-FR" sz="2000" dirty="0" err="1">
                <a:solidFill>
                  <a:srgbClr val="8D533E"/>
                </a:solidFill>
              </a:rPr>
              <a:t>Significance</a:t>
            </a:r>
            <a:r>
              <a:rPr lang="fr-FR" sz="2000" dirty="0">
                <a:solidFill>
                  <a:srgbClr val="8D533E"/>
                </a:solidFill>
              </a:rPr>
              <a:t> of </a:t>
            </a:r>
            <a:r>
              <a:rPr lang="fr-FR" sz="2000" dirty="0" err="1">
                <a:solidFill>
                  <a:srgbClr val="8D533E"/>
                </a:solidFill>
              </a:rPr>
              <a:t>Peats</a:t>
            </a:r>
            <a:r>
              <a:rPr lang="fr-FR" sz="2000" dirty="0">
                <a:solidFill>
                  <a:srgbClr val="8D533E"/>
                </a:solidFill>
              </a:rPr>
              <a:t>. </a:t>
            </a:r>
            <a:r>
              <a:rPr lang="fr-FR" sz="2000" dirty="0" err="1">
                <a:solidFill>
                  <a:srgbClr val="8D533E"/>
                </a:solidFill>
              </a:rPr>
              <a:t>Ecological</a:t>
            </a:r>
            <a:r>
              <a:rPr lang="fr-FR" sz="2000" dirty="0">
                <a:solidFill>
                  <a:srgbClr val="8D533E"/>
                </a:solidFill>
              </a:rPr>
              <a:t> </a:t>
            </a:r>
            <a:r>
              <a:rPr lang="fr-FR" sz="2000" dirty="0" err="1">
                <a:solidFill>
                  <a:srgbClr val="8D533E"/>
                </a:solidFill>
              </a:rPr>
              <a:t>Studies</a:t>
            </a:r>
            <a:r>
              <a:rPr lang="fr-FR" sz="2000" dirty="0">
                <a:solidFill>
                  <a:srgbClr val="8D533E"/>
                </a:solidFill>
              </a:rPr>
              <a:t> 217, Springer Berlin, Heidelberg, 295 p. </a:t>
            </a:r>
            <a:br>
              <a:rPr lang="fr-FR" sz="2000" dirty="0">
                <a:solidFill>
                  <a:srgbClr val="8D533E"/>
                </a:solidFill>
              </a:rPr>
            </a:br>
            <a:r>
              <a:rPr lang="fr-FR" sz="2000" dirty="0">
                <a:solidFill>
                  <a:srgbClr val="8D533E"/>
                </a:solidFill>
                <a:hlinkClick r:id="rId11"/>
              </a:rPr>
              <a:t>https://doi.org/10.1007/978-3-642-20138-7</a:t>
            </a:r>
            <a:endParaRPr lang="fr-FR" sz="2000" dirty="0">
              <a:solidFill>
                <a:srgbClr val="8D533E"/>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extLst>
              <a:ext uri="{BEBA8EAE-BF5A-486C-A8C5-ECC9F3942E4B}">
                <a14:imgProps xmlns:a14="http://schemas.microsoft.com/office/drawing/2010/main">
                  <a14:imgLayer r:embed="rId3">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C38A1DF-D52F-BDA7-73DE-FE8305FC6086}"/>
              </a:ext>
            </a:extLst>
          </p:cNvPr>
          <p:cNvSpPr>
            <a:spLocks noGrp="1"/>
          </p:cNvSpPr>
          <p:nvPr>
            <p:ph type="title"/>
          </p:nvPr>
        </p:nvSpPr>
        <p:spPr>
          <a:xfrm>
            <a:off x="6081713" y="5989637"/>
            <a:ext cx="12880843" cy="2275041"/>
          </a:xfrm>
        </p:spPr>
        <p:txBody>
          <a:bodyPr wrap="square">
            <a:spAutoFit/>
          </a:bodyPr>
          <a:lstStyle/>
          <a:p>
            <a:r>
              <a:rPr lang="fr-FR" dirty="0"/>
              <a:t>Présentation de l'écosystème : définitions et chiffres-clés</a:t>
            </a:r>
          </a:p>
        </p:txBody>
      </p:sp>
    </p:spTree>
    <p:extLst>
      <p:ext uri="{BB962C8B-B14F-4D97-AF65-F5344CB8AC3E}">
        <p14:creationId xmlns:p14="http://schemas.microsoft.com/office/powerpoint/2010/main" val="344935437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amp de sorgho…">
            <a:extLst>
              <a:ext uri="{FF2B5EF4-FFF2-40B4-BE49-F238E27FC236}">
                <a16:creationId xmlns:a16="http://schemas.microsoft.com/office/drawing/2014/main" id="{956F31F3-F911-6A5F-6FE1-4633D2262A33}"/>
              </a:ext>
            </a:extLst>
          </p:cNvPr>
          <p:cNvSpPr txBox="1"/>
          <p:nvPr/>
        </p:nvSpPr>
        <p:spPr>
          <a:xfrm>
            <a:off x="8585750" y="12276923"/>
            <a:ext cx="4194250"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spAutoFit/>
          </a:bodyPr>
          <a:lstStyle/>
          <a:p>
            <a:pPr>
              <a:defRPr sz="2700" b="1">
                <a:solidFill>
                  <a:srgbClr val="FFFFFF"/>
                </a:solidFill>
                <a:latin typeface="+mj-lt"/>
                <a:ea typeface="+mj-ea"/>
                <a:cs typeface="+mj-cs"/>
                <a:sym typeface="Helvetica"/>
              </a:defRPr>
            </a:pPr>
            <a:r>
              <a:rPr lang="fr-FR" dirty="0">
                <a:solidFill>
                  <a:srgbClr val="8D533E"/>
                </a:solidFill>
                <a:cs typeface="Arial" panose="020B0604020202020204" pitchFamily="34" charset="0"/>
              </a:rPr>
              <a:t>Tourbière du Cotentin (France)</a:t>
            </a:r>
          </a:p>
        </p:txBody>
      </p:sp>
      <p:pic>
        <p:nvPicPr>
          <p:cNvPr id="5" name="Image">
            <a:extLst>
              <a:ext uri="{FF2B5EF4-FFF2-40B4-BE49-F238E27FC236}">
                <a16:creationId xmlns:a16="http://schemas.microsoft.com/office/drawing/2014/main" id="{0F70AFD9-707B-7ABF-B99D-023064CC14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46000" y="7451069"/>
            <a:ext cx="7200000" cy="4824000"/>
          </a:xfrm>
          <a:prstGeom prst="rect">
            <a:avLst/>
          </a:prstGeom>
          <a:ln w="12700">
            <a:miter lim="400000"/>
          </a:ln>
        </p:spPr>
      </p:pic>
      <p:pic>
        <p:nvPicPr>
          <p:cNvPr id="7" name="Image">
            <a:extLst>
              <a:ext uri="{FF2B5EF4-FFF2-40B4-BE49-F238E27FC236}">
                <a16:creationId xmlns:a16="http://schemas.microsoft.com/office/drawing/2014/main" id="{E83FAA14-8F8E-CEEA-1E0E-49026384DD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85750" y="7451069"/>
            <a:ext cx="7200000" cy="4824000"/>
          </a:xfrm>
          <a:prstGeom prst="rect">
            <a:avLst/>
          </a:prstGeom>
          <a:ln w="12700">
            <a:miter lim="400000"/>
          </a:ln>
        </p:spPr>
      </p:pic>
      <p:pic>
        <p:nvPicPr>
          <p:cNvPr id="9" name="Image">
            <a:extLst>
              <a:ext uri="{FF2B5EF4-FFF2-40B4-BE49-F238E27FC236}">
                <a16:creationId xmlns:a16="http://schemas.microsoft.com/office/drawing/2014/main" id="{03F8F774-36D0-8F3B-8132-30D9721773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326000" y="7451069"/>
            <a:ext cx="7200000" cy="4824000"/>
          </a:xfrm>
          <a:prstGeom prst="rect">
            <a:avLst/>
          </a:prstGeom>
          <a:ln w="12700">
            <a:miter lim="400000"/>
          </a:ln>
        </p:spPr>
      </p:pic>
      <p:sp>
        <p:nvSpPr>
          <p:cNvPr id="10" name="Champ de colza…">
            <a:extLst>
              <a:ext uri="{FF2B5EF4-FFF2-40B4-BE49-F238E27FC236}">
                <a16:creationId xmlns:a16="http://schemas.microsoft.com/office/drawing/2014/main" id="{AE954F87-77B0-BE21-BE39-3B36C3BB37E3}"/>
              </a:ext>
            </a:extLst>
          </p:cNvPr>
          <p:cNvSpPr txBox="1"/>
          <p:nvPr/>
        </p:nvSpPr>
        <p:spPr>
          <a:xfrm>
            <a:off x="16326000" y="12276923"/>
            <a:ext cx="3442447"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spAutoFit/>
          </a:bodyPr>
          <a:lstStyle/>
          <a:p>
            <a:pPr>
              <a:defRPr sz="2700" b="1">
                <a:solidFill>
                  <a:srgbClr val="FFFFFF"/>
                </a:solidFill>
                <a:latin typeface="+mj-lt"/>
                <a:ea typeface="+mj-ea"/>
                <a:cs typeface="+mj-cs"/>
                <a:sym typeface="Helvetica"/>
              </a:defRPr>
            </a:pPr>
            <a:r>
              <a:rPr lang="fr-FR" dirty="0">
                <a:solidFill>
                  <a:srgbClr val="8D533E"/>
                </a:solidFill>
                <a:cs typeface="Arial" panose="020B0604020202020204" pitchFamily="34" charset="0"/>
              </a:rPr>
              <a:t>Sphaignes, Ariège (France)</a:t>
            </a:r>
          </a:p>
        </p:txBody>
      </p:sp>
      <p:sp>
        <p:nvSpPr>
          <p:cNvPr id="17" name="Titre 16">
            <a:extLst>
              <a:ext uri="{FF2B5EF4-FFF2-40B4-BE49-F238E27FC236}">
                <a16:creationId xmlns:a16="http://schemas.microsoft.com/office/drawing/2014/main" id="{CE6A2681-6AA4-0F92-0B02-93C61573C1AE}"/>
              </a:ext>
            </a:extLst>
          </p:cNvPr>
          <p:cNvSpPr>
            <a:spLocks noGrp="1"/>
          </p:cNvSpPr>
          <p:nvPr>
            <p:ph type="title"/>
          </p:nvPr>
        </p:nvSpPr>
        <p:spPr>
          <a:xfrm>
            <a:off x="1905000" y="205650"/>
            <a:ext cx="21202650" cy="863531"/>
          </a:xfrm>
        </p:spPr>
        <p:txBody>
          <a:bodyPr/>
          <a:lstStyle/>
          <a:p>
            <a:r>
              <a:rPr lang="fr-FR" dirty="0"/>
              <a:t>Définition des tourbières</a:t>
            </a:r>
          </a:p>
        </p:txBody>
      </p:sp>
      <p:sp>
        <p:nvSpPr>
          <p:cNvPr id="11" name="ZoneTexte 10">
            <a:extLst>
              <a:ext uri="{FF2B5EF4-FFF2-40B4-BE49-F238E27FC236}">
                <a16:creationId xmlns:a16="http://schemas.microsoft.com/office/drawing/2014/main" id="{95FD3BFB-9B8F-2A24-8487-18580325AE0C}"/>
              </a:ext>
            </a:extLst>
          </p:cNvPr>
          <p:cNvSpPr txBox="1"/>
          <p:nvPr/>
        </p:nvSpPr>
        <p:spPr>
          <a:xfrm>
            <a:off x="845500" y="12276923"/>
            <a:ext cx="7200000"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Tourbière de Terre de feu </a:t>
            </a:r>
          </a:p>
          <a:p>
            <a:r>
              <a:rPr lang="fr-FR" sz="2700" b="1" dirty="0">
                <a:solidFill>
                  <a:srgbClr val="8D533E"/>
                </a:solidFill>
                <a:latin typeface="+mj-lt"/>
                <a:ea typeface="+mj-ea"/>
                <a:cs typeface="Arial" panose="020B0604020202020204" pitchFamily="34" charset="0"/>
              </a:rPr>
              <a:t>(Argentine)</a:t>
            </a:r>
          </a:p>
        </p:txBody>
      </p:sp>
      <p:sp>
        <p:nvSpPr>
          <p:cNvPr id="27" name="ZoneTexte 26">
            <a:extLst>
              <a:ext uri="{FF2B5EF4-FFF2-40B4-BE49-F238E27FC236}">
                <a16:creationId xmlns:a16="http://schemas.microsoft.com/office/drawing/2014/main" id="{E9EDBF47-A8EB-8652-2D17-69D66D7641A1}"/>
              </a:ext>
            </a:extLst>
          </p:cNvPr>
          <p:cNvSpPr txBox="1"/>
          <p:nvPr/>
        </p:nvSpPr>
        <p:spPr>
          <a:xfrm>
            <a:off x="3588463"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
        <p:nvSpPr>
          <p:cNvPr id="28" name="ZoneTexte 27">
            <a:extLst>
              <a:ext uri="{FF2B5EF4-FFF2-40B4-BE49-F238E27FC236}">
                <a16:creationId xmlns:a16="http://schemas.microsoft.com/office/drawing/2014/main" id="{5C156EB7-8EDF-4E29-7087-F59D1FB86EE8}"/>
              </a:ext>
            </a:extLst>
          </p:cNvPr>
          <p:cNvSpPr txBox="1"/>
          <p:nvPr/>
        </p:nvSpPr>
        <p:spPr>
          <a:xfrm>
            <a:off x="11334922"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
        <p:nvSpPr>
          <p:cNvPr id="30" name="ZoneTexte 29">
            <a:extLst>
              <a:ext uri="{FF2B5EF4-FFF2-40B4-BE49-F238E27FC236}">
                <a16:creationId xmlns:a16="http://schemas.microsoft.com/office/drawing/2014/main" id="{D7786C62-B758-01FA-1204-C7FEB0E6DCF5}"/>
              </a:ext>
            </a:extLst>
          </p:cNvPr>
          <p:cNvSpPr txBox="1"/>
          <p:nvPr/>
        </p:nvSpPr>
        <p:spPr>
          <a:xfrm>
            <a:off x="19080713"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grpSp>
        <p:nvGrpSpPr>
          <p:cNvPr id="12" name="Groupe 11">
            <a:extLst>
              <a:ext uri="{FF2B5EF4-FFF2-40B4-BE49-F238E27FC236}">
                <a16:creationId xmlns:a16="http://schemas.microsoft.com/office/drawing/2014/main" id="{040A1A38-AB90-EE13-CA8E-D8E6FBED5A87}"/>
              </a:ext>
            </a:extLst>
          </p:cNvPr>
          <p:cNvGrpSpPr/>
          <p:nvPr/>
        </p:nvGrpSpPr>
        <p:grpSpPr>
          <a:xfrm>
            <a:off x="9034840" y="2520000"/>
            <a:ext cx="6111128" cy="1800000"/>
            <a:chOff x="9034840" y="2520000"/>
            <a:chExt cx="6111128" cy="1800000"/>
          </a:xfrm>
        </p:grpSpPr>
        <p:sp>
          <p:nvSpPr>
            <p:cNvPr id="24" name="Rectangle 23">
              <a:extLst>
                <a:ext uri="{FF2B5EF4-FFF2-40B4-BE49-F238E27FC236}">
                  <a16:creationId xmlns:a16="http://schemas.microsoft.com/office/drawing/2014/main" id="{CC3926A4-5235-9D52-CD66-C9C8C663AB6F}"/>
                </a:ext>
              </a:extLst>
            </p:cNvPr>
            <p:cNvSpPr/>
            <p:nvPr/>
          </p:nvSpPr>
          <p:spPr>
            <a:xfrm>
              <a:off x="9034840" y="2520000"/>
              <a:ext cx="216000" cy="1800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ZoneTexte 3">
              <a:extLst>
                <a:ext uri="{FF2B5EF4-FFF2-40B4-BE49-F238E27FC236}">
                  <a16:creationId xmlns:a16="http://schemas.microsoft.com/office/drawing/2014/main" id="{5185A4D5-AE71-8DED-C431-27BAB1D68106}"/>
                </a:ext>
              </a:extLst>
            </p:cNvPr>
            <p:cNvSpPr txBox="1"/>
            <p:nvPr/>
          </p:nvSpPr>
          <p:spPr>
            <a:xfrm>
              <a:off x="9562840" y="2520000"/>
              <a:ext cx="5583128" cy="1677382"/>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Tourbière active</a:t>
              </a:r>
            </a:p>
            <a:p>
              <a:pPr algn="l"/>
              <a:r>
                <a:rPr lang="fr-FR" sz="3000" dirty="0">
                  <a:solidFill>
                    <a:srgbClr val="000000"/>
                  </a:solidFill>
                  <a:cs typeface="Arial" panose="020B0604020202020204" pitchFamily="34" charset="0"/>
                </a:rPr>
                <a:t>Le processus d'accumulation se poursuit (puits de carbone). </a:t>
              </a:r>
            </a:p>
          </p:txBody>
        </p:sp>
      </p:grpSp>
      <p:grpSp>
        <p:nvGrpSpPr>
          <p:cNvPr id="14" name="Groupe 13">
            <a:extLst>
              <a:ext uri="{FF2B5EF4-FFF2-40B4-BE49-F238E27FC236}">
                <a16:creationId xmlns:a16="http://schemas.microsoft.com/office/drawing/2014/main" id="{59DA1117-6B45-98FA-0948-121A4211D35B}"/>
              </a:ext>
            </a:extLst>
          </p:cNvPr>
          <p:cNvGrpSpPr/>
          <p:nvPr/>
        </p:nvGrpSpPr>
        <p:grpSpPr>
          <a:xfrm>
            <a:off x="1260000" y="2520000"/>
            <a:ext cx="6113566" cy="4104000"/>
            <a:chOff x="1260000" y="2520000"/>
            <a:chExt cx="6113566" cy="4104000"/>
          </a:xfrm>
        </p:grpSpPr>
        <p:sp>
          <p:nvSpPr>
            <p:cNvPr id="23" name="Rectangle 22">
              <a:extLst>
                <a:ext uri="{FF2B5EF4-FFF2-40B4-BE49-F238E27FC236}">
                  <a16:creationId xmlns:a16="http://schemas.microsoft.com/office/drawing/2014/main" id="{580F85B9-1EFE-B036-6FC8-AC21308B4AEB}"/>
                </a:ext>
              </a:extLst>
            </p:cNvPr>
            <p:cNvSpPr/>
            <p:nvPr/>
          </p:nvSpPr>
          <p:spPr>
            <a:xfrm>
              <a:off x="1260000" y="2520000"/>
              <a:ext cx="216000" cy="4104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3" name="ZoneTexte 12">
              <a:extLst>
                <a:ext uri="{FF2B5EF4-FFF2-40B4-BE49-F238E27FC236}">
                  <a16:creationId xmlns:a16="http://schemas.microsoft.com/office/drawing/2014/main" id="{55310014-326C-EBDA-5E83-E1F551386384}"/>
                </a:ext>
              </a:extLst>
            </p:cNvPr>
            <p:cNvSpPr txBox="1"/>
            <p:nvPr/>
          </p:nvSpPr>
          <p:spPr>
            <a:xfrm>
              <a:off x="1799999" y="2520000"/>
              <a:ext cx="5573567" cy="3985706"/>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Tourbières</a:t>
              </a:r>
            </a:p>
            <a:p>
              <a:pPr algn="l"/>
              <a:r>
                <a:rPr lang="fr-FR" sz="3000" dirty="0">
                  <a:solidFill>
                    <a:srgbClr val="000000"/>
                  </a:solidFill>
                  <a:cs typeface="Arial" panose="020B0604020202020204" pitchFamily="34" charset="0"/>
                </a:rPr>
                <a:t>Zones humides pour laquelle la production primaire annuelle est supérieure à la décomposition microbienne. Il en résulte une accumulation régulière de matière organique. </a:t>
              </a:r>
            </a:p>
          </p:txBody>
        </p:sp>
      </p:grpSp>
      <p:grpSp>
        <p:nvGrpSpPr>
          <p:cNvPr id="2" name="Groupe 1">
            <a:extLst>
              <a:ext uri="{FF2B5EF4-FFF2-40B4-BE49-F238E27FC236}">
                <a16:creationId xmlns:a16="http://schemas.microsoft.com/office/drawing/2014/main" id="{22FD351B-7563-3515-50C6-E13A11838563}"/>
              </a:ext>
            </a:extLst>
          </p:cNvPr>
          <p:cNvGrpSpPr/>
          <p:nvPr/>
        </p:nvGrpSpPr>
        <p:grpSpPr>
          <a:xfrm>
            <a:off x="16704000" y="2520000"/>
            <a:ext cx="6240796" cy="4104000"/>
            <a:chOff x="16697022" y="2520000"/>
            <a:chExt cx="6240796" cy="4104000"/>
          </a:xfrm>
        </p:grpSpPr>
        <p:sp>
          <p:nvSpPr>
            <p:cNvPr id="3" name="Rectangle 2">
              <a:extLst>
                <a:ext uri="{FF2B5EF4-FFF2-40B4-BE49-F238E27FC236}">
                  <a16:creationId xmlns:a16="http://schemas.microsoft.com/office/drawing/2014/main" id="{A96D17F4-5AE0-DB97-7CDB-BF2BF02DE415}"/>
                </a:ext>
              </a:extLst>
            </p:cNvPr>
            <p:cNvSpPr/>
            <p:nvPr/>
          </p:nvSpPr>
          <p:spPr>
            <a:xfrm>
              <a:off x="16697022" y="2520000"/>
              <a:ext cx="216000" cy="4104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6" name="ZoneTexte 5">
              <a:extLst>
                <a:ext uri="{FF2B5EF4-FFF2-40B4-BE49-F238E27FC236}">
                  <a16:creationId xmlns:a16="http://schemas.microsoft.com/office/drawing/2014/main" id="{47BD6F21-88CB-76B4-EC30-DE82D763DB32}"/>
                </a:ext>
              </a:extLst>
            </p:cNvPr>
            <p:cNvSpPr txBox="1"/>
            <p:nvPr/>
          </p:nvSpPr>
          <p:spPr>
            <a:xfrm>
              <a:off x="17225021" y="2520000"/>
              <a:ext cx="5712797" cy="3985706"/>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Tourbière perturbée </a:t>
              </a:r>
            </a:p>
            <a:p>
              <a:pPr algn="l"/>
              <a:r>
                <a:rPr lang="fr-FR" sz="3000" dirty="0">
                  <a:solidFill>
                    <a:srgbClr val="000000"/>
                  </a:solidFill>
                  <a:cs typeface="Arial" panose="020B0604020202020204" pitchFamily="34" charset="0"/>
                </a:rPr>
                <a:t>La zone humide a été drainée, cultivée ou exploitée pour la production de tourbe. Le bilan de carbone de l'écosystème est négatif, les émissions sont supérieures à la captation (source de carbone). </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amp de sorgho…">
            <a:extLst>
              <a:ext uri="{FF2B5EF4-FFF2-40B4-BE49-F238E27FC236}">
                <a16:creationId xmlns:a16="http://schemas.microsoft.com/office/drawing/2014/main" id="{956F31F3-F911-6A5F-6FE1-4633D2262A33}"/>
              </a:ext>
            </a:extLst>
          </p:cNvPr>
          <p:cNvSpPr txBox="1"/>
          <p:nvPr/>
        </p:nvSpPr>
        <p:spPr>
          <a:xfrm>
            <a:off x="8585749" y="12276000"/>
            <a:ext cx="4908577"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nchorCtr="0">
            <a:spAutoFit/>
          </a:bodyPr>
          <a:lstStyle/>
          <a:p>
            <a:pPr>
              <a:defRPr sz="2700" b="1">
                <a:solidFill>
                  <a:srgbClr val="FFFFFF"/>
                </a:solidFill>
                <a:latin typeface="+mj-lt"/>
                <a:ea typeface="+mj-ea"/>
                <a:cs typeface="+mj-cs"/>
                <a:sym typeface="Helvetica"/>
              </a:defRPr>
            </a:pPr>
            <a:r>
              <a:rPr lang="fr-FR" dirty="0">
                <a:solidFill>
                  <a:srgbClr val="8D533E"/>
                </a:solidFill>
                <a:cs typeface="Arial" panose="020B0604020202020204" pitchFamily="34" charset="0"/>
              </a:rPr>
              <a:t>Carottier russe </a:t>
            </a:r>
            <a:br>
              <a:rPr lang="fr-FR" dirty="0">
                <a:solidFill>
                  <a:srgbClr val="8D533E"/>
                </a:solidFill>
                <a:cs typeface="Arial" panose="020B0604020202020204" pitchFamily="34" charset="0"/>
              </a:rPr>
            </a:br>
            <a:r>
              <a:rPr lang="fr-FR" dirty="0">
                <a:solidFill>
                  <a:srgbClr val="8D533E"/>
                </a:solidFill>
                <a:cs typeface="Arial" panose="020B0604020202020204" pitchFamily="34" charset="0"/>
              </a:rPr>
              <a:t>(Marais de </a:t>
            </a:r>
            <a:r>
              <a:rPr lang="fr-FR" dirty="0" err="1">
                <a:solidFill>
                  <a:srgbClr val="8D533E"/>
                </a:solidFill>
                <a:cs typeface="Arial" panose="020B0604020202020204" pitchFamily="34" charset="0"/>
              </a:rPr>
              <a:t>lavour</a:t>
            </a:r>
            <a:r>
              <a:rPr lang="fr-FR" dirty="0">
                <a:solidFill>
                  <a:srgbClr val="8D533E"/>
                </a:solidFill>
                <a:cs typeface="Arial" panose="020B0604020202020204" pitchFamily="34" charset="0"/>
              </a:rPr>
              <a:t>, France, 01)</a:t>
            </a:r>
          </a:p>
        </p:txBody>
      </p:sp>
      <p:pic>
        <p:nvPicPr>
          <p:cNvPr id="5" name="Image">
            <a:extLst>
              <a:ext uri="{FF2B5EF4-FFF2-40B4-BE49-F238E27FC236}">
                <a16:creationId xmlns:a16="http://schemas.microsoft.com/office/drawing/2014/main" id="{0F70AFD9-707B-7ABF-B99D-023064CC1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6000" y="7452000"/>
            <a:ext cx="7200000" cy="4824000"/>
          </a:xfrm>
          <a:prstGeom prst="rect">
            <a:avLst/>
          </a:prstGeom>
          <a:ln w="12700">
            <a:miter lim="400000"/>
          </a:ln>
        </p:spPr>
      </p:pic>
      <p:pic>
        <p:nvPicPr>
          <p:cNvPr id="7" name="Image">
            <a:extLst>
              <a:ext uri="{FF2B5EF4-FFF2-40B4-BE49-F238E27FC236}">
                <a16:creationId xmlns:a16="http://schemas.microsoft.com/office/drawing/2014/main" id="{E83FAA14-8F8E-CEEA-1E0E-49026384DD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85750" y="7452000"/>
            <a:ext cx="7200000" cy="4824000"/>
          </a:xfrm>
          <a:prstGeom prst="rect">
            <a:avLst/>
          </a:prstGeom>
          <a:ln w="12700">
            <a:miter lim="400000"/>
          </a:ln>
        </p:spPr>
      </p:pic>
      <p:pic>
        <p:nvPicPr>
          <p:cNvPr id="9" name="Image">
            <a:extLst>
              <a:ext uri="{FF2B5EF4-FFF2-40B4-BE49-F238E27FC236}">
                <a16:creationId xmlns:a16="http://schemas.microsoft.com/office/drawing/2014/main" id="{03F8F774-36D0-8F3B-8132-30D9721773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326000" y="7452000"/>
            <a:ext cx="7200000" cy="4824000"/>
          </a:xfrm>
          <a:prstGeom prst="rect">
            <a:avLst/>
          </a:prstGeom>
          <a:ln w="12700">
            <a:miter lim="400000"/>
          </a:ln>
        </p:spPr>
      </p:pic>
      <p:sp>
        <p:nvSpPr>
          <p:cNvPr id="10" name="Champ de colza…">
            <a:extLst>
              <a:ext uri="{FF2B5EF4-FFF2-40B4-BE49-F238E27FC236}">
                <a16:creationId xmlns:a16="http://schemas.microsoft.com/office/drawing/2014/main" id="{AE954F87-77B0-BE21-BE39-3B36C3BB37E3}"/>
              </a:ext>
            </a:extLst>
          </p:cNvPr>
          <p:cNvSpPr txBox="1"/>
          <p:nvPr/>
        </p:nvSpPr>
        <p:spPr>
          <a:xfrm>
            <a:off x="16326000" y="12276000"/>
            <a:ext cx="3442447"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nchorCtr="0">
            <a:spAutoFit/>
          </a:bodyPr>
          <a:lstStyle/>
          <a:p>
            <a:pPr>
              <a:defRPr sz="2700" b="1">
                <a:solidFill>
                  <a:srgbClr val="FFFFFF"/>
                </a:solidFill>
                <a:latin typeface="+mj-lt"/>
                <a:ea typeface="+mj-ea"/>
                <a:cs typeface="+mj-cs"/>
                <a:sym typeface="Helvetica"/>
              </a:defRPr>
            </a:pPr>
            <a:r>
              <a:rPr lang="fr-FR" dirty="0">
                <a:solidFill>
                  <a:srgbClr val="8D533E"/>
                </a:solidFill>
                <a:cs typeface="Arial" panose="020B0604020202020204" pitchFamily="34" charset="0"/>
              </a:rPr>
              <a:t>Carottage Cotentin (France, 50)</a:t>
            </a:r>
          </a:p>
        </p:txBody>
      </p:sp>
      <p:sp>
        <p:nvSpPr>
          <p:cNvPr id="17" name="Titre 16">
            <a:extLst>
              <a:ext uri="{FF2B5EF4-FFF2-40B4-BE49-F238E27FC236}">
                <a16:creationId xmlns:a16="http://schemas.microsoft.com/office/drawing/2014/main" id="{CE6A2681-6AA4-0F92-0B02-93C61573C1AE}"/>
              </a:ext>
            </a:extLst>
          </p:cNvPr>
          <p:cNvSpPr>
            <a:spLocks noGrp="1"/>
          </p:cNvSpPr>
          <p:nvPr>
            <p:ph type="title"/>
          </p:nvPr>
        </p:nvSpPr>
        <p:spPr>
          <a:xfrm>
            <a:off x="1905000" y="205650"/>
            <a:ext cx="21202650" cy="863531"/>
          </a:xfrm>
        </p:spPr>
        <p:txBody>
          <a:bodyPr/>
          <a:lstStyle/>
          <a:p>
            <a:r>
              <a:rPr lang="fr-FR" dirty="0"/>
              <a:t>Définition de la tourbe</a:t>
            </a:r>
          </a:p>
        </p:txBody>
      </p:sp>
      <p:sp>
        <p:nvSpPr>
          <p:cNvPr id="11" name="ZoneTexte 10">
            <a:extLst>
              <a:ext uri="{FF2B5EF4-FFF2-40B4-BE49-F238E27FC236}">
                <a16:creationId xmlns:a16="http://schemas.microsoft.com/office/drawing/2014/main" id="{95FD3BFB-9B8F-2A24-8487-18580325AE0C}"/>
              </a:ext>
            </a:extLst>
          </p:cNvPr>
          <p:cNvSpPr txBox="1"/>
          <p:nvPr/>
        </p:nvSpPr>
        <p:spPr>
          <a:xfrm>
            <a:off x="845500" y="12276000"/>
            <a:ext cx="7200000" cy="517283"/>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Carottage à Frasne (France, 25)</a:t>
            </a:r>
          </a:p>
        </p:txBody>
      </p:sp>
      <p:sp>
        <p:nvSpPr>
          <p:cNvPr id="27" name="ZoneTexte 26">
            <a:extLst>
              <a:ext uri="{FF2B5EF4-FFF2-40B4-BE49-F238E27FC236}">
                <a16:creationId xmlns:a16="http://schemas.microsoft.com/office/drawing/2014/main" id="{E9EDBF47-A8EB-8652-2D17-69D66D7641A1}"/>
              </a:ext>
            </a:extLst>
          </p:cNvPr>
          <p:cNvSpPr txBox="1"/>
          <p:nvPr/>
        </p:nvSpPr>
        <p:spPr>
          <a:xfrm>
            <a:off x="3588463" y="122760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
        <p:nvSpPr>
          <p:cNvPr id="28" name="ZoneTexte 27">
            <a:extLst>
              <a:ext uri="{FF2B5EF4-FFF2-40B4-BE49-F238E27FC236}">
                <a16:creationId xmlns:a16="http://schemas.microsoft.com/office/drawing/2014/main" id="{5C156EB7-8EDF-4E29-7087-F59D1FB86EE8}"/>
              </a:ext>
            </a:extLst>
          </p:cNvPr>
          <p:cNvSpPr txBox="1"/>
          <p:nvPr/>
        </p:nvSpPr>
        <p:spPr>
          <a:xfrm>
            <a:off x="11334922" y="122760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
        <p:nvSpPr>
          <p:cNvPr id="30" name="ZoneTexte 29">
            <a:extLst>
              <a:ext uri="{FF2B5EF4-FFF2-40B4-BE49-F238E27FC236}">
                <a16:creationId xmlns:a16="http://schemas.microsoft.com/office/drawing/2014/main" id="{D7786C62-B758-01FA-1204-C7FEB0E6DCF5}"/>
              </a:ext>
            </a:extLst>
          </p:cNvPr>
          <p:cNvSpPr txBox="1"/>
          <p:nvPr/>
        </p:nvSpPr>
        <p:spPr>
          <a:xfrm>
            <a:off x="19080713" y="122760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grpSp>
        <p:nvGrpSpPr>
          <p:cNvPr id="12" name="Groupe 11">
            <a:extLst>
              <a:ext uri="{FF2B5EF4-FFF2-40B4-BE49-F238E27FC236}">
                <a16:creationId xmlns:a16="http://schemas.microsoft.com/office/drawing/2014/main" id="{D0184313-5CBE-4EDE-C7F2-21900E2F6CD0}"/>
              </a:ext>
            </a:extLst>
          </p:cNvPr>
          <p:cNvGrpSpPr/>
          <p:nvPr/>
        </p:nvGrpSpPr>
        <p:grpSpPr>
          <a:xfrm>
            <a:off x="7525990" y="2520000"/>
            <a:ext cx="8167895" cy="3600000"/>
            <a:chOff x="7525990" y="2520000"/>
            <a:chExt cx="8167895" cy="3600000"/>
          </a:xfrm>
        </p:grpSpPr>
        <p:sp>
          <p:nvSpPr>
            <p:cNvPr id="24" name="Rectangle 23">
              <a:extLst>
                <a:ext uri="{FF2B5EF4-FFF2-40B4-BE49-F238E27FC236}">
                  <a16:creationId xmlns:a16="http://schemas.microsoft.com/office/drawing/2014/main" id="{CC3926A4-5235-9D52-CD66-C9C8C663AB6F}"/>
                </a:ext>
              </a:extLst>
            </p:cNvPr>
            <p:cNvSpPr/>
            <p:nvPr/>
          </p:nvSpPr>
          <p:spPr>
            <a:xfrm>
              <a:off x="7525990" y="2520000"/>
              <a:ext cx="216000" cy="3600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ZoneTexte 3">
              <a:extLst>
                <a:ext uri="{FF2B5EF4-FFF2-40B4-BE49-F238E27FC236}">
                  <a16:creationId xmlns:a16="http://schemas.microsoft.com/office/drawing/2014/main" id="{5185A4D5-AE71-8DED-C431-27BAB1D68106}"/>
                </a:ext>
              </a:extLst>
            </p:cNvPr>
            <p:cNvSpPr txBox="1"/>
            <p:nvPr/>
          </p:nvSpPr>
          <p:spPr>
            <a:xfrm>
              <a:off x="8053989" y="2520000"/>
              <a:ext cx="7639896" cy="3524042"/>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Teneur en matière organique </a:t>
              </a:r>
            </a:p>
            <a:p>
              <a:pPr algn="l"/>
              <a:r>
                <a:rPr lang="fr-FR" sz="3000" dirty="0">
                  <a:cs typeface="Arial" panose="020B0604020202020204" pitchFamily="34" charset="0"/>
                </a:rPr>
                <a:t>La tourbe contient au moins 30 % de matière organique (</a:t>
              </a:r>
              <a:r>
                <a:rPr lang="fr-FR" sz="3000" cap="small" dirty="0" err="1">
                  <a:cs typeface="Arial" panose="020B0604020202020204" pitchFamily="34" charset="0"/>
                </a:rPr>
                <a:t>Tannenberger</a:t>
              </a:r>
              <a:r>
                <a:rPr lang="fr-FR" sz="3000" dirty="0">
                  <a:cs typeface="Arial" panose="020B0604020202020204" pitchFamily="34" charset="0"/>
                </a:rPr>
                <a:t> </a:t>
              </a:r>
              <a:r>
                <a:rPr lang="fr-FR" sz="3000" i="1" dirty="0">
                  <a:cs typeface="Arial" panose="020B0604020202020204" pitchFamily="34" charset="0"/>
                </a:rPr>
                <a:t>et al.</a:t>
              </a:r>
              <a:r>
                <a:rPr lang="fr-FR" sz="3000" dirty="0">
                  <a:cs typeface="Arial" panose="020B0604020202020204" pitchFamily="34" charset="0"/>
                </a:rPr>
                <a:t>, 2017). Cette teneur est devenu la norme, même s'il s'agit d'une valeur arbitraire, beaucoup d'autres définitions peuvent être retrouvées.</a:t>
              </a:r>
              <a:endParaRPr lang="fr-FR" sz="3000" dirty="0">
                <a:solidFill>
                  <a:srgbClr val="000000"/>
                </a:solidFill>
                <a:cs typeface="Arial" panose="020B0604020202020204" pitchFamily="34" charset="0"/>
              </a:endParaRPr>
            </a:p>
          </p:txBody>
        </p:sp>
      </p:grpSp>
      <p:grpSp>
        <p:nvGrpSpPr>
          <p:cNvPr id="14" name="Groupe 13">
            <a:extLst>
              <a:ext uri="{FF2B5EF4-FFF2-40B4-BE49-F238E27FC236}">
                <a16:creationId xmlns:a16="http://schemas.microsoft.com/office/drawing/2014/main" id="{7A24DE71-1F5F-FC55-DBE9-7C6643D6EF3C}"/>
              </a:ext>
            </a:extLst>
          </p:cNvPr>
          <p:cNvGrpSpPr/>
          <p:nvPr/>
        </p:nvGrpSpPr>
        <p:grpSpPr>
          <a:xfrm>
            <a:off x="1260000" y="2520000"/>
            <a:ext cx="6113566" cy="2304000"/>
            <a:chOff x="1260000" y="2520000"/>
            <a:chExt cx="6113566" cy="2304000"/>
          </a:xfrm>
        </p:grpSpPr>
        <p:sp>
          <p:nvSpPr>
            <p:cNvPr id="23" name="Rectangle 22">
              <a:extLst>
                <a:ext uri="{FF2B5EF4-FFF2-40B4-BE49-F238E27FC236}">
                  <a16:creationId xmlns:a16="http://schemas.microsoft.com/office/drawing/2014/main" id="{580F85B9-1EFE-B036-6FC8-AC21308B4AEB}"/>
                </a:ext>
              </a:extLst>
            </p:cNvPr>
            <p:cNvSpPr/>
            <p:nvPr/>
          </p:nvSpPr>
          <p:spPr>
            <a:xfrm>
              <a:off x="1260000" y="2520000"/>
              <a:ext cx="216000" cy="2304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3" name="ZoneTexte 12">
              <a:extLst>
                <a:ext uri="{FF2B5EF4-FFF2-40B4-BE49-F238E27FC236}">
                  <a16:creationId xmlns:a16="http://schemas.microsoft.com/office/drawing/2014/main" id="{55310014-326C-EBDA-5E83-E1F551386384}"/>
                </a:ext>
              </a:extLst>
            </p:cNvPr>
            <p:cNvSpPr txBox="1"/>
            <p:nvPr/>
          </p:nvSpPr>
          <p:spPr>
            <a:xfrm>
              <a:off x="1799999" y="2520000"/>
              <a:ext cx="5573567" cy="2139047"/>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Tourbe</a:t>
              </a:r>
            </a:p>
            <a:p>
              <a:pPr algn="l"/>
              <a:r>
                <a:rPr lang="fr-FR" sz="3000" dirty="0">
                  <a:cs typeface="Arial" panose="020B0604020202020204" pitchFamily="34" charset="0"/>
                </a:rPr>
                <a:t>Accumulation de matière organique issue de la biomasse produite </a:t>
              </a:r>
              <a:r>
                <a:rPr lang="fr-FR" sz="3000" i="1" dirty="0">
                  <a:cs typeface="Arial" panose="020B0604020202020204" pitchFamily="34" charset="0"/>
                </a:rPr>
                <a:t>in situ</a:t>
              </a:r>
              <a:r>
                <a:rPr lang="fr-FR" sz="3000" dirty="0">
                  <a:cs typeface="Arial" panose="020B0604020202020204" pitchFamily="34" charset="0"/>
                </a:rPr>
                <a:t>.</a:t>
              </a:r>
              <a:endParaRPr lang="fr-FR" sz="3000" dirty="0">
                <a:solidFill>
                  <a:srgbClr val="000000"/>
                </a:solidFill>
                <a:cs typeface="Arial" panose="020B0604020202020204" pitchFamily="34" charset="0"/>
              </a:endParaRPr>
            </a:p>
          </p:txBody>
        </p:sp>
      </p:grpSp>
      <p:grpSp>
        <p:nvGrpSpPr>
          <p:cNvPr id="2" name="Groupe 1">
            <a:extLst>
              <a:ext uri="{FF2B5EF4-FFF2-40B4-BE49-F238E27FC236}">
                <a16:creationId xmlns:a16="http://schemas.microsoft.com/office/drawing/2014/main" id="{AA366B85-96AC-8A32-3A01-8FC5FBD1FF3F}"/>
              </a:ext>
            </a:extLst>
          </p:cNvPr>
          <p:cNvGrpSpPr/>
          <p:nvPr/>
        </p:nvGrpSpPr>
        <p:grpSpPr>
          <a:xfrm>
            <a:off x="16704000" y="2520000"/>
            <a:ext cx="7008361" cy="4104000"/>
            <a:chOff x="16689187" y="2520000"/>
            <a:chExt cx="7008361" cy="4104000"/>
          </a:xfrm>
        </p:grpSpPr>
        <p:sp>
          <p:nvSpPr>
            <p:cNvPr id="3" name="Rectangle 2">
              <a:extLst>
                <a:ext uri="{FF2B5EF4-FFF2-40B4-BE49-F238E27FC236}">
                  <a16:creationId xmlns:a16="http://schemas.microsoft.com/office/drawing/2014/main" id="{A96D17F4-5AE0-DB97-7CDB-BF2BF02DE415}"/>
                </a:ext>
              </a:extLst>
            </p:cNvPr>
            <p:cNvSpPr/>
            <p:nvPr/>
          </p:nvSpPr>
          <p:spPr>
            <a:xfrm>
              <a:off x="16689187" y="2520000"/>
              <a:ext cx="216000" cy="4104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6" name="ZoneTexte 5">
              <a:extLst>
                <a:ext uri="{FF2B5EF4-FFF2-40B4-BE49-F238E27FC236}">
                  <a16:creationId xmlns:a16="http://schemas.microsoft.com/office/drawing/2014/main" id="{47BD6F21-88CB-76B4-EC30-DE82D763DB32}"/>
                </a:ext>
              </a:extLst>
            </p:cNvPr>
            <p:cNvSpPr txBox="1"/>
            <p:nvPr/>
          </p:nvSpPr>
          <p:spPr>
            <a:xfrm>
              <a:off x="17217186" y="2520000"/>
              <a:ext cx="6480362" cy="3985706"/>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Épaisseur </a:t>
              </a:r>
            </a:p>
            <a:p>
              <a:pPr algn="l"/>
              <a:r>
                <a:rPr lang="fr-FR" sz="3000" dirty="0">
                  <a:cs typeface="Arial" panose="020B0604020202020204" pitchFamily="34" charset="0"/>
                </a:rPr>
                <a:t>Une tourbière a habituellement accumulé au moins 30 à 40 cm de tourbe. Là encore, c'est une valeur arbitraire, une définition basée uniquement sur la présence d'une végétation formant de la tourbe est aussi utilisée (</a:t>
              </a:r>
              <a:r>
                <a:rPr lang="fr-FR" sz="3000" cap="small" dirty="0" err="1">
                  <a:cs typeface="Arial" panose="020B0604020202020204" pitchFamily="34" charset="0"/>
                </a:rPr>
                <a:t>Cubizolle</a:t>
              </a:r>
              <a:r>
                <a:rPr lang="fr-FR" sz="3000" dirty="0">
                  <a:cs typeface="Arial" panose="020B0604020202020204" pitchFamily="34" charset="0"/>
                </a:rPr>
                <a:t>, 2019).</a:t>
              </a:r>
              <a:endParaRPr lang="fr-FR" sz="3000" dirty="0">
                <a:solidFill>
                  <a:srgbClr val="000000"/>
                </a:solidFill>
                <a:cs typeface="Arial" panose="020B0604020202020204" pitchFamily="34" charset="0"/>
              </a:endParaRPr>
            </a:p>
          </p:txBody>
        </p:sp>
      </p:grpSp>
    </p:spTree>
    <p:extLst>
      <p:ext uri="{BB962C8B-B14F-4D97-AF65-F5344CB8AC3E}">
        <p14:creationId xmlns:p14="http://schemas.microsoft.com/office/powerpoint/2010/main" val="259879774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B4B7C71-D9D3-30F4-A85D-184A06D5A1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1789888"/>
            <a:ext cx="20599919" cy="10618143"/>
          </a:xfrm>
          <a:prstGeom prst="rect">
            <a:avLst/>
          </a:prstGeom>
        </p:spPr>
      </p:pic>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Répartition des tourbières dans le monde</a:t>
            </a:r>
          </a:p>
        </p:txBody>
      </p:sp>
      <p:sp>
        <p:nvSpPr>
          <p:cNvPr id="10" name="ZoneTexte 9">
            <a:extLst>
              <a:ext uri="{FF2B5EF4-FFF2-40B4-BE49-F238E27FC236}">
                <a16:creationId xmlns:a16="http://schemas.microsoft.com/office/drawing/2014/main" id="{40561006-A29D-387A-3FF7-ACFD3408052B}"/>
              </a:ext>
            </a:extLst>
          </p:cNvPr>
          <p:cNvSpPr txBox="1"/>
          <p:nvPr/>
        </p:nvSpPr>
        <p:spPr>
          <a:xfrm>
            <a:off x="1318296" y="11032703"/>
            <a:ext cx="2511750" cy="1299548"/>
          </a:xfrm>
          <a:prstGeom prst="rect">
            <a:avLst/>
          </a:prstGeom>
          <a:noFill/>
        </p:spPr>
        <p:txBody>
          <a:bodyPr wrap="square" lIns="50400" tIns="50400" rIns="50400" bIns="50400">
            <a:spAutoFit/>
          </a:bodyPr>
          <a:lstStyle/>
          <a:p>
            <a:r>
              <a:rPr lang="fr-FR" sz="2400" dirty="0">
                <a:latin typeface="+mj-lt"/>
                <a:ea typeface="+mj-ea"/>
                <a:cs typeface="Arial" panose="020B0604020202020204" pitchFamily="34" charset="0"/>
              </a:rPr>
              <a:t>Tourbières</a:t>
            </a:r>
          </a:p>
          <a:p>
            <a:pPr>
              <a:spcBef>
                <a:spcPts val="700"/>
              </a:spcBef>
            </a:pPr>
            <a:r>
              <a:rPr lang="fr-FR" sz="2400" dirty="0">
                <a:latin typeface="+mj-lt"/>
                <a:ea typeface="+mj-ea"/>
                <a:cs typeface="Arial" panose="020B0604020202020204" pitchFamily="34" charset="0"/>
              </a:rPr>
              <a:t>Tourbe dans la mosaïque de sol</a:t>
            </a:r>
            <a:endParaRPr lang="fr-FR" sz="2400" dirty="0">
              <a:cs typeface="Arial" panose="020B0604020202020204" pitchFamily="34" charset="0"/>
            </a:endParaRPr>
          </a:p>
        </p:txBody>
      </p:sp>
      <p:sp>
        <p:nvSpPr>
          <p:cNvPr id="16" name="ZoneTexte 15">
            <a:extLst>
              <a:ext uri="{FF2B5EF4-FFF2-40B4-BE49-F238E27FC236}">
                <a16:creationId xmlns:a16="http://schemas.microsoft.com/office/drawing/2014/main" id="{822D7A7A-4081-9120-4858-43615B18B272}"/>
              </a:ext>
            </a:extLst>
          </p:cNvPr>
          <p:cNvSpPr txBox="1"/>
          <p:nvPr/>
        </p:nvSpPr>
        <p:spPr>
          <a:xfrm>
            <a:off x="7119102" y="11445393"/>
            <a:ext cx="10145795" cy="1728833"/>
          </a:xfrm>
          <a:prstGeom prst="rect">
            <a:avLst/>
          </a:prstGeom>
          <a:noFill/>
        </p:spPr>
        <p:txBody>
          <a:bodyPr wrap="square" lIns="50400" tIns="50400" rIns="50400" bIns="50400" rtlCol="0">
            <a:spAutoFit/>
          </a:bodyPr>
          <a:lstStyle/>
          <a:p>
            <a:pPr algn="ctr">
              <a:spcAft>
                <a:spcPts val="600"/>
              </a:spcAft>
            </a:pPr>
            <a:r>
              <a:rPr lang="fr-FR" sz="4400" b="1" dirty="0">
                <a:solidFill>
                  <a:srgbClr val="8D533E"/>
                </a:solidFill>
                <a:latin typeface="+mj-lt"/>
                <a:cs typeface="Arial" panose="020B0604020202020204" pitchFamily="34" charset="0"/>
              </a:rPr>
              <a:t>Surface mondiale </a:t>
            </a:r>
            <a:r>
              <a:rPr lang="fr-FR" sz="3600" dirty="0">
                <a:solidFill>
                  <a:srgbClr val="8D533E"/>
                </a:solidFill>
                <a:latin typeface="+mj-lt"/>
                <a:cs typeface="Arial" panose="020B0604020202020204" pitchFamily="34" charset="0"/>
              </a:rPr>
              <a:t>(occupation des sols)</a:t>
            </a:r>
          </a:p>
          <a:p>
            <a:pPr algn="ctr">
              <a:lnSpc>
                <a:spcPct val="130000"/>
              </a:lnSpc>
            </a:pPr>
            <a:r>
              <a:rPr lang="fr-FR" sz="4800" b="1" dirty="0">
                <a:cs typeface="Arial" panose="020B0604020202020204" pitchFamily="34" charset="0"/>
              </a:rPr>
              <a:t>4 262 000</a:t>
            </a:r>
            <a:r>
              <a:rPr lang="fr-FR" sz="3600" dirty="0">
                <a:cs typeface="Arial" panose="020B0604020202020204" pitchFamily="34" charset="0"/>
              </a:rPr>
              <a:t> km</a:t>
            </a:r>
            <a:r>
              <a:rPr lang="fr-FR" sz="3600" baseline="30000" dirty="0">
                <a:cs typeface="Arial" panose="020B0604020202020204" pitchFamily="34" charset="0"/>
              </a:rPr>
              <a:t>2</a:t>
            </a:r>
          </a:p>
        </p:txBody>
      </p:sp>
      <p:sp>
        <p:nvSpPr>
          <p:cNvPr id="13" name="Rectangle : coins arrondis 12">
            <a:extLst>
              <a:ext uri="{FF2B5EF4-FFF2-40B4-BE49-F238E27FC236}">
                <a16:creationId xmlns:a16="http://schemas.microsoft.com/office/drawing/2014/main" id="{60D742ED-4593-E6DA-8E29-F83B6412D52C}"/>
              </a:ext>
            </a:extLst>
          </p:cNvPr>
          <p:cNvSpPr/>
          <p:nvPr/>
        </p:nvSpPr>
        <p:spPr>
          <a:xfrm>
            <a:off x="13320000" y="1560891"/>
            <a:ext cx="10440000" cy="4374000"/>
          </a:xfrm>
          <a:prstGeom prst="roundRect">
            <a:avLst>
              <a:gd name="adj" fmla="val 7335"/>
            </a:avLst>
          </a:prstGeom>
          <a:noFill/>
          <a:ln w="635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0" name="ZoneTexte 19">
            <a:extLst>
              <a:ext uri="{FF2B5EF4-FFF2-40B4-BE49-F238E27FC236}">
                <a16:creationId xmlns:a16="http://schemas.microsoft.com/office/drawing/2014/main" id="{64CB2B8C-840D-64E5-6D68-22E402E0447F}"/>
              </a:ext>
            </a:extLst>
          </p:cNvPr>
          <p:cNvSpPr txBox="1"/>
          <p:nvPr/>
        </p:nvSpPr>
        <p:spPr>
          <a:xfrm>
            <a:off x="17422238" y="12243009"/>
            <a:ext cx="5874167" cy="833178"/>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(Global </a:t>
            </a:r>
            <a:r>
              <a:rPr lang="fr-FR" sz="2400" dirty="0" err="1">
                <a:solidFill>
                  <a:schemeClr val="bg1">
                    <a:lumMod val="65000"/>
                  </a:schemeClr>
                </a:solidFill>
                <a:latin typeface="+mj-lt"/>
                <a:cs typeface="Arial" panose="020B0604020202020204" pitchFamily="34" charset="0"/>
              </a:rPr>
              <a:t>Peatland</a:t>
            </a:r>
            <a:r>
              <a:rPr lang="fr-FR" sz="2400" dirty="0">
                <a:solidFill>
                  <a:schemeClr val="bg1">
                    <a:lumMod val="65000"/>
                  </a:schemeClr>
                </a:solidFill>
                <a:latin typeface="+mj-lt"/>
                <a:cs typeface="Arial" panose="020B0604020202020204" pitchFamily="34" charset="0"/>
              </a:rPr>
              <a:t> </a:t>
            </a:r>
            <a:r>
              <a:rPr lang="fr-FR" sz="2400" dirty="0" err="1">
                <a:solidFill>
                  <a:schemeClr val="bg1">
                    <a:lumMod val="65000"/>
                  </a:schemeClr>
                </a:solidFill>
                <a:latin typeface="+mj-lt"/>
                <a:cs typeface="Arial" panose="020B0604020202020204" pitchFamily="34" charset="0"/>
              </a:rPr>
              <a:t>Assessment</a:t>
            </a:r>
            <a:r>
              <a:rPr lang="fr-FR" sz="2400" dirty="0">
                <a:solidFill>
                  <a:schemeClr val="bg1">
                    <a:lumMod val="65000"/>
                  </a:schemeClr>
                </a:solidFill>
                <a:latin typeface="+mj-lt"/>
                <a:cs typeface="Arial" panose="020B0604020202020204" pitchFamily="34" charset="0"/>
              </a:rPr>
              <a:t>, 2022 ; </a:t>
            </a:r>
            <a:r>
              <a:rPr lang="fr-FR" sz="2400" cap="small" dirty="0" err="1">
                <a:solidFill>
                  <a:schemeClr val="bg1">
                    <a:lumMod val="65000"/>
                  </a:schemeClr>
                </a:solidFill>
                <a:latin typeface="+mj-lt"/>
                <a:cs typeface="Arial" panose="020B0604020202020204" pitchFamily="34" charset="0"/>
              </a:rPr>
              <a:t>Leifield</a:t>
            </a:r>
            <a:r>
              <a:rPr lang="fr-FR" sz="2400" dirty="0">
                <a:solidFill>
                  <a:schemeClr val="bg1">
                    <a:lumMod val="65000"/>
                  </a:schemeClr>
                </a:solidFill>
                <a:latin typeface="+mj-lt"/>
                <a:cs typeface="Arial" panose="020B0604020202020204" pitchFamily="34" charset="0"/>
              </a:rPr>
              <a:t> &amp; </a:t>
            </a:r>
            <a:r>
              <a:rPr lang="fr-FR" sz="2400" cap="small" dirty="0" err="1">
                <a:solidFill>
                  <a:schemeClr val="bg1">
                    <a:lumMod val="65000"/>
                  </a:schemeClr>
                </a:solidFill>
                <a:latin typeface="+mj-lt"/>
                <a:cs typeface="Arial" panose="020B0604020202020204" pitchFamily="34" charset="0"/>
              </a:rPr>
              <a:t>Menichetti</a:t>
            </a:r>
            <a:r>
              <a:rPr lang="fr-FR" sz="2400" dirty="0">
                <a:solidFill>
                  <a:schemeClr val="bg1">
                    <a:lumMod val="65000"/>
                  </a:schemeClr>
                </a:solidFill>
                <a:latin typeface="+mj-lt"/>
                <a:cs typeface="Arial" panose="020B0604020202020204" pitchFamily="34" charset="0"/>
              </a:rPr>
              <a:t>, 2018 ; </a:t>
            </a:r>
            <a:r>
              <a:rPr lang="fr-FR" sz="2400" cap="small" dirty="0" err="1">
                <a:solidFill>
                  <a:schemeClr val="bg1">
                    <a:lumMod val="65000"/>
                  </a:schemeClr>
                </a:solidFill>
                <a:latin typeface="+mj-lt"/>
                <a:cs typeface="Arial" panose="020B0604020202020204" pitchFamily="34" charset="0"/>
              </a:rPr>
              <a:t>Cubizolle</a:t>
            </a:r>
            <a:r>
              <a:rPr lang="fr-FR" sz="2400" dirty="0">
                <a:solidFill>
                  <a:schemeClr val="bg1">
                    <a:lumMod val="65000"/>
                  </a:schemeClr>
                </a:solidFill>
                <a:latin typeface="+mj-lt"/>
                <a:cs typeface="Arial" panose="020B0604020202020204" pitchFamily="34" charset="0"/>
              </a:rPr>
              <a:t>, 2019)</a:t>
            </a:r>
            <a:endParaRPr lang="fr-FR" sz="2400" dirty="0">
              <a:solidFill>
                <a:schemeClr val="bg1">
                  <a:lumMod val="65000"/>
                </a:schemeClr>
              </a:solidFill>
              <a:cs typeface="Arial" panose="020B0604020202020204" pitchFamily="34" charset="0"/>
            </a:endParaRPr>
          </a:p>
        </p:txBody>
      </p:sp>
      <p:sp>
        <p:nvSpPr>
          <p:cNvPr id="8" name="Rectangle 7">
            <a:extLst>
              <a:ext uri="{FF2B5EF4-FFF2-40B4-BE49-F238E27FC236}">
                <a16:creationId xmlns:a16="http://schemas.microsoft.com/office/drawing/2014/main" id="{6ED7D7A9-2C7B-504A-F549-FF8FFE7F6020}"/>
              </a:ext>
            </a:extLst>
          </p:cNvPr>
          <p:cNvSpPr/>
          <p:nvPr/>
        </p:nvSpPr>
        <p:spPr>
          <a:xfrm>
            <a:off x="1049205" y="1945891"/>
            <a:ext cx="17841909" cy="2393710"/>
          </a:xfrm>
          <a:prstGeom prst="rect">
            <a:avLst/>
          </a:prstGeom>
          <a:noFill/>
          <a:ln w="381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2" name="Rectangle 11">
            <a:extLst>
              <a:ext uri="{FF2B5EF4-FFF2-40B4-BE49-F238E27FC236}">
                <a16:creationId xmlns:a16="http://schemas.microsoft.com/office/drawing/2014/main" id="{9312BB9E-78FF-4568-ECF8-E32C0FD79DCA}"/>
              </a:ext>
            </a:extLst>
          </p:cNvPr>
          <p:cNvSpPr/>
          <p:nvPr/>
        </p:nvSpPr>
        <p:spPr>
          <a:xfrm>
            <a:off x="4928304" y="9012690"/>
            <a:ext cx="13962810" cy="2174119"/>
          </a:xfrm>
          <a:prstGeom prst="rect">
            <a:avLst/>
          </a:prstGeom>
          <a:noFill/>
          <a:ln w="381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9" name="Rectangle 18">
            <a:extLst>
              <a:ext uri="{FF2B5EF4-FFF2-40B4-BE49-F238E27FC236}">
                <a16:creationId xmlns:a16="http://schemas.microsoft.com/office/drawing/2014/main" id="{BD3B3667-B0A8-0005-BBC9-B89C5985022D}"/>
              </a:ext>
            </a:extLst>
          </p:cNvPr>
          <p:cNvSpPr/>
          <p:nvPr/>
        </p:nvSpPr>
        <p:spPr>
          <a:xfrm>
            <a:off x="3127153" y="5039512"/>
            <a:ext cx="15763961" cy="3204000"/>
          </a:xfrm>
          <a:prstGeom prst="rect">
            <a:avLst/>
          </a:prstGeom>
          <a:noFill/>
          <a:ln w="381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endParaRPr lang="fr-FR" dirty="0"/>
          </a:p>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endParaRPr lang="fr-FR" dirty="0"/>
          </a:p>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endParaRPr lang="fr-FR" dirty="0"/>
          </a:p>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1" name="ZoneTexte 20">
            <a:extLst>
              <a:ext uri="{FF2B5EF4-FFF2-40B4-BE49-F238E27FC236}">
                <a16:creationId xmlns:a16="http://schemas.microsoft.com/office/drawing/2014/main" id="{DF340F62-B794-4AAB-2266-B0C18CEF7F35}"/>
              </a:ext>
            </a:extLst>
          </p:cNvPr>
          <p:cNvSpPr txBox="1"/>
          <p:nvPr/>
        </p:nvSpPr>
        <p:spPr>
          <a:xfrm>
            <a:off x="19181836" y="2604137"/>
            <a:ext cx="2957747"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3200" dirty="0">
                <a:solidFill>
                  <a:srgbClr val="0070C0"/>
                </a:solidFill>
              </a:rPr>
              <a:t>Boréales</a:t>
            </a:r>
          </a:p>
          <a:p>
            <a:r>
              <a:rPr lang="fr-FR" sz="3200" dirty="0">
                <a:solidFill>
                  <a:srgbClr val="0070C0"/>
                </a:solidFill>
              </a:rPr>
              <a:t>et tempérées</a:t>
            </a:r>
          </a:p>
        </p:txBody>
      </p:sp>
      <p:sp>
        <p:nvSpPr>
          <p:cNvPr id="22" name="ZoneTexte 21">
            <a:extLst>
              <a:ext uri="{FF2B5EF4-FFF2-40B4-BE49-F238E27FC236}">
                <a16:creationId xmlns:a16="http://schemas.microsoft.com/office/drawing/2014/main" id="{14F6D9EF-D041-5B93-D228-6F38A19986DE}"/>
              </a:ext>
            </a:extLst>
          </p:cNvPr>
          <p:cNvSpPr txBox="1"/>
          <p:nvPr/>
        </p:nvSpPr>
        <p:spPr>
          <a:xfrm>
            <a:off x="19217584" y="9807362"/>
            <a:ext cx="467139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3200" dirty="0">
                <a:solidFill>
                  <a:srgbClr val="0070C0"/>
                </a:solidFill>
              </a:rPr>
              <a:t>Tempérées </a:t>
            </a:r>
          </a:p>
        </p:txBody>
      </p:sp>
      <p:grpSp>
        <p:nvGrpSpPr>
          <p:cNvPr id="45" name="Groupe 44">
            <a:extLst>
              <a:ext uri="{FF2B5EF4-FFF2-40B4-BE49-F238E27FC236}">
                <a16:creationId xmlns:a16="http://schemas.microsoft.com/office/drawing/2014/main" id="{0F8B8339-9A8A-42B2-A35C-12B2529A1B5E}"/>
              </a:ext>
            </a:extLst>
          </p:cNvPr>
          <p:cNvGrpSpPr/>
          <p:nvPr/>
        </p:nvGrpSpPr>
        <p:grpSpPr>
          <a:xfrm>
            <a:off x="19181835" y="5914858"/>
            <a:ext cx="2471935" cy="1453308"/>
            <a:chOff x="19181835" y="6349125"/>
            <a:chExt cx="2471935" cy="1453308"/>
          </a:xfrm>
        </p:grpSpPr>
        <p:sp>
          <p:nvSpPr>
            <p:cNvPr id="23" name="ZoneTexte 22">
              <a:extLst>
                <a:ext uri="{FF2B5EF4-FFF2-40B4-BE49-F238E27FC236}">
                  <a16:creationId xmlns:a16="http://schemas.microsoft.com/office/drawing/2014/main" id="{264353E2-D075-FE86-698E-1AF8A7B1F9F4}"/>
                </a:ext>
              </a:extLst>
            </p:cNvPr>
            <p:cNvSpPr txBox="1"/>
            <p:nvPr/>
          </p:nvSpPr>
          <p:spPr>
            <a:xfrm>
              <a:off x="19181835" y="6349125"/>
              <a:ext cx="2471935"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3200" dirty="0">
                  <a:solidFill>
                    <a:srgbClr val="C00000"/>
                  </a:solidFill>
                </a:rPr>
                <a:t>Tropicales</a:t>
              </a:r>
            </a:p>
          </p:txBody>
        </p:sp>
        <p:sp>
          <p:nvSpPr>
            <p:cNvPr id="25" name="ZoneTexte 24">
              <a:extLst>
                <a:ext uri="{FF2B5EF4-FFF2-40B4-BE49-F238E27FC236}">
                  <a16:creationId xmlns:a16="http://schemas.microsoft.com/office/drawing/2014/main" id="{8C1FDDEE-5852-2E19-F030-261E449E9B5E}"/>
                </a:ext>
              </a:extLst>
            </p:cNvPr>
            <p:cNvSpPr txBox="1"/>
            <p:nvPr/>
          </p:nvSpPr>
          <p:spPr>
            <a:xfrm>
              <a:off x="19181835" y="6971436"/>
              <a:ext cx="1596372"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C00000"/>
                  </a:solidFill>
                </a:rPr>
                <a:t>13 %</a:t>
              </a:r>
            </a:p>
          </p:txBody>
        </p:sp>
      </p:grpSp>
      <p:sp>
        <p:nvSpPr>
          <p:cNvPr id="28" name="ZoneTexte 27">
            <a:extLst>
              <a:ext uri="{FF2B5EF4-FFF2-40B4-BE49-F238E27FC236}">
                <a16:creationId xmlns:a16="http://schemas.microsoft.com/office/drawing/2014/main" id="{B99F0A5E-747C-57F7-7E23-5072058CF075}"/>
              </a:ext>
            </a:extLst>
          </p:cNvPr>
          <p:cNvSpPr txBox="1"/>
          <p:nvPr/>
        </p:nvSpPr>
        <p:spPr>
          <a:xfrm>
            <a:off x="22139583" y="6537600"/>
            <a:ext cx="1645880"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0070C0"/>
                </a:solidFill>
              </a:rPr>
              <a:t>87 %</a:t>
            </a:r>
          </a:p>
        </p:txBody>
      </p:sp>
      <p:sp>
        <p:nvSpPr>
          <p:cNvPr id="30" name="ZoneTexte 29">
            <a:extLst>
              <a:ext uri="{FF2B5EF4-FFF2-40B4-BE49-F238E27FC236}">
                <a16:creationId xmlns:a16="http://schemas.microsoft.com/office/drawing/2014/main" id="{2A0CD22A-4EF9-5742-8742-61A14336189D}"/>
              </a:ext>
            </a:extLst>
          </p:cNvPr>
          <p:cNvSpPr txBox="1"/>
          <p:nvPr/>
        </p:nvSpPr>
        <p:spPr>
          <a:xfrm>
            <a:off x="19217584" y="7327314"/>
            <a:ext cx="4407729" cy="400110"/>
          </a:xfrm>
          <a:prstGeom prst="rect">
            <a:avLst/>
          </a:prstGeom>
          <a:noFill/>
        </p:spPr>
        <p:txBody>
          <a:bodyPr wrap="square">
            <a:spAutoFit/>
          </a:bodyPr>
          <a:lstStyle/>
          <a:p>
            <a:pPr algn="r"/>
            <a:r>
              <a:rPr lang="fr-FR" sz="2000" dirty="0"/>
              <a:t>de la surface totale </a:t>
            </a:r>
          </a:p>
        </p:txBody>
      </p:sp>
      <p:sp>
        <p:nvSpPr>
          <p:cNvPr id="43" name="Forme libre : forme 42">
            <a:extLst>
              <a:ext uri="{FF2B5EF4-FFF2-40B4-BE49-F238E27FC236}">
                <a16:creationId xmlns:a16="http://schemas.microsoft.com/office/drawing/2014/main" id="{F19098EF-9EA8-1137-EDE2-8ACFE1F2413B}"/>
              </a:ext>
            </a:extLst>
          </p:cNvPr>
          <p:cNvSpPr/>
          <p:nvPr/>
        </p:nvSpPr>
        <p:spPr>
          <a:xfrm>
            <a:off x="22139583" y="3085078"/>
            <a:ext cx="545319" cy="3452092"/>
          </a:xfrm>
          <a:custGeom>
            <a:avLst/>
            <a:gdLst>
              <a:gd name="connsiteX0" fmla="*/ 739302 w 739302"/>
              <a:gd name="connsiteY0" fmla="*/ 3482502 h 3482502"/>
              <a:gd name="connsiteX1" fmla="*/ 739302 w 739302"/>
              <a:gd name="connsiteY1" fmla="*/ 0 h 3482502"/>
              <a:gd name="connsiteX2" fmla="*/ 0 w 739302"/>
              <a:gd name="connsiteY2" fmla="*/ 19455 h 3482502"/>
            </a:gdLst>
            <a:ahLst/>
            <a:cxnLst>
              <a:cxn ang="0">
                <a:pos x="connsiteX0" y="connsiteY0"/>
              </a:cxn>
              <a:cxn ang="0">
                <a:pos x="connsiteX1" y="connsiteY1"/>
              </a:cxn>
              <a:cxn ang="0">
                <a:pos x="connsiteX2" y="connsiteY2"/>
              </a:cxn>
            </a:cxnLst>
            <a:rect l="l" t="t" r="r" b="b"/>
            <a:pathLst>
              <a:path w="739302" h="3482502">
                <a:moveTo>
                  <a:pt x="739302" y="3482502"/>
                </a:moveTo>
                <a:lnTo>
                  <a:pt x="739302" y="0"/>
                </a:lnTo>
                <a:lnTo>
                  <a:pt x="0" y="19455"/>
                </a:lnTo>
              </a:path>
            </a:pathLst>
          </a:cu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orme libre : forme 43">
            <a:extLst>
              <a:ext uri="{FF2B5EF4-FFF2-40B4-BE49-F238E27FC236}">
                <a16:creationId xmlns:a16="http://schemas.microsoft.com/office/drawing/2014/main" id="{F0646D18-0D2F-9A1D-F7F9-FE668B6B5EB4}"/>
              </a:ext>
            </a:extLst>
          </p:cNvPr>
          <p:cNvSpPr/>
          <p:nvPr/>
        </p:nvSpPr>
        <p:spPr>
          <a:xfrm flipV="1">
            <a:off x="21751047" y="7791466"/>
            <a:ext cx="933855" cy="2382157"/>
          </a:xfrm>
          <a:custGeom>
            <a:avLst/>
            <a:gdLst>
              <a:gd name="connsiteX0" fmla="*/ 739302 w 739302"/>
              <a:gd name="connsiteY0" fmla="*/ 3482502 h 3482502"/>
              <a:gd name="connsiteX1" fmla="*/ 739302 w 739302"/>
              <a:gd name="connsiteY1" fmla="*/ 0 h 3482502"/>
              <a:gd name="connsiteX2" fmla="*/ 0 w 739302"/>
              <a:gd name="connsiteY2" fmla="*/ 19455 h 3482502"/>
            </a:gdLst>
            <a:ahLst/>
            <a:cxnLst>
              <a:cxn ang="0">
                <a:pos x="connsiteX0" y="connsiteY0"/>
              </a:cxn>
              <a:cxn ang="0">
                <a:pos x="connsiteX1" y="connsiteY1"/>
              </a:cxn>
              <a:cxn ang="0">
                <a:pos x="connsiteX2" y="connsiteY2"/>
              </a:cxn>
            </a:cxnLst>
            <a:rect l="l" t="t" r="r" b="b"/>
            <a:pathLst>
              <a:path w="739302" h="3482502">
                <a:moveTo>
                  <a:pt x="739302" y="3482502"/>
                </a:moveTo>
                <a:lnTo>
                  <a:pt x="739302" y="0"/>
                </a:lnTo>
                <a:lnTo>
                  <a:pt x="0" y="19455"/>
                </a:lnTo>
              </a:path>
            </a:pathLst>
          </a:cu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A0A218-AF06-7485-F3C6-603E6D1933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3317" y="753748"/>
            <a:ext cx="13080716" cy="12625890"/>
          </a:xfrm>
          <a:prstGeom prst="rect">
            <a:avLst/>
          </a:prstGeom>
        </p:spPr>
      </p:pic>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Les tourbières en France</a:t>
            </a:r>
          </a:p>
        </p:txBody>
      </p:sp>
      <p:sp>
        <p:nvSpPr>
          <p:cNvPr id="14" name="ZoneTexte 13">
            <a:extLst>
              <a:ext uri="{FF2B5EF4-FFF2-40B4-BE49-F238E27FC236}">
                <a16:creationId xmlns:a16="http://schemas.microsoft.com/office/drawing/2014/main" id="{3F92C212-169F-E063-FA36-C25599ABCDC8}"/>
              </a:ext>
            </a:extLst>
          </p:cNvPr>
          <p:cNvSpPr txBox="1"/>
          <p:nvPr/>
        </p:nvSpPr>
        <p:spPr>
          <a:xfrm>
            <a:off x="1103244" y="11856924"/>
            <a:ext cx="801602" cy="1948444"/>
          </a:xfrm>
          <a:prstGeom prst="rect">
            <a:avLst/>
          </a:prstGeom>
          <a:noFill/>
        </p:spPr>
        <p:txBody>
          <a:bodyPr wrap="square" lIns="50400" tIns="50400" rIns="50400" bIns="50400" rtlCol="0">
            <a:spAutoFit/>
          </a:bodyPr>
          <a:lstStyle/>
          <a:p>
            <a:r>
              <a:rPr lang="fr-FR" sz="12000" b="1" dirty="0">
                <a:ln w="50800">
                  <a:solidFill>
                    <a:srgbClr val="FF0000"/>
                  </a:solidFill>
                </a:ln>
                <a:noFill/>
                <a:cs typeface="Arial" panose="020B0604020202020204" pitchFamily="34" charset="0"/>
              </a:rPr>
              <a:t>!</a:t>
            </a:r>
            <a:endParaRPr lang="fr-FR" sz="12000" dirty="0">
              <a:ln w="50800">
                <a:solidFill>
                  <a:srgbClr val="FF0000"/>
                </a:solidFill>
              </a:ln>
              <a:noFill/>
              <a:cs typeface="Arial" panose="020B0604020202020204" pitchFamily="34" charset="0"/>
            </a:endParaRPr>
          </a:p>
        </p:txBody>
      </p:sp>
      <p:sp>
        <p:nvSpPr>
          <p:cNvPr id="16" name="ZoneTexte 15">
            <a:extLst>
              <a:ext uri="{FF2B5EF4-FFF2-40B4-BE49-F238E27FC236}">
                <a16:creationId xmlns:a16="http://schemas.microsoft.com/office/drawing/2014/main" id="{822D7A7A-4081-9120-4858-43615B18B272}"/>
              </a:ext>
            </a:extLst>
          </p:cNvPr>
          <p:cNvSpPr txBox="1"/>
          <p:nvPr/>
        </p:nvSpPr>
        <p:spPr>
          <a:xfrm>
            <a:off x="13644033" y="1641051"/>
            <a:ext cx="10156042" cy="2394720"/>
          </a:xfrm>
          <a:prstGeom prst="rect">
            <a:avLst/>
          </a:prstGeom>
          <a:noFill/>
        </p:spPr>
        <p:txBody>
          <a:bodyPr wrap="square" lIns="50400" tIns="50400" rIns="50400" bIns="50400" rtlCol="0">
            <a:spAutoFit/>
          </a:bodyPr>
          <a:lstStyle/>
          <a:p>
            <a:pPr>
              <a:spcAft>
                <a:spcPts val="600"/>
              </a:spcAft>
            </a:pPr>
            <a:r>
              <a:rPr lang="fr-FR" sz="4400" b="1" dirty="0">
                <a:solidFill>
                  <a:srgbClr val="8D533E"/>
                </a:solidFill>
                <a:latin typeface="+mj-lt"/>
                <a:cs typeface="Arial" panose="020B0604020202020204" pitchFamily="34" charset="0"/>
              </a:rPr>
              <a:t>Surface totale : </a:t>
            </a:r>
            <a:r>
              <a:rPr lang="fr-FR" sz="4800" b="1" dirty="0">
                <a:cs typeface="Arial" panose="020B0604020202020204" pitchFamily="34" charset="0"/>
              </a:rPr>
              <a:t>100 000 à 120 000 </a:t>
            </a:r>
            <a:r>
              <a:rPr lang="fr-FR" sz="3600" dirty="0">
                <a:cs typeface="Arial" panose="020B0604020202020204" pitchFamily="34" charset="0"/>
              </a:rPr>
              <a:t>ha </a:t>
            </a:r>
          </a:p>
          <a:p>
            <a:pPr marL="540000" indent="1588"/>
            <a:r>
              <a:rPr lang="fr-FR" sz="3600" dirty="0">
                <a:cs typeface="Arial" panose="020B0604020202020204" pitchFamily="34" charset="0"/>
              </a:rPr>
              <a:t>Tourbières de plaine : environ </a:t>
            </a:r>
            <a:r>
              <a:rPr lang="fr-FR" sz="4800" b="1" dirty="0">
                <a:cs typeface="Arial" panose="020B0604020202020204" pitchFamily="34" charset="0"/>
              </a:rPr>
              <a:t>80 %</a:t>
            </a:r>
            <a:r>
              <a:rPr lang="fr-FR" sz="3600" dirty="0">
                <a:cs typeface="Arial" panose="020B0604020202020204" pitchFamily="34" charset="0"/>
              </a:rPr>
              <a:t> </a:t>
            </a:r>
          </a:p>
          <a:p>
            <a:pPr marL="540000" indent="1588"/>
            <a:r>
              <a:rPr lang="fr-FR" sz="3600" dirty="0">
                <a:cs typeface="Arial" panose="020B0604020202020204" pitchFamily="34" charset="0"/>
              </a:rPr>
              <a:t>Tourbières de montagne : environ </a:t>
            </a:r>
            <a:r>
              <a:rPr lang="fr-FR" sz="4800" b="1" dirty="0">
                <a:cs typeface="Arial" panose="020B0604020202020204" pitchFamily="34" charset="0"/>
              </a:rPr>
              <a:t>20 %</a:t>
            </a:r>
            <a:endParaRPr lang="fr-FR" sz="3600" dirty="0">
              <a:cs typeface="Arial" panose="020B0604020202020204" pitchFamily="34" charset="0"/>
            </a:endParaRPr>
          </a:p>
        </p:txBody>
      </p:sp>
      <p:sp>
        <p:nvSpPr>
          <p:cNvPr id="5" name="ZoneTexte 4">
            <a:extLst>
              <a:ext uri="{FF2B5EF4-FFF2-40B4-BE49-F238E27FC236}">
                <a16:creationId xmlns:a16="http://schemas.microsoft.com/office/drawing/2014/main" id="{50B84154-D745-D787-BB68-B568E56E198A}"/>
              </a:ext>
            </a:extLst>
          </p:cNvPr>
          <p:cNvSpPr txBox="1"/>
          <p:nvPr/>
        </p:nvSpPr>
        <p:spPr>
          <a:xfrm>
            <a:off x="1823696" y="12320378"/>
            <a:ext cx="11271429" cy="1025114"/>
          </a:xfrm>
          <a:prstGeom prst="rect">
            <a:avLst/>
          </a:prstGeom>
          <a:noFill/>
        </p:spPr>
        <p:txBody>
          <a:bodyPr wrap="square" lIns="50400" tIns="50400" rIns="50400" bIns="50400" rtlCol="0">
            <a:spAutoFit/>
          </a:bodyPr>
          <a:lstStyle/>
          <a:p>
            <a:r>
              <a:rPr lang="fr-FR" sz="2000" dirty="0">
                <a:solidFill>
                  <a:srgbClr val="000000"/>
                </a:solidFill>
                <a:cs typeface="Arial" panose="020B0604020202020204" pitchFamily="34" charset="0"/>
              </a:rPr>
              <a:t>Un inventaire a été réalisé par le ministère des mines en 1949 (</a:t>
            </a:r>
            <a:r>
              <a:rPr lang="fr-FR" sz="2000" cap="small" dirty="0">
                <a:solidFill>
                  <a:srgbClr val="000000"/>
                </a:solidFill>
                <a:cs typeface="Arial" panose="020B0604020202020204" pitchFamily="34" charset="0"/>
              </a:rPr>
              <a:t>Pinault</a:t>
            </a:r>
            <a:r>
              <a:rPr lang="fr-FR" sz="2000" dirty="0">
                <a:solidFill>
                  <a:srgbClr val="000000"/>
                </a:solidFill>
                <a:cs typeface="Arial" panose="020B0604020202020204" pitchFamily="34" charset="0"/>
              </a:rPr>
              <a:t> </a:t>
            </a:r>
            <a:r>
              <a:rPr lang="fr-FR" sz="2000" i="1" dirty="0">
                <a:solidFill>
                  <a:srgbClr val="000000"/>
                </a:solidFill>
                <a:cs typeface="Arial" panose="020B0604020202020204" pitchFamily="34" charset="0"/>
              </a:rPr>
              <a:t>et al.</a:t>
            </a:r>
            <a:r>
              <a:rPr lang="fr-FR" sz="2000" dirty="0">
                <a:solidFill>
                  <a:srgbClr val="000000"/>
                </a:solidFill>
                <a:cs typeface="Arial" panose="020B0604020202020204" pitchFamily="34" charset="0"/>
              </a:rPr>
              <a:t>, 2023).  Numérisé en 2018, il donne un aperçu partiel de la distribution des tourbières en France. Un inventaire actualisé est en cours de réalisation.</a:t>
            </a:r>
          </a:p>
        </p:txBody>
      </p:sp>
      <p:sp>
        <p:nvSpPr>
          <p:cNvPr id="13" name="Rectangle : coins arrondis 12">
            <a:extLst>
              <a:ext uri="{FF2B5EF4-FFF2-40B4-BE49-F238E27FC236}">
                <a16:creationId xmlns:a16="http://schemas.microsoft.com/office/drawing/2014/main" id="{60D742ED-4593-E6DA-8E29-F83B6412D52C}"/>
              </a:ext>
            </a:extLst>
          </p:cNvPr>
          <p:cNvSpPr/>
          <p:nvPr/>
        </p:nvSpPr>
        <p:spPr>
          <a:xfrm>
            <a:off x="13320000" y="1560891"/>
            <a:ext cx="10440000" cy="4374000"/>
          </a:xfrm>
          <a:prstGeom prst="roundRect">
            <a:avLst>
              <a:gd name="adj" fmla="val 7335"/>
            </a:avLst>
          </a:prstGeom>
          <a:noFill/>
          <a:ln w="635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0" name="ZoneTexte 19">
            <a:extLst>
              <a:ext uri="{FF2B5EF4-FFF2-40B4-BE49-F238E27FC236}">
                <a16:creationId xmlns:a16="http://schemas.microsoft.com/office/drawing/2014/main" id="{64CB2B8C-840D-64E5-6D68-22E402E0447F}"/>
              </a:ext>
            </a:extLst>
          </p:cNvPr>
          <p:cNvSpPr txBox="1"/>
          <p:nvPr/>
        </p:nvSpPr>
        <p:spPr>
          <a:xfrm>
            <a:off x="19254156" y="12605927"/>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Pinault</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endParaRPr lang="fr-FR" sz="2400" dirty="0">
              <a:solidFill>
                <a:schemeClr val="bg1">
                  <a:lumMod val="65000"/>
                </a:schemeClr>
              </a:solidFill>
              <a:cs typeface="Arial" panose="020B0604020202020204" pitchFamily="34" charset="0"/>
            </a:endParaRPr>
          </a:p>
        </p:txBody>
      </p:sp>
      <p:graphicFrame>
        <p:nvGraphicFramePr>
          <p:cNvPr id="4" name="Graphique 3">
            <a:extLst>
              <a:ext uri="{FF2B5EF4-FFF2-40B4-BE49-F238E27FC236}">
                <a16:creationId xmlns:a16="http://schemas.microsoft.com/office/drawing/2014/main" id="{BE8D766D-2CDD-2C01-B6D7-E561EAC62990}"/>
              </a:ext>
            </a:extLst>
          </p:cNvPr>
          <p:cNvGraphicFramePr/>
          <p:nvPr>
            <p:extLst>
              <p:ext uri="{D42A27DB-BD31-4B8C-83A1-F6EECF244321}">
                <p14:modId xmlns:p14="http://schemas.microsoft.com/office/powerpoint/2010/main" val="3996878183"/>
              </p:ext>
            </p:extLst>
          </p:nvPr>
        </p:nvGraphicFramePr>
        <p:xfrm>
          <a:off x="13852187" y="5963581"/>
          <a:ext cx="9319065" cy="6517091"/>
        </p:xfrm>
        <a:graphic>
          <a:graphicData uri="http://schemas.openxmlformats.org/drawingml/2006/chart">
            <c:chart xmlns:c="http://schemas.openxmlformats.org/drawingml/2006/chart" xmlns:r="http://schemas.openxmlformats.org/officeDocument/2006/relationships" r:id="rId4"/>
          </a:graphicData>
        </a:graphic>
      </p:graphicFrame>
      <p:sp>
        <p:nvSpPr>
          <p:cNvPr id="6" name="ZoneTexte 5">
            <a:extLst>
              <a:ext uri="{FF2B5EF4-FFF2-40B4-BE49-F238E27FC236}">
                <a16:creationId xmlns:a16="http://schemas.microsoft.com/office/drawing/2014/main" id="{304B4B1F-B54C-3A04-F52E-27661FAABAC7}"/>
              </a:ext>
            </a:extLst>
          </p:cNvPr>
          <p:cNvSpPr txBox="1"/>
          <p:nvPr/>
        </p:nvSpPr>
        <p:spPr>
          <a:xfrm>
            <a:off x="13763625" y="4580936"/>
            <a:ext cx="9636839" cy="1202510"/>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Distribution des tourbières le long d'un gradient altitudinal (données 1949)</a:t>
            </a:r>
          </a:p>
        </p:txBody>
      </p:sp>
      <p:sp>
        <p:nvSpPr>
          <p:cNvPr id="7" name="Rectangle : coins arrondis 6">
            <a:extLst>
              <a:ext uri="{FF2B5EF4-FFF2-40B4-BE49-F238E27FC236}">
                <a16:creationId xmlns:a16="http://schemas.microsoft.com/office/drawing/2014/main" id="{2075D110-82C9-DFF8-8817-8CF3F34EFA54}"/>
              </a:ext>
            </a:extLst>
          </p:cNvPr>
          <p:cNvSpPr/>
          <p:nvPr/>
        </p:nvSpPr>
        <p:spPr>
          <a:xfrm>
            <a:off x="13644033" y="4412974"/>
            <a:ext cx="9824131" cy="8150400"/>
          </a:xfrm>
          <a:prstGeom prst="roundRect">
            <a:avLst>
              <a:gd name="adj" fmla="val 7335"/>
            </a:avLst>
          </a:pr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3" name="ZoneTexte 22">
            <a:extLst>
              <a:ext uri="{FF2B5EF4-FFF2-40B4-BE49-F238E27FC236}">
                <a16:creationId xmlns:a16="http://schemas.microsoft.com/office/drawing/2014/main" id="{1BE6BE6D-E9E2-FE38-20FF-573FC82A8326}"/>
              </a:ext>
            </a:extLst>
          </p:cNvPr>
          <p:cNvSpPr txBox="1"/>
          <p:nvPr/>
        </p:nvSpPr>
        <p:spPr>
          <a:xfrm>
            <a:off x="1172407" y="6691089"/>
            <a:ext cx="1696523" cy="1949598"/>
          </a:xfrm>
          <a:prstGeom prst="rect">
            <a:avLst/>
          </a:prstGeom>
          <a:noFill/>
        </p:spPr>
        <p:txBody>
          <a:bodyPr wrap="square" lIns="50400" tIns="50400" rIns="50400" bIns="50400">
            <a:spAutoFit/>
          </a:bodyPr>
          <a:lstStyle/>
          <a:p>
            <a:pPr>
              <a:spcAft>
                <a:spcPts val="500"/>
              </a:spcAft>
            </a:pPr>
            <a:r>
              <a:rPr lang="fr-FR" dirty="0">
                <a:latin typeface="+mj-lt"/>
                <a:ea typeface="+mj-ea"/>
                <a:cs typeface="Arial" panose="020B0604020202020204" pitchFamily="34" charset="0"/>
              </a:rPr>
              <a:t>Altitude (m)</a:t>
            </a:r>
          </a:p>
          <a:p>
            <a:pPr marL="449263">
              <a:lnSpc>
                <a:spcPct val="105000"/>
              </a:lnSpc>
            </a:pPr>
            <a:r>
              <a:rPr lang="fr-FR" dirty="0">
                <a:latin typeface="+mj-lt"/>
                <a:ea typeface="+mj-ea"/>
                <a:cs typeface="Arial" panose="020B0604020202020204" pitchFamily="34" charset="0"/>
              </a:rPr>
              <a:t>0 – 200</a:t>
            </a:r>
          </a:p>
          <a:p>
            <a:pPr marL="449263">
              <a:lnSpc>
                <a:spcPct val="105000"/>
              </a:lnSpc>
            </a:pPr>
            <a:r>
              <a:rPr lang="fr-FR" dirty="0">
                <a:latin typeface="+mj-lt"/>
                <a:ea typeface="+mj-ea"/>
                <a:cs typeface="Arial" panose="020B0604020202020204" pitchFamily="34" charset="0"/>
              </a:rPr>
              <a:t>200 – 500</a:t>
            </a:r>
          </a:p>
          <a:p>
            <a:pPr marL="449263">
              <a:lnSpc>
                <a:spcPct val="105000"/>
              </a:lnSpc>
            </a:pPr>
            <a:r>
              <a:rPr lang="fr-FR" dirty="0">
                <a:latin typeface="+mj-lt"/>
                <a:ea typeface="+mj-ea"/>
                <a:cs typeface="Arial" panose="020B0604020202020204" pitchFamily="34" charset="0"/>
              </a:rPr>
              <a:t>500 – 800</a:t>
            </a:r>
          </a:p>
          <a:p>
            <a:pPr marL="449263">
              <a:lnSpc>
                <a:spcPct val="105000"/>
              </a:lnSpc>
            </a:pPr>
            <a:r>
              <a:rPr lang="fr-FR" dirty="0">
                <a:latin typeface="+mj-lt"/>
                <a:ea typeface="+mj-ea"/>
                <a:cs typeface="Arial" panose="020B0604020202020204" pitchFamily="34" charset="0"/>
              </a:rPr>
              <a:t>800 – 1500</a:t>
            </a:r>
          </a:p>
          <a:p>
            <a:pPr marL="449263">
              <a:lnSpc>
                <a:spcPct val="105000"/>
              </a:lnSpc>
            </a:pPr>
            <a:r>
              <a:rPr lang="fr-FR" dirty="0">
                <a:latin typeface="+mj-lt"/>
                <a:ea typeface="+mj-ea"/>
                <a:cs typeface="Arial" panose="020B0604020202020204" pitchFamily="34" charset="0"/>
              </a:rPr>
              <a:t>&gt; 1500</a:t>
            </a:r>
            <a:endParaRPr lang="fr-FR" dirty="0">
              <a:cs typeface="Arial" panose="020B0604020202020204" pitchFamily="34" charset="0"/>
            </a:endParaRPr>
          </a:p>
        </p:txBody>
      </p:sp>
      <p:sp>
        <p:nvSpPr>
          <p:cNvPr id="25" name="ZoneTexte 24">
            <a:extLst>
              <a:ext uri="{FF2B5EF4-FFF2-40B4-BE49-F238E27FC236}">
                <a16:creationId xmlns:a16="http://schemas.microsoft.com/office/drawing/2014/main" id="{4EAD986A-6169-BA81-9174-3EBC3375D74D}"/>
              </a:ext>
            </a:extLst>
          </p:cNvPr>
          <p:cNvSpPr txBox="1"/>
          <p:nvPr/>
        </p:nvSpPr>
        <p:spPr>
          <a:xfrm>
            <a:off x="1126687" y="8678787"/>
            <a:ext cx="2268023" cy="1866370"/>
          </a:xfrm>
          <a:prstGeom prst="rect">
            <a:avLst/>
          </a:prstGeom>
          <a:noFill/>
        </p:spPr>
        <p:txBody>
          <a:bodyPr wrap="square" lIns="50400" tIns="50400" rIns="50400" bIns="50400">
            <a:spAutoFit/>
          </a:bodyPr>
          <a:lstStyle/>
          <a:p>
            <a:pPr>
              <a:spcAft>
                <a:spcPts val="800"/>
              </a:spcAft>
            </a:pPr>
            <a:r>
              <a:rPr lang="fr-FR" dirty="0">
                <a:latin typeface="+mj-lt"/>
                <a:ea typeface="+mj-ea"/>
                <a:cs typeface="Arial" panose="020B0604020202020204" pitchFamily="34" charset="0"/>
              </a:rPr>
              <a:t>Stocks de carbone (t)</a:t>
            </a:r>
          </a:p>
          <a:p>
            <a:pPr marL="930275"/>
            <a:r>
              <a:rPr lang="fr-FR" dirty="0">
                <a:latin typeface="+mj-lt"/>
                <a:ea typeface="+mj-ea"/>
                <a:cs typeface="Arial" panose="020B0604020202020204" pitchFamily="34" charset="0"/>
              </a:rPr>
              <a:t>10 000 000</a:t>
            </a:r>
          </a:p>
          <a:p>
            <a:pPr marL="930275"/>
            <a:r>
              <a:rPr lang="fr-FR" dirty="0">
                <a:latin typeface="+mj-lt"/>
                <a:ea typeface="+mj-ea"/>
                <a:cs typeface="Arial" panose="020B0604020202020204" pitchFamily="34" charset="0"/>
              </a:rPr>
              <a:t>5 000 000</a:t>
            </a:r>
          </a:p>
          <a:p>
            <a:pPr marL="930275"/>
            <a:r>
              <a:rPr lang="fr-FR" dirty="0">
                <a:latin typeface="+mj-lt"/>
                <a:ea typeface="+mj-ea"/>
                <a:cs typeface="Arial" panose="020B0604020202020204" pitchFamily="34" charset="0"/>
              </a:rPr>
              <a:t>1 000 000</a:t>
            </a:r>
          </a:p>
          <a:p>
            <a:pPr marL="930275"/>
            <a:r>
              <a:rPr lang="fr-FR" dirty="0">
                <a:latin typeface="+mj-lt"/>
                <a:ea typeface="+mj-ea"/>
                <a:cs typeface="Arial" panose="020B0604020202020204" pitchFamily="34" charset="0"/>
              </a:rPr>
              <a:t>100 000</a:t>
            </a:r>
          </a:p>
          <a:p>
            <a:pPr marL="930275"/>
            <a:r>
              <a:rPr lang="fr-FR" dirty="0">
                <a:latin typeface="+mj-lt"/>
                <a:ea typeface="+mj-ea"/>
                <a:cs typeface="Arial" panose="020B0604020202020204" pitchFamily="34" charset="0"/>
              </a:rPr>
              <a:t>10 000</a:t>
            </a:r>
            <a:endParaRPr lang="fr-FR" dirty="0">
              <a:cs typeface="Arial" panose="020B0604020202020204" pitchFamily="34" charset="0"/>
            </a:endParaRPr>
          </a:p>
        </p:txBody>
      </p:sp>
      <p:sp>
        <p:nvSpPr>
          <p:cNvPr id="27" name="ZoneTexte 26">
            <a:extLst>
              <a:ext uri="{FF2B5EF4-FFF2-40B4-BE49-F238E27FC236}">
                <a16:creationId xmlns:a16="http://schemas.microsoft.com/office/drawing/2014/main" id="{2A3A81C6-C031-4502-37A4-31EA17E992A1}"/>
              </a:ext>
            </a:extLst>
          </p:cNvPr>
          <p:cNvSpPr txBox="1"/>
          <p:nvPr/>
        </p:nvSpPr>
        <p:spPr>
          <a:xfrm>
            <a:off x="9456631" y="11566561"/>
            <a:ext cx="3246667" cy="378783"/>
          </a:xfrm>
          <a:prstGeom prst="rect">
            <a:avLst/>
          </a:prstGeom>
          <a:noFill/>
        </p:spPr>
        <p:txBody>
          <a:bodyPr wrap="square" lIns="50400" tIns="50400" rIns="50400" bIns="50400">
            <a:spAutoFit/>
          </a:bodyPr>
          <a:lstStyle/>
          <a:p>
            <a:pPr defTabSz="1260000">
              <a:tabLst>
                <a:tab pos="1176338" algn="ctr"/>
                <a:tab pos="2452688" algn="ctr"/>
                <a:tab pos="3690938" algn="ctr"/>
                <a:tab pos="4891088" algn="ctr"/>
                <a:tab pos="6091238" algn="ctr"/>
                <a:tab pos="7053263" algn="l"/>
              </a:tabLst>
            </a:pPr>
            <a:r>
              <a:rPr lang="fr-FR" dirty="0">
                <a:latin typeface="+mj-lt"/>
                <a:ea typeface="+mj-ea"/>
                <a:cs typeface="Arial" panose="020B0604020202020204" pitchFamily="34" charset="0"/>
              </a:rPr>
              <a:t>0	100	200 km</a:t>
            </a:r>
            <a:endParaRPr lang="fr-FR" dirty="0">
              <a:cs typeface="Arial" panose="020B0604020202020204" pitchFamily="34" charset="0"/>
            </a:endParaRPr>
          </a:p>
        </p:txBody>
      </p:sp>
      <p:sp>
        <p:nvSpPr>
          <p:cNvPr id="28" name="ZoneTexte 27">
            <a:extLst>
              <a:ext uri="{FF2B5EF4-FFF2-40B4-BE49-F238E27FC236}">
                <a16:creationId xmlns:a16="http://schemas.microsoft.com/office/drawing/2014/main" id="{35275062-78E2-2E4F-EA6B-72D4EDFBC654}"/>
              </a:ext>
            </a:extLst>
          </p:cNvPr>
          <p:cNvSpPr txBox="1"/>
          <p:nvPr/>
        </p:nvSpPr>
        <p:spPr>
          <a:xfrm>
            <a:off x="1545400" y="1641600"/>
            <a:ext cx="10156042" cy="778893"/>
          </a:xfrm>
          <a:prstGeom prst="rect">
            <a:avLst/>
          </a:prstGeom>
          <a:noFill/>
        </p:spPr>
        <p:txBody>
          <a:bodyPr wrap="square" lIns="50400" tIns="50400" rIns="50400" bIns="50400" rtlCol="0">
            <a:spAutoFit/>
          </a:bodyPr>
          <a:lstStyle/>
          <a:p>
            <a:pPr>
              <a:spcAft>
                <a:spcPts val="600"/>
              </a:spcAft>
            </a:pPr>
            <a:r>
              <a:rPr lang="fr-FR" sz="4400" b="1" dirty="0">
                <a:solidFill>
                  <a:schemeClr val="bg1">
                    <a:lumMod val="75000"/>
                  </a:schemeClr>
                </a:solidFill>
                <a:latin typeface="+mj-lt"/>
                <a:cs typeface="Arial" panose="020B0604020202020204" pitchFamily="34" charset="0"/>
              </a:rPr>
              <a:t>En 1949</a:t>
            </a:r>
            <a:endParaRPr lang="fr-FR" sz="3600" dirty="0">
              <a:solidFill>
                <a:schemeClr val="bg1">
                  <a:lumMod val="75000"/>
                </a:schemeClr>
              </a:solidFill>
              <a:cs typeface="Arial" panose="020B0604020202020204" pitchFamily="34" charset="0"/>
            </a:endParaRPr>
          </a:p>
        </p:txBody>
      </p:sp>
    </p:spTree>
    <p:extLst>
      <p:ext uri="{BB962C8B-B14F-4D97-AF65-F5344CB8AC3E}">
        <p14:creationId xmlns:p14="http://schemas.microsoft.com/office/powerpoint/2010/main" val="2360417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Les tourbières sont affectées par les activités humaines</a:t>
            </a:r>
          </a:p>
        </p:txBody>
      </p:sp>
      <p:graphicFrame>
        <p:nvGraphicFramePr>
          <p:cNvPr id="5" name="Graphique 4">
            <a:extLst>
              <a:ext uri="{FF2B5EF4-FFF2-40B4-BE49-F238E27FC236}">
                <a16:creationId xmlns:a16="http://schemas.microsoft.com/office/drawing/2014/main" id="{F82785A4-7469-D2BF-60EB-BA9A04900818}"/>
              </a:ext>
            </a:extLst>
          </p:cNvPr>
          <p:cNvGraphicFramePr/>
          <p:nvPr>
            <p:extLst>
              <p:ext uri="{D42A27DB-BD31-4B8C-83A1-F6EECF244321}">
                <p14:modId xmlns:p14="http://schemas.microsoft.com/office/powerpoint/2010/main" val="359036979"/>
              </p:ext>
            </p:extLst>
          </p:nvPr>
        </p:nvGraphicFramePr>
        <p:xfrm>
          <a:off x="581488" y="2502998"/>
          <a:ext cx="14307530" cy="7839717"/>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7">
            <a:extLst>
              <a:ext uri="{FF2B5EF4-FFF2-40B4-BE49-F238E27FC236}">
                <a16:creationId xmlns:a16="http://schemas.microsoft.com/office/drawing/2014/main" id="{7AA84593-84F0-6051-1BDF-553A2D2BF78A}"/>
              </a:ext>
            </a:extLst>
          </p:cNvPr>
          <p:cNvSpPr txBox="1"/>
          <p:nvPr/>
        </p:nvSpPr>
        <p:spPr>
          <a:xfrm>
            <a:off x="3155191" y="10847840"/>
            <a:ext cx="12062307" cy="1571842"/>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Proportion de tourbières drainées et non drainées </a:t>
            </a:r>
            <a:br>
              <a:rPr lang="fr-FR" sz="3600" b="1" dirty="0">
                <a:solidFill>
                  <a:srgbClr val="8D533E"/>
                </a:solidFill>
                <a:latin typeface="+mj-lt"/>
                <a:cs typeface="Arial" panose="020B0604020202020204" pitchFamily="34" charset="0"/>
              </a:rPr>
            </a:br>
            <a:r>
              <a:rPr lang="fr-FR" sz="3600" b="1" dirty="0">
                <a:solidFill>
                  <a:srgbClr val="8D533E"/>
                </a:solidFill>
                <a:latin typeface="+mj-lt"/>
                <a:cs typeface="Arial" panose="020B0604020202020204" pitchFamily="34" charset="0"/>
              </a:rPr>
              <a:t>dans les différentes régions du monde</a:t>
            </a:r>
          </a:p>
          <a:p>
            <a:pPr algn="ctr"/>
            <a:r>
              <a:rPr lang="fr-FR" sz="2400" dirty="0">
                <a:solidFill>
                  <a:schemeClr val="bg1">
                    <a:lumMod val="65000"/>
                  </a:schemeClr>
                </a:solidFill>
                <a:latin typeface="+mj-lt"/>
                <a:cs typeface="Arial" panose="020B0604020202020204" pitchFamily="34" charset="0"/>
              </a:rPr>
              <a:t>(Global </a:t>
            </a:r>
            <a:r>
              <a:rPr lang="fr-FR" sz="2400" dirty="0" err="1">
                <a:solidFill>
                  <a:schemeClr val="bg1">
                    <a:lumMod val="65000"/>
                  </a:schemeClr>
                </a:solidFill>
                <a:latin typeface="+mj-lt"/>
                <a:cs typeface="Arial" panose="020B0604020202020204" pitchFamily="34" charset="0"/>
              </a:rPr>
              <a:t>Peatland</a:t>
            </a:r>
            <a:r>
              <a:rPr lang="fr-FR" sz="2400" dirty="0">
                <a:solidFill>
                  <a:schemeClr val="bg1">
                    <a:lumMod val="65000"/>
                  </a:schemeClr>
                </a:solidFill>
                <a:latin typeface="+mj-lt"/>
                <a:cs typeface="Arial" panose="020B0604020202020204" pitchFamily="34" charset="0"/>
              </a:rPr>
              <a:t> </a:t>
            </a:r>
            <a:r>
              <a:rPr lang="fr-FR" sz="2400" dirty="0" err="1">
                <a:solidFill>
                  <a:schemeClr val="bg1">
                    <a:lumMod val="65000"/>
                  </a:schemeClr>
                </a:solidFill>
                <a:latin typeface="+mj-lt"/>
                <a:cs typeface="Arial" panose="020B0604020202020204" pitchFamily="34" charset="0"/>
              </a:rPr>
              <a:t>Assessment</a:t>
            </a:r>
            <a:r>
              <a:rPr lang="fr-FR" sz="2400" dirty="0">
                <a:solidFill>
                  <a:schemeClr val="bg1">
                    <a:lumMod val="65000"/>
                  </a:schemeClr>
                </a:solidFill>
                <a:latin typeface="+mj-lt"/>
                <a:cs typeface="Arial" panose="020B0604020202020204" pitchFamily="34" charset="0"/>
              </a:rPr>
              <a:t>, 2022)</a:t>
            </a:r>
            <a:endParaRPr lang="fr-FR" sz="2400" dirty="0">
              <a:solidFill>
                <a:schemeClr val="bg1">
                  <a:lumMod val="65000"/>
                </a:schemeClr>
              </a:solidFill>
              <a:cs typeface="Arial" panose="020B0604020202020204" pitchFamily="34" charset="0"/>
            </a:endParaRPr>
          </a:p>
        </p:txBody>
      </p:sp>
      <p:sp>
        <p:nvSpPr>
          <p:cNvPr id="14" name="ZoneTexte 13">
            <a:extLst>
              <a:ext uri="{FF2B5EF4-FFF2-40B4-BE49-F238E27FC236}">
                <a16:creationId xmlns:a16="http://schemas.microsoft.com/office/drawing/2014/main" id="{A3642D26-8446-7C10-EDD7-A0BD404073B9}"/>
              </a:ext>
            </a:extLst>
          </p:cNvPr>
          <p:cNvSpPr txBox="1"/>
          <p:nvPr/>
        </p:nvSpPr>
        <p:spPr>
          <a:xfrm>
            <a:off x="15854900" y="2351606"/>
            <a:ext cx="7430377" cy="2797417"/>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b="1" dirty="0"/>
              <a:t>11,7 %</a:t>
            </a:r>
            <a:r>
              <a:rPr lang="fr-FR" sz="4000" dirty="0"/>
              <a:t> des tourbières mondiales sont dégradées, </a:t>
            </a:r>
            <a:r>
              <a:rPr lang="fr-FR" sz="4000" b="1" dirty="0"/>
              <a:t>mais 46 % en Europe.</a:t>
            </a:r>
            <a:endParaRPr lang="fr-FR" sz="4000" b="1" dirty="0">
              <a:cs typeface="Arial" panose="020B0604020202020204" pitchFamily="34" charset="0"/>
            </a:endParaRPr>
          </a:p>
        </p:txBody>
      </p:sp>
      <p:cxnSp>
        <p:nvCxnSpPr>
          <p:cNvPr id="15" name="Connecteur droit avec flèche 14">
            <a:extLst>
              <a:ext uri="{FF2B5EF4-FFF2-40B4-BE49-F238E27FC236}">
                <a16:creationId xmlns:a16="http://schemas.microsoft.com/office/drawing/2014/main" id="{F398F685-4BC1-995E-87CD-9676A3CED595}"/>
              </a:ext>
            </a:extLst>
          </p:cNvPr>
          <p:cNvCxnSpPr>
            <a:cxnSpLocks/>
          </p:cNvCxnSpPr>
          <p:nvPr/>
        </p:nvCxnSpPr>
        <p:spPr>
          <a:xfrm flipH="1">
            <a:off x="15420866" y="3044634"/>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C3592B77-FA6A-109D-8F54-176468A7F4B7}"/>
              </a:ext>
            </a:extLst>
          </p:cNvPr>
          <p:cNvSpPr txBox="1"/>
          <p:nvPr/>
        </p:nvSpPr>
        <p:spPr>
          <a:xfrm>
            <a:off x="15854900" y="5658464"/>
            <a:ext cx="5436423" cy="2708302"/>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t>4 % sont cultivées, 25 % en prairie, 65 % en forêt.</a:t>
            </a:r>
            <a:endParaRPr lang="fr-FR" sz="4000" b="1" dirty="0">
              <a:cs typeface="Arial" panose="020B0604020202020204" pitchFamily="34" charset="0"/>
            </a:endParaRPr>
          </a:p>
        </p:txBody>
      </p:sp>
      <p:cxnSp>
        <p:nvCxnSpPr>
          <p:cNvPr id="17" name="Connecteur droit avec flèche 16">
            <a:extLst>
              <a:ext uri="{FF2B5EF4-FFF2-40B4-BE49-F238E27FC236}">
                <a16:creationId xmlns:a16="http://schemas.microsoft.com/office/drawing/2014/main" id="{90B96339-077E-58F8-4ED9-F705204C56BD}"/>
              </a:ext>
            </a:extLst>
          </p:cNvPr>
          <p:cNvCxnSpPr>
            <a:cxnSpLocks/>
          </p:cNvCxnSpPr>
          <p:nvPr/>
        </p:nvCxnSpPr>
        <p:spPr>
          <a:xfrm flipH="1">
            <a:off x="15420866" y="6351491"/>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7986E2C8-18B7-5DC8-2B70-EDAC44CB9193}"/>
              </a:ext>
            </a:extLst>
          </p:cNvPr>
          <p:cNvSpPr txBox="1"/>
          <p:nvPr/>
        </p:nvSpPr>
        <p:spPr>
          <a:xfrm>
            <a:off x="15862400" y="8887684"/>
            <a:ext cx="7430377" cy="3285839"/>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t>L'essentiel des tourbières d'Asie du Sud-Est a été drainé pour la production d'huile de palme.</a:t>
            </a:r>
            <a:endParaRPr lang="fr-FR" sz="4000" b="1" dirty="0">
              <a:cs typeface="Arial" panose="020B0604020202020204" pitchFamily="34" charset="0"/>
            </a:endParaRPr>
          </a:p>
        </p:txBody>
      </p:sp>
      <p:cxnSp>
        <p:nvCxnSpPr>
          <p:cNvPr id="6" name="Connecteur droit avec flèche 5">
            <a:extLst>
              <a:ext uri="{FF2B5EF4-FFF2-40B4-BE49-F238E27FC236}">
                <a16:creationId xmlns:a16="http://schemas.microsoft.com/office/drawing/2014/main" id="{70647C1B-4A0C-AE32-CA3C-5236281BE7D4}"/>
              </a:ext>
            </a:extLst>
          </p:cNvPr>
          <p:cNvCxnSpPr>
            <a:cxnSpLocks/>
          </p:cNvCxnSpPr>
          <p:nvPr/>
        </p:nvCxnSpPr>
        <p:spPr>
          <a:xfrm flipH="1">
            <a:off x="15428366" y="958071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783304"/>
      </p:ext>
    </p:extLst>
  </p:cSld>
  <p:clrMapOvr>
    <a:masterClrMapping/>
  </p:clrMapOvr>
  <p:transition spd="med"/>
</p:sld>
</file>

<file path=ppt/theme/theme1.xml><?xml version="1.0" encoding="utf-8"?>
<a:theme xmlns:a="http://schemas.openxmlformats.org/drawingml/2006/main" name="Thème Office">
  <a:themeElements>
    <a:clrScheme name="Lien hypertext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B7758"/>
      </a:hlink>
      <a:folHlink>
        <a:srgbClr val="ED7D31"/>
      </a:folHlink>
    </a:clrScheme>
    <a:fontScheme name="Marianne">
      <a:majorFont>
        <a:latin typeface="Barlow"/>
        <a:ea typeface="Helvetica Neue"/>
        <a:cs typeface="Helvetica Neue"/>
      </a:majorFont>
      <a:minorFont>
        <a:latin typeface="Marianne"/>
        <a:ea typeface="Helvetica"/>
        <a:cs typeface="Helvetica"/>
      </a:minorFont>
    </a:fontScheme>
    <a:fmtScheme name="Incrustatio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6800" tIns="46800" rIns="46800" bIns="4680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4183</Words>
  <Application>Microsoft Office PowerPoint</Application>
  <PresentationFormat>Personnalisé</PresentationFormat>
  <Paragraphs>616</Paragraphs>
  <Slides>37</Slides>
  <Notes>13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37</vt:i4>
      </vt:variant>
    </vt:vector>
  </HeadingPairs>
  <TitlesOfParts>
    <vt:vector size="45" baseType="lpstr">
      <vt:lpstr>Times New Roman</vt:lpstr>
      <vt:lpstr>Barlow</vt:lpstr>
      <vt:lpstr>Marianne</vt:lpstr>
      <vt:lpstr>Arial</vt:lpstr>
      <vt:lpstr>Marianne ExtraBold</vt:lpstr>
      <vt:lpstr>Webdings</vt:lpstr>
      <vt:lpstr>Wingdings</vt:lpstr>
      <vt:lpstr>Thème Office</vt:lpstr>
      <vt:lpstr>Tourbières</vt:lpstr>
      <vt:lpstr>SOMMAIRE</vt:lpstr>
      <vt:lpstr>GLOSSAIRE / Tourbières</vt:lpstr>
      <vt:lpstr>Présentation de l'écosystème : définitions et chiffres-clés</vt:lpstr>
      <vt:lpstr>Définition des tourbières</vt:lpstr>
      <vt:lpstr>Définition de la tourbe</vt:lpstr>
      <vt:lpstr>Répartition des tourbières dans le monde</vt:lpstr>
      <vt:lpstr>Les tourbières en France</vt:lpstr>
      <vt:lpstr>Les tourbières sont affectées par les activités humaines</vt:lpstr>
      <vt:lpstr>Trois grands enjeux liés aux tourbières</vt:lpstr>
      <vt:lpstr>Stocks et formeS de carbone organique</vt:lpstr>
      <vt:lpstr>Stocks de carbone organique des tourbières</vt:lpstr>
      <vt:lpstr>Comparaison avec les autres écosystèmes</vt:lpstr>
      <vt:lpstr>Description d'une carotte de tourbe : exemple de Frasne (France, 25)</vt:lpstr>
      <vt:lpstr>Description d'une carotte de tourbe</vt:lpstr>
      <vt:lpstr>Dynamique du carbone organique</vt:lpstr>
      <vt:lpstr>Schéma général de la dynamique du carbone dans les tourbières</vt:lpstr>
      <vt:lpstr>Schéma général de la dynamique du carbone dans les tourbières</vt:lpstr>
      <vt:lpstr>Schéma général de la dynamique du carbone dans les tourbières</vt:lpstr>
      <vt:lpstr>Schéma général de la dynamique du carbone dans les tourbières - Bilan total -</vt:lpstr>
      <vt:lpstr>Schéma général de la dynamique du carbone dans les tourbières - Synthèse -</vt:lpstr>
      <vt:lpstr>Schéma général de la dynamique du carbone dans les tourbières - Synthèse -</vt:lpstr>
      <vt:lpstr>Leviers d'action pour limiter les émissions de carbone</vt:lpstr>
      <vt:lpstr>Avant tout, préserver les tourbières encore en bon état écologique</vt:lpstr>
      <vt:lpstr>Les tourbières dégradés émettent de très grandes quantités de carbone</vt:lpstr>
      <vt:lpstr>Quels sont les effets de la dégradation des tourbières ?</vt:lpstr>
      <vt:lpstr>Effets du drainage sur la qualité de la tourbe</vt:lpstr>
      <vt:lpstr>Quelle quantité de GES est émise par les tourbières dégradées ? </vt:lpstr>
      <vt:lpstr>Distribution des émissions de GES par les tourbières dans le monde</vt:lpstr>
      <vt:lpstr>Restaurer, un moyen efficace pour stopper les émissions de carbone</vt:lpstr>
      <vt:lpstr>Comment restaurer les tourbières ?</vt:lpstr>
      <vt:lpstr>Coûts de restauration</vt:lpstr>
      <vt:lpstr>Quelle quantité de carbone serait-il possible de ne pas émettre dans les prochaines décennies  pour les tourbières de France Métropolitaine ?</vt:lpstr>
      <vt:lpstr>Conclusions</vt:lpstr>
      <vt:lpstr>Points essentiels à retenir</vt:lpstr>
      <vt:lpstr>Points essentiels à retenir</vt:lpstr>
      <vt:lpstr>SOURCES / Tourbières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2024-11-21T17:00:22Z</dcterms:modified>
</cp:coreProperties>
</file>