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tif" ContentType="image/tif"/>
  <Default Extension="xlsx" ContentType="application/vnd.openxmlformats-officedocument.spreadsheetml.sheet"/>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79" r:id="rId1"/>
  </p:sldMasterIdLst>
  <p:notesMasterIdLst>
    <p:notesMasterId r:id="rId39"/>
  </p:notesMasterIdLst>
  <p:sldIdLst>
    <p:sldId id="287" r:id="rId2"/>
    <p:sldId id="288" r:id="rId3"/>
    <p:sldId id="286" r:id="rId4"/>
    <p:sldId id="289" r:id="rId5"/>
    <p:sldId id="259" r:id="rId6"/>
    <p:sldId id="260" r:id="rId7"/>
    <p:sldId id="290" r:id="rId8"/>
    <p:sldId id="262" r:id="rId9"/>
    <p:sldId id="263" r:id="rId10"/>
    <p:sldId id="264" r:id="rId11"/>
    <p:sldId id="291" r:id="rId12"/>
    <p:sldId id="266" r:id="rId13"/>
    <p:sldId id="267" r:id="rId14"/>
    <p:sldId id="294" r:id="rId15"/>
    <p:sldId id="295" r:id="rId16"/>
    <p:sldId id="268" r:id="rId17"/>
    <p:sldId id="269" r:id="rId18"/>
    <p:sldId id="270" r:id="rId19"/>
    <p:sldId id="271" r:id="rId20"/>
    <p:sldId id="272" r:id="rId21"/>
    <p:sldId id="292" r:id="rId22"/>
    <p:sldId id="274" r:id="rId23"/>
    <p:sldId id="275" r:id="rId24"/>
    <p:sldId id="276" r:id="rId25"/>
    <p:sldId id="277" r:id="rId26"/>
    <p:sldId id="278" r:id="rId27"/>
    <p:sldId id="279" r:id="rId28"/>
    <p:sldId id="280" r:id="rId29"/>
    <p:sldId id="296" r:id="rId30"/>
    <p:sldId id="281" r:id="rId31"/>
    <p:sldId id="297" r:id="rId32"/>
    <p:sldId id="282" r:id="rId33"/>
    <p:sldId id="293" r:id="rId34"/>
    <p:sldId id="284" r:id="rId35"/>
    <p:sldId id="298" r:id="rId36"/>
    <p:sldId id="285" r:id="rId37"/>
    <p:sldId id="299" r:id="rId38"/>
  </p:sldIdLst>
  <p:sldSz cx="24384000" cy="13716000"/>
  <p:notesSz cx="7099300" cy="10234613"/>
  <p:embeddedFontLst>
    <p:embeddedFont>
      <p:font typeface="Barlow" panose="00000500000000000000" pitchFamily="2"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Helvetica" panose="020B0604020202020204" pitchFamily="34" charset="0"/>
      <p:regular r:id="rId48"/>
      <p:bold r:id="rId49"/>
      <p:italic r:id="rId50"/>
      <p:boldItalic r:id="rId51"/>
    </p:embeddedFont>
    <p:embeddedFont>
      <p:font typeface="Helvetica Neue" panose="02000603040000090004" pitchFamily="2" charset="-52"/>
      <p:regular r:id="rId52"/>
      <p:bold r:id="rId53"/>
      <p:italic r:id="rId54"/>
      <p:boldItalic r:id="rId55"/>
    </p:embeddedFont>
    <p:embeddedFont>
      <p:font typeface="Marianne" panose="02000000000000000000" pitchFamily="50" charset="0"/>
      <p:regular r:id="rId56"/>
      <p:bold r:id="rId57"/>
      <p:italic r:id="rId58"/>
      <p:boldItalic r:id="rId59"/>
    </p:embeddedFont>
    <p:embeddedFont>
      <p:font typeface="Marianne ExtraBold" panose="02000000000000000000" pitchFamily="50" charset="0"/>
      <p:bold r:id="rId60"/>
      <p:boldItalic r:id="rId61"/>
    </p:embeddedFont>
    <p:embeddedFont>
      <p:font typeface="Roboto" panose="02000000000000000000" pitchFamily="2" charset="0"/>
      <p:regular r:id="rId62"/>
      <p:bold r:id="rId63"/>
      <p:italic r:id="rId64"/>
      <p:boldItalic r:id="rId65"/>
    </p:embeddedFont>
    <p:embeddedFont>
      <p:font typeface="Webdings" panose="05030102010509060703" pitchFamily="18" charset="2"/>
      <p:regular r:id="rId66"/>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BE6"/>
    <a:srgbClr val="2B7758"/>
    <a:srgbClr val="EAF1EE"/>
    <a:srgbClr val="ECEFEB"/>
    <a:srgbClr val="8D533E"/>
    <a:srgbClr val="FCE4E4"/>
    <a:srgbClr val="F2C0C0"/>
    <a:srgbClr val="F3D7E0"/>
    <a:srgbClr val="F29400"/>
    <a:srgbClr val="FF64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85" autoAdjust="0"/>
    <p:restoredTop sz="86597" autoAdjust="0"/>
  </p:normalViewPr>
  <p:slideViewPr>
    <p:cSldViewPr snapToGrid="0">
      <p:cViewPr varScale="1">
        <p:scale>
          <a:sx n="37" d="100"/>
          <a:sy n="37" d="100"/>
        </p:scale>
        <p:origin x="846"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397"/>
    </p:cViewPr>
  </p:sorterViewPr>
  <p:notesViewPr>
    <p:cSldViewPr snapToGrid="0">
      <p:cViewPr varScale="1">
        <p:scale>
          <a:sx n="77" d="100"/>
          <a:sy n="77" d="100"/>
        </p:scale>
        <p:origin x="2883" y="51"/>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font" Target="fonts/font11.fntdata"/><Relationship Id="rId55"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1</c:v>
                </c:pt>
              </c:strCache>
            </c:strRef>
          </c:tx>
          <c:spPr>
            <a:noFill/>
            <a:ln w="38100">
              <a:solidFill>
                <a:srgbClr val="2B7758"/>
              </a:solidFill>
            </a:ln>
            <a:effectLst/>
          </c:spPr>
          <c:invertIfNegative val="0"/>
          <c:dPt>
            <c:idx val="0"/>
            <c:invertIfNegative val="0"/>
            <c:bubble3D val="0"/>
            <c:spPr>
              <a:solidFill>
                <a:srgbClr val="BDA696"/>
              </a:solidFill>
              <a:ln w="38100">
                <a:noFill/>
              </a:ln>
              <a:effectLst/>
            </c:spPr>
            <c:extLst>
              <c:ext xmlns:c16="http://schemas.microsoft.com/office/drawing/2014/chart" uri="{C3380CC4-5D6E-409C-BE32-E72D297353CC}">
                <c16:uniqueId val="{00000004-4C27-485B-93EA-466F51421105}"/>
              </c:ext>
            </c:extLst>
          </c:dPt>
          <c:dPt>
            <c:idx val="1"/>
            <c:invertIfNegative val="0"/>
            <c:bubble3D val="0"/>
            <c:spPr>
              <a:solidFill>
                <a:schemeClr val="accent2">
                  <a:lumMod val="40000"/>
                  <a:lumOff val="60000"/>
                </a:schemeClr>
              </a:solidFill>
              <a:ln w="38100">
                <a:noFill/>
              </a:ln>
              <a:effectLst/>
            </c:spPr>
            <c:extLst>
              <c:ext xmlns:c16="http://schemas.microsoft.com/office/drawing/2014/chart" uri="{C3380CC4-5D6E-409C-BE32-E72D297353CC}">
                <c16:uniqueId val="{00000003-4C27-485B-93EA-466F51421105}"/>
              </c:ext>
            </c:extLst>
          </c:dPt>
          <c:dPt>
            <c:idx val="2"/>
            <c:invertIfNegative val="0"/>
            <c:bubble3D val="0"/>
            <c:spPr>
              <a:solidFill>
                <a:schemeClr val="bg1">
                  <a:lumMod val="85000"/>
                </a:schemeClr>
              </a:solidFill>
              <a:ln w="38100">
                <a:noFill/>
              </a:ln>
              <a:effectLst/>
            </c:spPr>
            <c:extLst>
              <c:ext xmlns:c16="http://schemas.microsoft.com/office/drawing/2014/chart" uri="{C3380CC4-5D6E-409C-BE32-E72D297353CC}">
                <c16:uniqueId val="{00000002-4C27-485B-93EA-466F51421105}"/>
              </c:ext>
            </c:extLst>
          </c:dPt>
          <c:dPt>
            <c:idx val="3"/>
            <c:invertIfNegative val="0"/>
            <c:bubble3D val="0"/>
            <c:spPr>
              <a:solidFill>
                <a:schemeClr val="accent4">
                  <a:lumMod val="60000"/>
                  <a:lumOff val="40000"/>
                </a:schemeClr>
              </a:solidFill>
              <a:ln w="38100">
                <a:noFill/>
              </a:ln>
              <a:effectLst/>
            </c:spPr>
            <c:extLst>
              <c:ext xmlns:c16="http://schemas.microsoft.com/office/drawing/2014/chart" uri="{C3380CC4-5D6E-409C-BE32-E72D297353CC}">
                <c16:uniqueId val="{00000001-4C27-485B-93EA-466F51421105}"/>
              </c:ext>
            </c:extLst>
          </c:dPt>
          <c:dPt>
            <c:idx val="4"/>
            <c:invertIfNegative val="0"/>
            <c:bubble3D val="0"/>
            <c:spPr>
              <a:solidFill>
                <a:schemeClr val="accent6"/>
              </a:solidFill>
              <a:ln w="38100">
                <a:noFill/>
              </a:ln>
              <a:effectLst/>
            </c:spPr>
            <c:extLst>
              <c:ext xmlns:c16="http://schemas.microsoft.com/office/drawing/2014/chart" uri="{C3380CC4-5D6E-409C-BE32-E72D297353CC}">
                <c16:uniqueId val="{00000000-4C27-485B-93EA-466F51421105}"/>
              </c:ext>
            </c:extLst>
          </c:dPt>
          <c:cat>
            <c:numRef>
              <c:f>Feuil1!$A$2:$A$6</c:f>
              <c:numCache>
                <c:formatCode>General</c:formatCode>
                <c:ptCount val="5"/>
                <c:pt idx="0">
                  <c:v>1</c:v>
                </c:pt>
                <c:pt idx="1">
                  <c:v>2</c:v>
                </c:pt>
                <c:pt idx="2">
                  <c:v>3</c:v>
                </c:pt>
                <c:pt idx="3">
                  <c:v>4</c:v>
                </c:pt>
                <c:pt idx="4">
                  <c:v>5</c:v>
                </c:pt>
              </c:numCache>
            </c:numRef>
          </c:cat>
          <c:val>
            <c:numRef>
              <c:f>Feuil1!$B$2:$B$6</c:f>
              <c:numCache>
                <c:formatCode>General</c:formatCode>
                <c:ptCount val="5"/>
                <c:pt idx="0">
                  <c:v>416</c:v>
                </c:pt>
                <c:pt idx="1">
                  <c:v>771</c:v>
                </c:pt>
                <c:pt idx="2">
                  <c:v>787</c:v>
                </c:pt>
                <c:pt idx="3">
                  <c:v>1200</c:v>
                </c:pt>
                <c:pt idx="4">
                  <c:v>1900</c:v>
                </c:pt>
              </c:numCache>
            </c:numRef>
          </c:val>
          <c:extLst>
            <c:ext xmlns:c16="http://schemas.microsoft.com/office/drawing/2014/chart" uri="{C3380CC4-5D6E-409C-BE32-E72D297353CC}">
              <c16:uniqueId val="{00000000-77CD-46F9-8E9B-9E8BBCEC76AF}"/>
            </c:ext>
          </c:extLst>
        </c:ser>
        <c:dLbls>
          <c:showLegendKey val="0"/>
          <c:showVal val="0"/>
          <c:showCatName val="0"/>
          <c:showSerName val="0"/>
          <c:showPercent val="0"/>
          <c:showBubbleSize val="0"/>
        </c:dLbls>
        <c:gapWidth val="20"/>
        <c:axId val="1566413151"/>
        <c:axId val="1566413631"/>
      </c:barChart>
      <c:catAx>
        <c:axId val="1566413151"/>
        <c:scaling>
          <c:orientation val="minMax"/>
        </c:scaling>
        <c:delete val="1"/>
        <c:axPos val="l"/>
        <c:numFmt formatCode="General" sourceLinked="1"/>
        <c:majorTickMark val="none"/>
        <c:minorTickMark val="none"/>
        <c:tickLblPos val="nextTo"/>
        <c:crossAx val="1566413631"/>
        <c:crosses val="autoZero"/>
        <c:auto val="1"/>
        <c:lblAlgn val="ctr"/>
        <c:lblOffset val="100"/>
        <c:noMultiLvlLbl val="0"/>
      </c:catAx>
      <c:valAx>
        <c:axId val="1566413631"/>
        <c:scaling>
          <c:orientation val="minMax"/>
        </c:scaling>
        <c:delete val="1"/>
        <c:axPos val="b"/>
        <c:numFmt formatCode="General" sourceLinked="1"/>
        <c:majorTickMark val="none"/>
        <c:minorTickMark val="none"/>
        <c:tickLblPos val="nextTo"/>
        <c:crossAx val="15664131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750343636570702E-2"/>
          <c:y val="4.8692618868198111E-2"/>
          <c:w val="0.97649931272685864"/>
          <c:h val="0.95130738113180191"/>
        </c:manualLayout>
      </c:layout>
      <c:barChart>
        <c:barDir val="bar"/>
        <c:grouping val="clustered"/>
        <c:varyColors val="0"/>
        <c:ser>
          <c:idx val="0"/>
          <c:order val="0"/>
          <c:tx>
            <c:strRef>
              <c:f>Feuil1!$B$1</c:f>
              <c:strCache>
                <c:ptCount val="1"/>
                <c:pt idx="0">
                  <c:v>Série 1</c:v>
                </c:pt>
              </c:strCache>
            </c:strRef>
          </c:tx>
          <c:spPr>
            <a:solidFill>
              <a:srgbClr val="2B7758"/>
            </a:solidFill>
            <a:ln w="38100">
              <a:noFill/>
            </a:ln>
            <a:effectLst/>
          </c:spPr>
          <c:invertIfNegative val="0"/>
          <c:cat>
            <c:strRef>
              <c:f>Feuil1!$A$2:$A$4</c:f>
              <c:strCache>
                <c:ptCount val="3"/>
                <c:pt idx="0">
                  <c:v>Prairies temporaires</c:v>
                </c:pt>
                <c:pt idx="1">
                  <c:v>Terres cultivées</c:v>
                </c:pt>
                <c:pt idx="2">
                  <c:v>Agriculture</c:v>
                </c:pt>
              </c:strCache>
            </c:strRef>
          </c:cat>
          <c:val>
            <c:numRef>
              <c:f>Feuil1!$B$2:$B$4</c:f>
              <c:numCache>
                <c:formatCode>General</c:formatCode>
                <c:ptCount val="3"/>
                <c:pt idx="0">
                  <c:v>144</c:v>
                </c:pt>
                <c:pt idx="1">
                  <c:v>1580</c:v>
                </c:pt>
                <c:pt idx="2">
                  <c:v>4818</c:v>
                </c:pt>
              </c:numCache>
            </c:numRef>
          </c:val>
          <c:extLst>
            <c:ext xmlns:c16="http://schemas.microsoft.com/office/drawing/2014/chart" uri="{C3380CC4-5D6E-409C-BE32-E72D297353CC}">
              <c16:uniqueId val="{00000000-6177-4DCA-BE6B-D6D8F9471BD8}"/>
            </c:ext>
          </c:extLst>
        </c:ser>
        <c:dLbls>
          <c:showLegendKey val="0"/>
          <c:showVal val="0"/>
          <c:showCatName val="0"/>
          <c:showSerName val="0"/>
          <c:showPercent val="0"/>
          <c:showBubbleSize val="0"/>
        </c:dLbls>
        <c:gapWidth val="500"/>
        <c:axId val="1566413151"/>
        <c:axId val="1566413631"/>
      </c:barChart>
      <c:catAx>
        <c:axId val="1566413151"/>
        <c:scaling>
          <c:orientation val="minMax"/>
        </c:scaling>
        <c:delete val="1"/>
        <c:axPos val="l"/>
        <c:numFmt formatCode="General" sourceLinked="1"/>
        <c:majorTickMark val="none"/>
        <c:minorTickMark val="none"/>
        <c:tickLblPos val="nextTo"/>
        <c:crossAx val="1566413631"/>
        <c:crosses val="autoZero"/>
        <c:auto val="1"/>
        <c:lblAlgn val="ctr"/>
        <c:lblOffset val="100"/>
        <c:noMultiLvlLbl val="0"/>
      </c:catAx>
      <c:valAx>
        <c:axId val="1566413631"/>
        <c:scaling>
          <c:orientation val="minMax"/>
        </c:scaling>
        <c:delete val="1"/>
        <c:axPos val="b"/>
        <c:numFmt formatCode="General" sourceLinked="1"/>
        <c:majorTickMark val="none"/>
        <c:minorTickMark val="none"/>
        <c:tickLblPos val="nextTo"/>
        <c:crossAx val="15664131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4-4ABF-4CFA-921D-0011C0FC2943}"/>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4ABF-4CFA-921D-0011C0FC2943}"/>
              </c:ext>
            </c:extLst>
          </c:dPt>
          <c:dPt>
            <c:idx val="2"/>
            <c:invertIfNegative val="0"/>
            <c:bubble3D val="0"/>
            <c:spPr>
              <a:solidFill>
                <a:srgbClr val="8D533E"/>
              </a:solidFill>
              <a:ln>
                <a:noFill/>
              </a:ln>
              <a:effectLst/>
            </c:spPr>
            <c:extLst>
              <c:ext xmlns:c16="http://schemas.microsoft.com/office/drawing/2014/chart" uri="{C3380CC4-5D6E-409C-BE32-E72D297353CC}">
                <c16:uniqueId val="{00000005-4ABF-4CFA-921D-0011C0FC2943}"/>
              </c:ext>
            </c:extLst>
          </c:dPt>
          <c:dPt>
            <c:idx val="3"/>
            <c:invertIfNegative val="0"/>
            <c:bubble3D val="0"/>
            <c:spPr>
              <a:solidFill>
                <a:srgbClr val="8D533E"/>
              </a:solidFill>
              <a:ln>
                <a:noFill/>
              </a:ln>
              <a:effectLst/>
            </c:spPr>
            <c:extLst>
              <c:ext xmlns:c16="http://schemas.microsoft.com/office/drawing/2014/chart" uri="{C3380CC4-5D6E-409C-BE32-E72D297353CC}">
                <c16:uniqueId val="{00000006-4ABF-4CFA-921D-0011C0FC2943}"/>
              </c:ext>
            </c:extLst>
          </c:dPt>
          <c:dPt>
            <c:idx val="4"/>
            <c:invertIfNegative val="0"/>
            <c:bubble3D val="0"/>
            <c:spPr>
              <a:solidFill>
                <a:srgbClr val="8D533E"/>
              </a:solidFill>
              <a:ln>
                <a:noFill/>
              </a:ln>
              <a:effectLst/>
            </c:spPr>
            <c:extLst>
              <c:ext xmlns:c16="http://schemas.microsoft.com/office/drawing/2014/chart" uri="{C3380CC4-5D6E-409C-BE32-E72D297353CC}">
                <c16:uniqueId val="{00000007-4ABF-4CFA-921D-0011C0FC2943}"/>
              </c:ext>
            </c:extLst>
          </c:dPt>
          <c:dPt>
            <c:idx val="5"/>
            <c:invertIfNegative val="0"/>
            <c:bubble3D val="0"/>
            <c:spPr>
              <a:solidFill>
                <a:srgbClr val="8D533E"/>
              </a:solidFill>
              <a:ln>
                <a:noFill/>
              </a:ln>
              <a:effectLst/>
            </c:spPr>
            <c:extLst>
              <c:ext xmlns:c16="http://schemas.microsoft.com/office/drawing/2014/chart" uri="{C3380CC4-5D6E-409C-BE32-E72D297353CC}">
                <c16:uniqueId val="{00000008-4ABF-4CFA-921D-0011C0FC2943}"/>
              </c:ext>
            </c:extLst>
          </c:dPt>
          <c:dPt>
            <c:idx val="6"/>
            <c:invertIfNegative val="0"/>
            <c:bubble3D val="0"/>
            <c:spPr>
              <a:solidFill>
                <a:srgbClr val="8D533E"/>
              </a:solidFill>
              <a:ln>
                <a:noFill/>
              </a:ln>
              <a:effectLst/>
            </c:spPr>
            <c:extLst>
              <c:ext xmlns:c16="http://schemas.microsoft.com/office/drawing/2014/chart" uri="{C3380CC4-5D6E-409C-BE32-E72D297353CC}">
                <c16:uniqueId val="{00000009-4ABF-4CFA-921D-0011C0FC2943}"/>
              </c:ext>
            </c:extLst>
          </c:dPt>
          <c:cat>
            <c:strRef>
              <c:f>Feuil1!$A$2:$A$8</c:f>
              <c:strCache>
                <c:ptCount val="7"/>
                <c:pt idx="0">
                  <c:v>200-300</c:v>
                </c:pt>
                <c:pt idx="1">
                  <c:v>100-200</c:v>
                </c:pt>
                <c:pt idx="2">
                  <c:v>80-100</c:v>
                </c:pt>
                <c:pt idx="3">
                  <c:v>60-80</c:v>
                </c:pt>
                <c:pt idx="4">
                  <c:v>40-60</c:v>
                </c:pt>
                <c:pt idx="5">
                  <c:v>20-40</c:v>
                </c:pt>
                <c:pt idx="6">
                  <c:v>0-20</c:v>
                </c:pt>
              </c:strCache>
            </c:strRef>
          </c:cat>
          <c:val>
            <c:numRef>
              <c:f>Feuil1!$B$2:$B$8</c:f>
              <c:numCache>
                <c:formatCode>General</c:formatCode>
                <c:ptCount val="7"/>
                <c:pt idx="0">
                  <c:v>0.24107000000000001</c:v>
                </c:pt>
                <c:pt idx="1">
                  <c:v>0.33928571000000002</c:v>
                </c:pt>
                <c:pt idx="2">
                  <c:v>0.09</c:v>
                </c:pt>
                <c:pt idx="3">
                  <c:v>0.12</c:v>
                </c:pt>
                <c:pt idx="4">
                  <c:v>0.15</c:v>
                </c:pt>
                <c:pt idx="5">
                  <c:v>0.23</c:v>
                </c:pt>
                <c:pt idx="6">
                  <c:v>0.41</c:v>
                </c:pt>
              </c:numCache>
            </c:numRef>
          </c:val>
          <c:extLst>
            <c:ext xmlns:c16="http://schemas.microsoft.com/office/drawing/2014/chart" uri="{C3380CC4-5D6E-409C-BE32-E72D297353CC}">
              <c16:uniqueId val="{00000000-4ABF-4CFA-921D-0011C0FC2943}"/>
            </c:ext>
          </c:extLst>
        </c:ser>
        <c:dLbls>
          <c:showLegendKey val="0"/>
          <c:showVal val="0"/>
          <c:showCatName val="0"/>
          <c:showSerName val="0"/>
          <c:showPercent val="0"/>
          <c:showBubbleSize val="0"/>
        </c:dLbls>
        <c:gapWidth val="15"/>
        <c:axId val="819106223"/>
        <c:axId val="819111503"/>
      </c:barChart>
      <c:catAx>
        <c:axId val="819106223"/>
        <c:scaling>
          <c:orientation val="minMax"/>
        </c:scaling>
        <c:delete val="0"/>
        <c:axPos val="l"/>
        <c:title>
          <c:tx>
            <c:rich>
              <a:bodyPr rot="-5400000" spcFirstLastPara="1" vertOverflow="ellipsis" vert="horz" wrap="square" anchor="ctr" anchorCtr="1"/>
              <a:lstStyle/>
              <a:p>
                <a:pPr>
                  <a:defRPr sz="2800" b="0" i="1" u="none" strike="noStrike" kern="1200" baseline="0">
                    <a:solidFill>
                      <a:schemeClr val="tx1">
                        <a:lumMod val="65000"/>
                        <a:lumOff val="35000"/>
                      </a:schemeClr>
                    </a:solidFill>
                    <a:latin typeface="+mn-lt"/>
                    <a:ea typeface="+mn-ea"/>
                    <a:cs typeface="+mn-cs"/>
                  </a:defRPr>
                </a:pPr>
                <a:r>
                  <a:rPr lang="fr-FR" sz="2800" i="1" dirty="0">
                    <a:cs typeface="Arial" panose="020B0604020202020204" pitchFamily="34" charset="0"/>
                  </a:rPr>
                  <a:t>Profondeur</a:t>
                </a:r>
                <a:r>
                  <a:rPr lang="fr-FR" sz="2800" i="1" baseline="0" dirty="0">
                    <a:cs typeface="Arial" panose="020B0604020202020204" pitchFamily="34" charset="0"/>
                  </a:rPr>
                  <a:t> du sol (cm)</a:t>
                </a:r>
                <a:endParaRPr lang="fr-FR" sz="2800" i="1" dirty="0">
                  <a:cs typeface="Arial" panose="020B0604020202020204" pitchFamily="34" charset="0"/>
                </a:endParaRPr>
              </a:p>
            </c:rich>
          </c:tx>
          <c:layout>
            <c:manualLayout>
              <c:xMode val="edge"/>
              <c:yMode val="edge"/>
              <c:x val="3.1995944828913654E-3"/>
              <c:y val="0.13034655489674912"/>
            </c:manualLayout>
          </c:layout>
          <c:overlay val="0"/>
          <c:spPr>
            <a:noFill/>
            <a:ln>
              <a:noFill/>
            </a:ln>
            <a:effectLst/>
          </c:spPr>
          <c:txPr>
            <a:bodyPr rot="-5400000" spcFirstLastPara="1" vertOverflow="ellipsis" vert="horz" wrap="square" anchor="ctr" anchorCtr="1"/>
            <a:lstStyle/>
            <a:p>
              <a:pPr>
                <a:defRPr sz="2800" b="0" i="1"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819111503"/>
        <c:crosses val="autoZero"/>
        <c:auto val="1"/>
        <c:lblAlgn val="ctr"/>
        <c:lblOffset val="100"/>
        <c:noMultiLvlLbl val="0"/>
      </c:catAx>
      <c:valAx>
        <c:axId val="819111503"/>
        <c:scaling>
          <c:orientation val="minMax"/>
        </c:scaling>
        <c:delete val="0"/>
        <c:axPos val="b"/>
        <c:majorGridlines>
          <c:spPr>
            <a:ln w="2540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819106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Feuil1!$B$1</c:f>
              <c:strCache>
                <c:ptCount val="1"/>
                <c:pt idx="0">
                  <c:v>En-dessous du sol</c:v>
                </c:pt>
              </c:strCache>
            </c:strRef>
          </c:tx>
          <c:spPr>
            <a:solidFill>
              <a:srgbClr val="8D533E"/>
            </a:solidFill>
            <a:ln w="25400">
              <a:noFill/>
            </a:ln>
            <a:effectLst/>
          </c:spPr>
          <c:invertIfNegative val="0"/>
          <c:dLbls>
            <c:dLbl>
              <c:idx val="0"/>
              <c:tx>
                <c:rich>
                  <a:bodyPr/>
                  <a:lstStyle/>
                  <a:p>
                    <a:fld id="{A032FB83-0AAF-4E05-938F-E1585B6A8C52}" type="SERIESNAME">
                      <a:rPr lang="en-US">
                        <a:cs typeface="Arial" panose="020B0604020202020204" pitchFamily="34" charset="0"/>
                      </a:rPr>
                      <a:pPr/>
                      <a:t>[NOM DE SÉRIE]</a:t>
                    </a:fld>
                    <a:endParaRPr lang="fr-FR"/>
                  </a:p>
                </c:rich>
              </c:tx>
              <c:dLblPos val="ctr"/>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9CE-4C42-92DE-8E475BD73029}"/>
                </c:ext>
              </c:extLst>
            </c:dLbl>
            <c:dLbl>
              <c:idx val="1"/>
              <c:tx>
                <c:rich>
                  <a:bodyPr/>
                  <a:lstStyle/>
                  <a:p>
                    <a:fld id="{66B5B72A-F3F8-4062-BDBF-7D019DB670FD}" type="SERIESNAME">
                      <a:rPr lang="en-US">
                        <a:cs typeface="Arial" panose="020B0604020202020204" pitchFamily="34" charset="0"/>
                      </a:rPr>
                      <a:pPr/>
                      <a:t>[NOM DE SÉRIE]</a:t>
                    </a:fld>
                    <a:endParaRPr lang="fr-FR"/>
                  </a:p>
                </c:rich>
              </c:tx>
              <c:dLblPos val="ctr"/>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9CE-4C42-92DE-8E475BD73029}"/>
                </c:ext>
              </c:extLst>
            </c:dLbl>
            <c:dLbl>
              <c:idx val="2"/>
              <c:tx>
                <c:rich>
                  <a:bodyPr/>
                  <a:lstStyle/>
                  <a:p>
                    <a:fld id="{F7257054-16A1-4659-BE69-9B3DA9420310}" type="SERIESNAME">
                      <a:rPr lang="en-US">
                        <a:cs typeface="Arial" panose="020B0604020202020204" pitchFamily="34" charset="0"/>
                      </a:rPr>
                      <a:pPr/>
                      <a:t>[NOM DE SÉRIE]</a:t>
                    </a:fld>
                    <a:endParaRPr lang="fr-FR"/>
                  </a:p>
                </c:rich>
              </c:tx>
              <c:dLblPos val="ctr"/>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9CE-4C42-92DE-8E475BD73029}"/>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fr-FR"/>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Feuil1!$A$2:$A$4</c:f>
              <c:strCache>
                <c:ptCount val="3"/>
                <c:pt idx="0">
                  <c:v>S:R = 5,6</c:v>
                </c:pt>
                <c:pt idx="1">
                  <c:v>S:R = 8,4</c:v>
                </c:pt>
                <c:pt idx="2">
                  <c:v>S:R = 2,8</c:v>
                </c:pt>
              </c:strCache>
            </c:strRef>
          </c:cat>
          <c:val>
            <c:numRef>
              <c:f>Feuil1!$B$2:$B$4</c:f>
              <c:numCache>
                <c:formatCode>General</c:formatCode>
                <c:ptCount val="3"/>
                <c:pt idx="0">
                  <c:v>215</c:v>
                </c:pt>
                <c:pt idx="1">
                  <c:v>142</c:v>
                </c:pt>
                <c:pt idx="2">
                  <c:v>424</c:v>
                </c:pt>
              </c:numCache>
            </c:numRef>
          </c:val>
          <c:extLst>
            <c:ext xmlns:c16="http://schemas.microsoft.com/office/drawing/2014/chart" uri="{C3380CC4-5D6E-409C-BE32-E72D297353CC}">
              <c16:uniqueId val="{00000000-19CE-4C42-92DE-8E475BD73029}"/>
            </c:ext>
          </c:extLst>
        </c:ser>
        <c:ser>
          <c:idx val="1"/>
          <c:order val="1"/>
          <c:tx>
            <c:strRef>
              <c:f>Feuil1!$C$1</c:f>
              <c:strCache>
                <c:ptCount val="1"/>
                <c:pt idx="0">
                  <c:v>Au-dessus du sol</c:v>
                </c:pt>
              </c:strCache>
            </c:strRef>
          </c:tx>
          <c:spPr>
            <a:solidFill>
              <a:srgbClr val="DFEBE6"/>
            </a:solidFill>
            <a:ln w="25400">
              <a:noFill/>
            </a:ln>
            <a:effectLst/>
          </c:spPr>
          <c:invertIfNegative val="0"/>
          <c:dLbls>
            <c:dLbl>
              <c:idx val="0"/>
              <c:tx>
                <c:rich>
                  <a:bodyPr/>
                  <a:lstStyle/>
                  <a:p>
                    <a:fld id="{0BF64F13-03AD-4BD6-A429-F0251B0CD481}" type="SERIESNAME">
                      <a:rPr lang="en-US">
                        <a:cs typeface="Arial" panose="020B0604020202020204" pitchFamily="34" charset="0"/>
                      </a:rPr>
                      <a:pPr/>
                      <a:t>[NOM DE SÉRIE]</a:t>
                    </a:fld>
                    <a:endParaRPr lang="en-US" baseline="0" dirty="0">
                      <a:cs typeface="Arial" panose="020B0604020202020204" pitchFamily="34" charset="0"/>
                    </a:endParaRPr>
                  </a:p>
                  <a:p>
                    <a:r>
                      <a:rPr lang="en-US" dirty="0">
                        <a:cs typeface="Arial" panose="020B0604020202020204" pitchFamily="34" charset="0"/>
                      </a:rPr>
                      <a:t>(</a:t>
                    </a:r>
                    <a:fld id="{482DEFB5-7863-4590-80C2-87B99BAB5875}" type="VALUE">
                      <a:rPr lang="en-US" smtClean="0">
                        <a:cs typeface="Arial" panose="020B0604020202020204" pitchFamily="34" charset="0"/>
                      </a:rPr>
                      <a:pPr/>
                      <a:t>[VALEUR]</a:t>
                    </a:fld>
                    <a:r>
                      <a:rPr lang="en-US" dirty="0">
                        <a:cs typeface="Arial" panose="020B0604020202020204" pitchFamily="34" charset="0"/>
                      </a:rPr>
                      <a:t>)</a:t>
                    </a:r>
                  </a:p>
                </c:rich>
              </c:tx>
              <c:dLblPos val="ctr"/>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19CE-4C42-92DE-8E475BD73029}"/>
                </c:ext>
              </c:extLst>
            </c:dLbl>
            <c:dLbl>
              <c:idx val="1"/>
              <c:tx>
                <c:rich>
                  <a:bodyPr/>
                  <a:lstStyle/>
                  <a:p>
                    <a:fld id="{6A037A1D-943E-426E-9178-609D2909FA8E}" type="SERIESNAME">
                      <a:rPr lang="en-US">
                        <a:cs typeface="Arial" panose="020B0604020202020204" pitchFamily="34" charset="0"/>
                      </a:rPr>
                      <a:pPr/>
                      <a:t>[NOM DE SÉRIE]</a:t>
                    </a:fld>
                    <a:endParaRPr lang="en-US" baseline="0" dirty="0">
                      <a:cs typeface="Arial" panose="020B0604020202020204" pitchFamily="34" charset="0"/>
                    </a:endParaRPr>
                  </a:p>
                  <a:p>
                    <a:r>
                      <a:rPr lang="en-US" dirty="0">
                        <a:cs typeface="Arial" panose="020B0604020202020204" pitchFamily="34" charset="0"/>
                      </a:rPr>
                      <a:t>(</a:t>
                    </a:r>
                    <a:fld id="{7607E5EC-6A72-4703-9022-0CA0C95BDE9E}" type="VALUE">
                      <a:rPr lang="en-US" smtClean="0">
                        <a:cs typeface="Arial" panose="020B0604020202020204" pitchFamily="34" charset="0"/>
                      </a:rPr>
                      <a:pPr/>
                      <a:t>[VALEUR]</a:t>
                    </a:fld>
                    <a:r>
                      <a:rPr lang="en-US" dirty="0">
                        <a:cs typeface="Arial" panose="020B0604020202020204" pitchFamily="34" charset="0"/>
                      </a:rPr>
                      <a:t>)</a:t>
                    </a:r>
                  </a:p>
                </c:rich>
              </c:tx>
              <c:dLblPos val="ctr"/>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8-19CE-4C42-92DE-8E475BD73029}"/>
                </c:ext>
              </c:extLst>
            </c:dLbl>
            <c:dLbl>
              <c:idx val="2"/>
              <c:tx>
                <c:rich>
                  <a:bodyPr/>
                  <a:lstStyle/>
                  <a:p>
                    <a:fld id="{F8387B17-50CE-4746-8C12-FD0B04AB1FBD}" type="SERIESNAME">
                      <a:rPr lang="en-US">
                        <a:cs typeface="Arial" panose="020B0604020202020204" pitchFamily="34" charset="0"/>
                      </a:rPr>
                      <a:pPr/>
                      <a:t>[NOM DE SÉRIE]</a:t>
                    </a:fld>
                    <a:endParaRPr lang="en-US" baseline="0" dirty="0">
                      <a:cs typeface="Arial" panose="020B0604020202020204" pitchFamily="34" charset="0"/>
                    </a:endParaRPr>
                  </a:p>
                  <a:p>
                    <a:r>
                      <a:rPr lang="en-US" dirty="0">
                        <a:cs typeface="Arial" panose="020B0604020202020204" pitchFamily="34" charset="0"/>
                      </a:rPr>
                      <a:t>(</a:t>
                    </a:r>
                    <a:fld id="{C7928AC4-55DE-4E7D-BD33-8C02672916E3}" type="VALUE">
                      <a:rPr lang="en-US" smtClean="0">
                        <a:cs typeface="Arial" panose="020B0604020202020204" pitchFamily="34" charset="0"/>
                      </a:rPr>
                      <a:pPr/>
                      <a:t>[VALEUR]</a:t>
                    </a:fld>
                    <a:r>
                      <a:rPr lang="en-US" dirty="0">
                        <a:cs typeface="Arial" panose="020B0604020202020204" pitchFamily="34" charset="0"/>
                      </a:rPr>
                      <a:t>)</a:t>
                    </a:r>
                  </a:p>
                </c:rich>
              </c:tx>
              <c:dLblPos val="ctr"/>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19CE-4C42-92DE-8E475BD73029}"/>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Feuil1!$A$2:$A$4</c:f>
              <c:strCache>
                <c:ptCount val="3"/>
                <c:pt idx="0">
                  <c:v>S:R = 5,6</c:v>
                </c:pt>
                <c:pt idx="1">
                  <c:v>S:R = 8,4</c:v>
                </c:pt>
                <c:pt idx="2">
                  <c:v>S:R = 2,8</c:v>
                </c:pt>
              </c:strCache>
            </c:strRef>
          </c:cat>
          <c:val>
            <c:numRef>
              <c:f>Feuil1!$C$2:$C$4</c:f>
              <c:numCache>
                <c:formatCode>General</c:formatCode>
                <c:ptCount val="3"/>
                <c:pt idx="0">
                  <c:v>360</c:v>
                </c:pt>
                <c:pt idx="1">
                  <c:v>360</c:v>
                </c:pt>
                <c:pt idx="2">
                  <c:v>360</c:v>
                </c:pt>
              </c:numCache>
            </c:numRef>
          </c:val>
          <c:extLst>
            <c:ext xmlns:c16="http://schemas.microsoft.com/office/drawing/2014/chart" uri="{C3380CC4-5D6E-409C-BE32-E72D297353CC}">
              <c16:uniqueId val="{00000001-19CE-4C42-92DE-8E475BD73029}"/>
            </c:ext>
          </c:extLst>
        </c:ser>
        <c:dLbls>
          <c:dLblPos val="ctr"/>
          <c:showLegendKey val="0"/>
          <c:showVal val="1"/>
          <c:showCatName val="0"/>
          <c:showSerName val="0"/>
          <c:showPercent val="0"/>
          <c:showBubbleSize val="0"/>
        </c:dLbls>
        <c:gapWidth val="72"/>
        <c:overlap val="100"/>
        <c:axId val="554872224"/>
        <c:axId val="554895264"/>
      </c:barChart>
      <c:catAx>
        <c:axId val="554872224"/>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fr-FR"/>
          </a:p>
        </c:txPr>
        <c:crossAx val="554895264"/>
        <c:crosses val="autoZero"/>
        <c:auto val="1"/>
        <c:lblAlgn val="ctr"/>
        <c:lblOffset val="100"/>
        <c:noMultiLvlLbl val="0"/>
      </c:catAx>
      <c:valAx>
        <c:axId val="554895264"/>
        <c:scaling>
          <c:orientation val="minMax"/>
        </c:scaling>
        <c:delete val="0"/>
        <c:axPos val="l"/>
        <c:majorGridlines>
          <c:spPr>
            <a:ln w="25400"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fr-FR"/>
          </a:p>
        </c:txPr>
        <c:crossAx val="554872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fr-FR"/>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Surfaces agricoles</c:v>
                </c:pt>
              </c:strCache>
            </c:strRef>
          </c:tx>
          <c:spPr>
            <a:ln>
              <a:solidFill>
                <a:srgbClr val="8D533E"/>
              </a:solidFill>
            </a:ln>
          </c:spPr>
          <c:dPt>
            <c:idx val="0"/>
            <c:bubble3D val="0"/>
            <c:explosion val="23"/>
            <c:spPr>
              <a:solidFill>
                <a:srgbClr val="2B775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1598-41D3-96F4-002A24B44641}"/>
              </c:ext>
            </c:extLst>
          </c:dPt>
          <c:dPt>
            <c:idx val="1"/>
            <c:bubble3D val="0"/>
            <c:spPr>
              <a:solidFill>
                <a:srgbClr val="8D533E">
                  <a:alpha val="70000"/>
                </a:srgb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598-41D3-96F4-002A24B44641}"/>
              </c:ext>
            </c:extLst>
          </c:dPt>
          <c:cat>
            <c:strRef>
              <c:f>Feuil1!$A$2:$A$3</c:f>
              <c:strCache>
                <c:ptCount val="2"/>
                <c:pt idx="0">
                  <c:v>terres cultivées</c:v>
                </c:pt>
                <c:pt idx="1">
                  <c:v>2e trim.</c:v>
                </c:pt>
              </c:strCache>
            </c:strRef>
          </c:cat>
          <c:val>
            <c:numRef>
              <c:f>Feuil1!$B$2:$B$3</c:f>
              <c:numCache>
                <c:formatCode>General</c:formatCode>
                <c:ptCount val="2"/>
                <c:pt idx="0">
                  <c:v>1</c:v>
                </c:pt>
                <c:pt idx="1">
                  <c:v>2</c:v>
                </c:pt>
              </c:numCache>
            </c:numRef>
          </c:val>
          <c:extLst>
            <c:ext xmlns:c16="http://schemas.microsoft.com/office/drawing/2014/chart" uri="{C3380CC4-5D6E-409C-BE32-E72D297353CC}">
              <c16:uniqueId val="{00000000-1598-41D3-96F4-002A24B44641}"/>
            </c:ext>
          </c:extLst>
        </c:ser>
        <c:dLbls>
          <c:showLegendKey val="0"/>
          <c:showVal val="0"/>
          <c:showCatName val="0"/>
          <c:showSerName val="0"/>
          <c:showPercent val="0"/>
          <c:showBubbleSize val="0"/>
          <c:showLeaderLines val="1"/>
        </c:dLbls>
        <c:firstSliceAng val="180"/>
        <c:holeSize val="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0.73699</cdr:x>
      <cdr:y>0.49454</cdr:y>
    </cdr:from>
    <cdr:to>
      <cdr:x>0.73699</cdr:x>
      <cdr:y>0.77398</cdr:y>
    </cdr:to>
    <cdr:cxnSp macro="">
      <cdr:nvCxnSpPr>
        <cdr:cNvPr id="3" name="Connecteur droit 2">
          <a:extLst xmlns:a="http://schemas.openxmlformats.org/drawingml/2006/main">
            <a:ext uri="{FF2B5EF4-FFF2-40B4-BE49-F238E27FC236}">
              <a16:creationId xmlns:a16="http://schemas.microsoft.com/office/drawing/2014/main" id="{E508C9CA-E19D-2115-8B09-569EAED118F6}"/>
            </a:ext>
          </a:extLst>
        </cdr:cNvPr>
        <cdr:cNvCxnSpPr/>
      </cdr:nvCxnSpPr>
      <cdr:spPr>
        <a:xfrm xmlns:a="http://schemas.openxmlformats.org/drawingml/2006/main">
          <a:off x="8607310" y="3775980"/>
          <a:ext cx="0" cy="2133600"/>
        </a:xfrm>
        <a:prstGeom xmlns:a="http://schemas.openxmlformats.org/drawingml/2006/main" prst="line">
          <a:avLst/>
        </a:prstGeom>
        <a:ln xmlns:a="http://schemas.openxmlformats.org/drawingml/2006/main" w="38100">
          <a:solidFill>
            <a:schemeClr val="tx1"/>
          </a:solidFill>
          <a:headEnd type="diamond" w="lg" len="lg"/>
          <a:tailEnd type="diamond"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39700" y="768350"/>
            <a:ext cx="6819900" cy="3836988"/>
          </a:xfrm>
          <a:prstGeom prst="rect">
            <a:avLst/>
          </a:prstGeom>
        </p:spPr>
        <p:txBody>
          <a:bodyPr lIns="99048" tIns="49524" rIns="99048" bIns="49524"/>
          <a:lstStyle/>
          <a:p>
            <a:endParaRPr dirty="0"/>
          </a:p>
        </p:txBody>
      </p:sp>
      <p:sp>
        <p:nvSpPr>
          <p:cNvPr id="149" name="Shape 149"/>
          <p:cNvSpPr>
            <a:spLocks noGrp="1"/>
          </p:cNvSpPr>
          <p:nvPr>
            <p:ph type="body" sz="quarter" idx="1"/>
          </p:nvPr>
        </p:nvSpPr>
        <p:spPr>
          <a:xfrm>
            <a:off x="946574" y="4861441"/>
            <a:ext cx="5206153" cy="4605576"/>
          </a:xfrm>
          <a:prstGeom prst="rect">
            <a:avLst/>
          </a:prstGeom>
        </p:spPr>
        <p:txBody>
          <a:bodyPr lIns="99048" tIns="49524" rIns="99048" bIns="49524"/>
          <a:lstStyle/>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Arial" panose="020B0604020202020204" pitchFamily="34" charset="0"/>
        <a:ea typeface="+mj-ea"/>
        <a:cs typeface="Arial" panose="020B0604020202020204" pitchFamily="34" charset="0"/>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47303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71982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45565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80989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72231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668680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30253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673090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hyperlink" Target="http://www.pepr-faircarbon.fr/" TargetMode="External"/><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pepr-faircarbon.fr/" TargetMode="External"/><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 coins arrondis">
            <a:extLst>
              <a:ext uri="{FF2B5EF4-FFF2-40B4-BE49-F238E27FC236}">
                <a16:creationId xmlns:a16="http://schemas.microsoft.com/office/drawing/2014/main" id="{BE18D82C-78A9-6915-6413-0D82069E90F6}"/>
              </a:ext>
            </a:extLst>
          </p:cNvPr>
          <p:cNvSpPr/>
          <p:nvPr userDrawn="1"/>
        </p:nvSpPr>
        <p:spPr>
          <a:xfrm>
            <a:off x="19391346" y="9708207"/>
            <a:ext cx="5004294" cy="2500082"/>
          </a:xfrm>
          <a:custGeom>
            <a:avLst/>
            <a:gdLst>
              <a:gd name="connsiteX0" fmla="*/ 0 w 7271396"/>
              <a:gd name="connsiteY0" fmla="*/ 416689 h 2500082"/>
              <a:gd name="connsiteX1" fmla="*/ 416689 w 7271396"/>
              <a:gd name="connsiteY1" fmla="*/ 0 h 2500082"/>
              <a:gd name="connsiteX2" fmla="*/ 6854707 w 7271396"/>
              <a:gd name="connsiteY2" fmla="*/ 0 h 2500082"/>
              <a:gd name="connsiteX3" fmla="*/ 7271396 w 7271396"/>
              <a:gd name="connsiteY3" fmla="*/ 416689 h 2500082"/>
              <a:gd name="connsiteX4" fmla="*/ 7271396 w 7271396"/>
              <a:gd name="connsiteY4" fmla="*/ 2083393 h 2500082"/>
              <a:gd name="connsiteX5" fmla="*/ 6854707 w 7271396"/>
              <a:gd name="connsiteY5" fmla="*/ 2500082 h 2500082"/>
              <a:gd name="connsiteX6" fmla="*/ 416689 w 7271396"/>
              <a:gd name="connsiteY6" fmla="*/ 2500082 h 2500082"/>
              <a:gd name="connsiteX7" fmla="*/ 0 w 7271396"/>
              <a:gd name="connsiteY7" fmla="*/ 2083393 h 2500082"/>
              <a:gd name="connsiteX8" fmla="*/ 0 w 7271396"/>
              <a:gd name="connsiteY8" fmla="*/ 416689 h 2500082"/>
              <a:gd name="connsiteX0" fmla="*/ 0 w 7498649"/>
              <a:gd name="connsiteY0" fmla="*/ 416689 h 2500082"/>
              <a:gd name="connsiteX1" fmla="*/ 416689 w 7498649"/>
              <a:gd name="connsiteY1" fmla="*/ 0 h 2500082"/>
              <a:gd name="connsiteX2" fmla="*/ 6854707 w 7498649"/>
              <a:gd name="connsiteY2" fmla="*/ 0 h 2500082"/>
              <a:gd name="connsiteX3" fmla="*/ 7271396 w 7498649"/>
              <a:gd name="connsiteY3" fmla="*/ 2083393 h 2500082"/>
              <a:gd name="connsiteX4" fmla="*/ 6854707 w 7498649"/>
              <a:gd name="connsiteY4" fmla="*/ 2500082 h 2500082"/>
              <a:gd name="connsiteX5" fmla="*/ 416689 w 7498649"/>
              <a:gd name="connsiteY5" fmla="*/ 2500082 h 2500082"/>
              <a:gd name="connsiteX6" fmla="*/ 0 w 7498649"/>
              <a:gd name="connsiteY6" fmla="*/ 2083393 h 2500082"/>
              <a:gd name="connsiteX7" fmla="*/ 0 w 7498649"/>
              <a:gd name="connsiteY7" fmla="*/ 416689 h 2500082"/>
              <a:gd name="connsiteX0" fmla="*/ 0 w 7659459"/>
              <a:gd name="connsiteY0" fmla="*/ 416689 h 2500082"/>
              <a:gd name="connsiteX1" fmla="*/ 416689 w 7659459"/>
              <a:gd name="connsiteY1" fmla="*/ 0 h 2500082"/>
              <a:gd name="connsiteX2" fmla="*/ 6854707 w 7659459"/>
              <a:gd name="connsiteY2" fmla="*/ 0 h 2500082"/>
              <a:gd name="connsiteX3" fmla="*/ 6854707 w 7659459"/>
              <a:gd name="connsiteY3" fmla="*/ 2500082 h 2500082"/>
              <a:gd name="connsiteX4" fmla="*/ 416689 w 7659459"/>
              <a:gd name="connsiteY4" fmla="*/ 2500082 h 2500082"/>
              <a:gd name="connsiteX5" fmla="*/ 0 w 7659459"/>
              <a:gd name="connsiteY5" fmla="*/ 2083393 h 2500082"/>
              <a:gd name="connsiteX6" fmla="*/ 0 w 7659459"/>
              <a:gd name="connsiteY6" fmla="*/ 416689 h 2500082"/>
              <a:gd name="connsiteX0" fmla="*/ 0 w 7332270"/>
              <a:gd name="connsiteY0" fmla="*/ 416689 h 2500082"/>
              <a:gd name="connsiteX1" fmla="*/ 416689 w 7332270"/>
              <a:gd name="connsiteY1" fmla="*/ 0 h 2500082"/>
              <a:gd name="connsiteX2" fmla="*/ 6854707 w 7332270"/>
              <a:gd name="connsiteY2" fmla="*/ 0 h 2500082"/>
              <a:gd name="connsiteX3" fmla="*/ 6854707 w 7332270"/>
              <a:gd name="connsiteY3" fmla="*/ 2500082 h 2500082"/>
              <a:gd name="connsiteX4" fmla="*/ 416689 w 7332270"/>
              <a:gd name="connsiteY4" fmla="*/ 2500082 h 2500082"/>
              <a:gd name="connsiteX5" fmla="*/ 0 w 7332270"/>
              <a:gd name="connsiteY5" fmla="*/ 2083393 h 2500082"/>
              <a:gd name="connsiteX6" fmla="*/ 0 w 7332270"/>
              <a:gd name="connsiteY6" fmla="*/ 416689 h 2500082"/>
              <a:gd name="connsiteX0" fmla="*/ 0 w 6855319"/>
              <a:gd name="connsiteY0" fmla="*/ 416689 h 2500082"/>
              <a:gd name="connsiteX1" fmla="*/ 416689 w 6855319"/>
              <a:gd name="connsiteY1" fmla="*/ 0 h 2500082"/>
              <a:gd name="connsiteX2" fmla="*/ 6854707 w 6855319"/>
              <a:gd name="connsiteY2" fmla="*/ 0 h 2500082"/>
              <a:gd name="connsiteX3" fmla="*/ 6854707 w 6855319"/>
              <a:gd name="connsiteY3" fmla="*/ 2500082 h 2500082"/>
              <a:gd name="connsiteX4" fmla="*/ 416689 w 6855319"/>
              <a:gd name="connsiteY4" fmla="*/ 2500082 h 2500082"/>
              <a:gd name="connsiteX5" fmla="*/ 0 w 6855319"/>
              <a:gd name="connsiteY5" fmla="*/ 2083393 h 2500082"/>
              <a:gd name="connsiteX6" fmla="*/ 0 w 6855319"/>
              <a:gd name="connsiteY6" fmla="*/ 416689 h 2500082"/>
              <a:gd name="connsiteX0" fmla="*/ 0 w 6854710"/>
              <a:gd name="connsiteY0" fmla="*/ 416689 h 2500082"/>
              <a:gd name="connsiteX1" fmla="*/ 416689 w 6854710"/>
              <a:gd name="connsiteY1" fmla="*/ 0 h 2500082"/>
              <a:gd name="connsiteX2" fmla="*/ 5003682 w 6854710"/>
              <a:gd name="connsiteY2" fmla="*/ 0 h 2500082"/>
              <a:gd name="connsiteX3" fmla="*/ 6854707 w 6854710"/>
              <a:gd name="connsiteY3" fmla="*/ 2500082 h 2500082"/>
              <a:gd name="connsiteX4" fmla="*/ 416689 w 6854710"/>
              <a:gd name="connsiteY4" fmla="*/ 2500082 h 2500082"/>
              <a:gd name="connsiteX5" fmla="*/ 0 w 6854710"/>
              <a:gd name="connsiteY5" fmla="*/ 2083393 h 2500082"/>
              <a:gd name="connsiteX6" fmla="*/ 0 w 6854710"/>
              <a:gd name="connsiteY6" fmla="*/ 416689 h 2500082"/>
              <a:gd name="connsiteX0" fmla="*/ 0 w 5004294"/>
              <a:gd name="connsiteY0" fmla="*/ 416689 h 2500082"/>
              <a:gd name="connsiteX1" fmla="*/ 416689 w 5004294"/>
              <a:gd name="connsiteY1" fmla="*/ 0 h 2500082"/>
              <a:gd name="connsiteX2" fmla="*/ 5003682 w 5004294"/>
              <a:gd name="connsiteY2" fmla="*/ 0 h 2500082"/>
              <a:gd name="connsiteX3" fmla="*/ 5003682 w 5004294"/>
              <a:gd name="connsiteY3" fmla="*/ 2500082 h 2500082"/>
              <a:gd name="connsiteX4" fmla="*/ 416689 w 5004294"/>
              <a:gd name="connsiteY4" fmla="*/ 2500082 h 2500082"/>
              <a:gd name="connsiteX5" fmla="*/ 0 w 5004294"/>
              <a:gd name="connsiteY5" fmla="*/ 2083393 h 2500082"/>
              <a:gd name="connsiteX6" fmla="*/ 0 w 5004294"/>
              <a:gd name="connsiteY6" fmla="*/ 416689 h 25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294" h="2500082">
                <a:moveTo>
                  <a:pt x="0" y="416689"/>
                </a:moveTo>
                <a:cubicBezTo>
                  <a:pt x="0" y="186558"/>
                  <a:pt x="186558" y="0"/>
                  <a:pt x="416689" y="0"/>
                </a:cubicBezTo>
                <a:lnTo>
                  <a:pt x="5003682" y="0"/>
                </a:lnTo>
                <a:cubicBezTo>
                  <a:pt x="4997185" y="1089780"/>
                  <a:pt x="5006710" y="1429352"/>
                  <a:pt x="5003682" y="2500082"/>
                </a:cubicBezTo>
                <a:lnTo>
                  <a:pt x="416689" y="2500082"/>
                </a:lnTo>
                <a:cubicBezTo>
                  <a:pt x="186558" y="2500082"/>
                  <a:pt x="0" y="2313524"/>
                  <a:pt x="0" y="2083393"/>
                </a:cubicBezTo>
                <a:lnTo>
                  <a:pt x="0" y="416689"/>
                </a:lnTo>
                <a:close/>
              </a:path>
            </a:pathLst>
          </a:custGeom>
          <a:solidFill>
            <a:srgbClr val="FFFFFF">
              <a:alpha val="5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2" name="Crédit photo">
            <a:extLst>
              <a:ext uri="{FF2B5EF4-FFF2-40B4-BE49-F238E27FC236}">
                <a16:creationId xmlns:a16="http://schemas.microsoft.com/office/drawing/2014/main" id="{E013F582-B64E-8678-5F08-23A26BDF71AD}"/>
              </a:ext>
            </a:extLst>
          </p:cNvPr>
          <p:cNvSpPr txBox="1"/>
          <p:nvPr userDrawn="1"/>
        </p:nvSpPr>
        <p:spPr>
          <a:xfrm>
            <a:off x="21882317" y="13194677"/>
            <a:ext cx="2271456" cy="3026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spcBef>
                <a:spcPts val="1200"/>
              </a:spcBef>
              <a:defRPr sz="1300">
                <a:solidFill>
                  <a:srgbClr val="000000"/>
                </a:solidFill>
              </a:defRPr>
            </a:lvl1pPr>
          </a:lstStyle>
          <a:p>
            <a:r>
              <a:rPr dirty="0">
                <a:effectLst>
                  <a:glow rad="139700">
                    <a:schemeClr val="bg1">
                      <a:alpha val="60000"/>
                    </a:schemeClr>
                  </a:glow>
                </a:effectLst>
                <a:latin typeface="Marianne" panose="02000000000000000000" pitchFamily="50" charset="0"/>
                <a:cs typeface="Arial" panose="020B0604020202020204" pitchFamily="34" charset="0"/>
              </a:rPr>
              <a:t>© INRAE / CAUVIN Brigitte</a:t>
            </a:r>
          </a:p>
        </p:txBody>
      </p:sp>
      <p:sp>
        <p:nvSpPr>
          <p:cNvPr id="6" name="Mois Année">
            <a:extLst>
              <a:ext uri="{FF2B5EF4-FFF2-40B4-BE49-F238E27FC236}">
                <a16:creationId xmlns:a16="http://schemas.microsoft.com/office/drawing/2014/main" id="{ABCCB612-23EA-3B10-39EF-A671B7A5DD9C}"/>
              </a:ext>
            </a:extLst>
          </p:cNvPr>
          <p:cNvSpPr txBox="1"/>
          <p:nvPr userDrawn="1"/>
        </p:nvSpPr>
        <p:spPr>
          <a:xfrm>
            <a:off x="20320542" y="12801058"/>
            <a:ext cx="383323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glow rad="139700">
                    <a:schemeClr val="bg1">
                      <a:alpha val="60000"/>
                    </a:schemeClr>
                  </a:glow>
                </a:effectLst>
                <a:uFillTx/>
                <a:latin typeface="Barlow" panose="00000500000000000000" pitchFamily="50" charset="0"/>
                <a:cs typeface="Arial" panose="020B0604020202020204" pitchFamily="34" charset="0"/>
                <a:sym typeface="Helvetica"/>
              </a:rPr>
              <a:t>Septembre</a:t>
            </a:r>
            <a:r>
              <a:rPr kumimoji="0" lang="fr-FR" sz="1800" b="0" i="0" u="none" strike="noStrike" cap="none" spc="0" normalizeH="0" baseline="0" dirty="0">
                <a:ln>
                  <a:noFill/>
                </a:ln>
                <a:solidFill>
                  <a:srgbClr val="000000"/>
                </a:solidFill>
                <a:effectLst>
                  <a:glow rad="139700">
                    <a:schemeClr val="bg1">
                      <a:alpha val="40000"/>
                    </a:schemeClr>
                  </a:glow>
                </a:effectLst>
                <a:uFillTx/>
                <a:latin typeface="Barlow" panose="00000500000000000000" pitchFamily="50" charset="0"/>
                <a:cs typeface="Arial" panose="020B0604020202020204" pitchFamily="34" charset="0"/>
                <a:sym typeface="Helvetica"/>
              </a:rPr>
              <a:t> 2024</a:t>
            </a:r>
          </a:p>
        </p:txBody>
      </p:sp>
      <p:sp>
        <p:nvSpPr>
          <p:cNvPr id="7" name="Adresse internet">
            <a:extLst>
              <a:ext uri="{FF2B5EF4-FFF2-40B4-BE49-F238E27FC236}">
                <a16:creationId xmlns:a16="http://schemas.microsoft.com/office/drawing/2014/main" id="{CAB1BB7F-218D-7CBA-D842-95FCA3F88402}"/>
              </a:ext>
            </a:extLst>
          </p:cNvPr>
          <p:cNvSpPr txBox="1"/>
          <p:nvPr userDrawn="1"/>
        </p:nvSpPr>
        <p:spPr>
          <a:xfrm>
            <a:off x="19432680" y="12253125"/>
            <a:ext cx="4721093"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100" b="1" i="0" u="none" strike="noStrike" cap="none" spc="0" normalizeH="0" baseline="0" dirty="0">
                <a:ln>
                  <a:noFill/>
                </a:ln>
                <a:solidFill>
                  <a:srgbClr val="2B7758"/>
                </a:solidFill>
                <a:effectLst>
                  <a:glow rad="139700">
                    <a:schemeClr val="bg1">
                      <a:alpha val="60000"/>
                    </a:schemeClr>
                  </a:glow>
                </a:effectLst>
                <a:uFillTx/>
                <a:latin typeface="Barlow" panose="00000500000000000000" pitchFamily="50" charset="0"/>
                <a:cs typeface="Arial" panose="020B0604020202020204" pitchFamily="34" charset="0"/>
                <a:sym typeface="Helvetica"/>
              </a:rPr>
              <a:t>www.pepr-faircarbon.fr</a:t>
            </a:r>
          </a:p>
        </p:txBody>
      </p:sp>
      <p:pic>
        <p:nvPicPr>
          <p:cNvPr id="8" name="Logo C">
            <a:extLst>
              <a:ext uri="{FF2B5EF4-FFF2-40B4-BE49-F238E27FC236}">
                <a16:creationId xmlns:a16="http://schemas.microsoft.com/office/drawing/2014/main" id="{C09AE80F-D0EE-677F-ADC2-DD9191A8FE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3177" y="1181597"/>
            <a:ext cx="4807863" cy="7305455"/>
          </a:xfrm>
          <a:prstGeom prst="rect">
            <a:avLst/>
          </a:prstGeom>
        </p:spPr>
      </p:pic>
      <p:pic>
        <p:nvPicPr>
          <p:cNvPr id="9" name="Logo France 2030">
            <a:extLst>
              <a:ext uri="{FF2B5EF4-FFF2-40B4-BE49-F238E27FC236}">
                <a16:creationId xmlns:a16="http://schemas.microsoft.com/office/drawing/2014/main" id="{9142F881-4010-6397-63FC-780AF0ED133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716254" y="10017372"/>
            <a:ext cx="4133720" cy="1896745"/>
          </a:xfrm>
          <a:prstGeom prst="rect">
            <a:avLst/>
          </a:prstGeom>
        </p:spPr>
      </p:pic>
      <p:sp>
        <p:nvSpPr>
          <p:cNvPr id="18" name="Espace réservé du texte 17">
            <a:extLst>
              <a:ext uri="{FF2B5EF4-FFF2-40B4-BE49-F238E27FC236}">
                <a16:creationId xmlns:a16="http://schemas.microsoft.com/office/drawing/2014/main" id="{176A51DD-8FDD-587F-F4FB-1D4899B9E9C7}"/>
              </a:ext>
            </a:extLst>
          </p:cNvPr>
          <p:cNvSpPr>
            <a:spLocks noGrp="1"/>
          </p:cNvSpPr>
          <p:nvPr>
            <p:ph type="body" sz="quarter" idx="22" hasCustomPrompt="1"/>
          </p:nvPr>
        </p:nvSpPr>
        <p:spPr>
          <a:xfrm>
            <a:off x="6350400" y="6206400"/>
            <a:ext cx="17500566" cy="863531"/>
          </a:xfrm>
        </p:spPr>
        <p:txBody>
          <a:bodyPr lIns="50400" tIns="50400" rIns="50400" bIns="50400">
            <a:spAutoFit/>
          </a:bodyPr>
          <a:lstStyle>
            <a:lvl1pPr marL="0" indent="0">
              <a:buNone/>
              <a:defRPr lang="fr-FR" sz="5500" b="1" kern="1200" cap="all" dirty="0" smtClean="0">
                <a:solidFill>
                  <a:schemeClr val="bg1"/>
                </a:solidFill>
                <a:effectLst>
                  <a:outerShdw blurRad="38100" dist="38100" dir="2700000" algn="tl">
                    <a:srgbClr val="000000">
                      <a:alpha val="43137"/>
                    </a:srgbClr>
                  </a:outerShdw>
                </a:effectLst>
                <a:latin typeface="Barlow" panose="00000500000000000000" pitchFamily="50" charset="0"/>
                <a:ea typeface="+mj-ea"/>
                <a:cs typeface="Arial" panose="020B0604020202020204" pitchFamily="34" charset="0"/>
                <a:sym typeface="Helvetica Neue"/>
              </a:defRPr>
            </a:lvl1pPr>
          </a:lstStyle>
          <a:p>
            <a:pPr lvl="0"/>
            <a:r>
              <a:rPr lang="fr-FR" dirty="0"/>
              <a:t>SOUS-TITRE</a:t>
            </a:r>
          </a:p>
        </p:txBody>
      </p:sp>
      <p:sp>
        <p:nvSpPr>
          <p:cNvPr id="20" name="Espace réservé du texte 19">
            <a:extLst>
              <a:ext uri="{FF2B5EF4-FFF2-40B4-BE49-F238E27FC236}">
                <a16:creationId xmlns:a16="http://schemas.microsoft.com/office/drawing/2014/main" id="{167D5ED4-5F9C-5B45-30D4-9BC2B0D697DD}"/>
              </a:ext>
            </a:extLst>
          </p:cNvPr>
          <p:cNvSpPr>
            <a:spLocks noGrp="1"/>
          </p:cNvSpPr>
          <p:nvPr>
            <p:ph type="body" sz="quarter" idx="23" hasCustomPrompt="1"/>
          </p:nvPr>
        </p:nvSpPr>
        <p:spPr>
          <a:xfrm>
            <a:off x="6408000" y="7668000"/>
            <a:ext cx="12312650" cy="600382"/>
          </a:xfrm>
        </p:spPr>
        <p:txBody>
          <a:bodyPr lIns="50400" tIns="50400" rIns="50400" bIns="50400">
            <a:spAutoFit/>
          </a:bodyPr>
          <a:lstStyle>
            <a:lvl1pPr marL="0" indent="0">
              <a:buNone/>
              <a:defRPr lang="fr-FR" sz="3600" b="0" kern="1200" dirty="0" smtClean="0">
                <a:solidFill>
                  <a:schemeClr val="tx1"/>
                </a:solidFill>
                <a:effectLst>
                  <a:glow rad="139700">
                    <a:schemeClr val="bg1">
                      <a:alpha val="40000"/>
                    </a:schemeClr>
                  </a:glow>
                </a:effectLst>
                <a:latin typeface="+mn-lt"/>
                <a:ea typeface="+mn-ea"/>
                <a:cs typeface="Arial" panose="020B0604020202020204" pitchFamily="34" charset="0"/>
              </a:defRPr>
            </a:lvl1pPr>
          </a:lstStyle>
          <a:p>
            <a:pPr lvl="0"/>
            <a:r>
              <a:rPr lang="fr-FR" dirty="0"/>
              <a:t>Auteur</a:t>
            </a:r>
          </a:p>
        </p:txBody>
      </p:sp>
      <p:sp>
        <p:nvSpPr>
          <p:cNvPr id="3" name="Rectangle 2">
            <a:hlinkClick r:id="rId6"/>
            <a:extLst>
              <a:ext uri="{FF2B5EF4-FFF2-40B4-BE49-F238E27FC236}">
                <a16:creationId xmlns:a16="http://schemas.microsoft.com/office/drawing/2014/main" id="{7A2112EA-EAD7-EFC4-AE16-A239AFAA9403}"/>
              </a:ext>
            </a:extLst>
          </p:cNvPr>
          <p:cNvSpPr/>
          <p:nvPr userDrawn="1"/>
        </p:nvSpPr>
        <p:spPr>
          <a:xfrm>
            <a:off x="19665950" y="12299950"/>
            <a:ext cx="4572000" cy="532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Titre 3">
            <a:extLst>
              <a:ext uri="{FF2B5EF4-FFF2-40B4-BE49-F238E27FC236}">
                <a16:creationId xmlns:a16="http://schemas.microsoft.com/office/drawing/2014/main" id="{4EE571F3-51E5-815F-D3BF-6FC2E16271CC}"/>
              </a:ext>
            </a:extLst>
          </p:cNvPr>
          <p:cNvSpPr>
            <a:spLocks noGrp="1"/>
          </p:cNvSpPr>
          <p:nvPr>
            <p:ph type="title" hasCustomPrompt="1"/>
          </p:nvPr>
        </p:nvSpPr>
        <p:spPr>
          <a:xfrm>
            <a:off x="4932000" y="4032000"/>
            <a:ext cx="18911843" cy="2031325"/>
          </a:xfrm>
        </p:spPr>
        <p:txBody>
          <a:bodyPr>
            <a:spAutoFit/>
          </a:bodyPr>
          <a:lstStyle>
            <a:lvl1pPr>
              <a:defRPr lang="fr-FR" sz="14000" kern="100" cap="all" dirty="0">
                <a:ln w="38100" cap="rnd" cmpd="sng" algn="ctr">
                  <a:solidFill>
                    <a:srgbClr val="FFFFFF"/>
                  </a:solidFill>
                  <a:prstDash val="solid"/>
                  <a:bevel/>
                </a:ln>
                <a:solidFill>
                  <a:srgbClr val="2B7758"/>
                </a:solidFill>
                <a:effectLst>
                  <a:outerShdw blurRad="38100" dist="38100" dir="2700000" algn="tl">
                    <a:srgbClr val="000000">
                      <a:alpha val="43137"/>
                    </a:srgbClr>
                  </a:outerShdw>
                </a:effectLst>
                <a:latin typeface="Marianne ExtraBold" panose="02000000000000000000" pitchFamily="50" charset="0"/>
                <a:ea typeface="Calibri" panose="020F0502020204030204" pitchFamily="34" charset="0"/>
                <a:cs typeface="Arial" panose="020B0604020202020204" pitchFamily="34" charset="0"/>
              </a:defRPr>
            </a:lvl1pPr>
          </a:lstStyle>
          <a:p>
            <a:r>
              <a:rPr lang="fr-FR" dirty="0"/>
              <a:t>TITRE</a:t>
            </a:r>
          </a:p>
        </p:txBody>
      </p:sp>
    </p:spTree>
    <p:extLst>
      <p:ext uri="{BB962C8B-B14F-4D97-AF65-F5344CB8AC3E}">
        <p14:creationId xmlns:p14="http://schemas.microsoft.com/office/powerpoint/2010/main" val="41100009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A3ECC8-0AC1-131E-1350-6686BEA02132}"/>
              </a:ext>
            </a:extLst>
          </p:cNvPr>
          <p:cNvSpPr/>
          <p:nvPr userDrawn="1"/>
        </p:nvSpPr>
        <p:spPr>
          <a:xfrm>
            <a:off x="0" y="0"/>
            <a:ext cx="24384000" cy="2227634"/>
          </a:xfrm>
          <a:prstGeom prst="rect">
            <a:avLst/>
          </a:prstGeom>
          <a:solidFill>
            <a:srgbClr val="2B7758"/>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4" name="Rectangle 3">
            <a:extLst>
              <a:ext uri="{FF2B5EF4-FFF2-40B4-BE49-F238E27FC236}">
                <a16:creationId xmlns:a16="http://schemas.microsoft.com/office/drawing/2014/main" id="{64F943BF-CC22-CFB4-1818-CB465649D126}"/>
              </a:ext>
            </a:extLst>
          </p:cNvPr>
          <p:cNvSpPr/>
          <p:nvPr userDrawn="1"/>
        </p:nvSpPr>
        <p:spPr>
          <a:xfrm>
            <a:off x="20851693" y="0"/>
            <a:ext cx="3532307" cy="2227634"/>
          </a:xfrm>
          <a:prstGeom prst="rect">
            <a:avLst/>
          </a:prstGeom>
          <a:solidFill>
            <a:schemeClr val="bg1">
              <a:alpha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a:endParaRPr>
          </a:p>
        </p:txBody>
      </p:sp>
      <p:pic>
        <p:nvPicPr>
          <p:cNvPr id="21" name="Logo France 2030">
            <a:extLst>
              <a:ext uri="{FF2B5EF4-FFF2-40B4-BE49-F238E27FC236}">
                <a16:creationId xmlns:a16="http://schemas.microsoft.com/office/drawing/2014/main" id="{B193C9ED-1F7C-8A01-32C5-E33A06CE80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8632" y="508618"/>
            <a:ext cx="2637908" cy="1210396"/>
          </a:xfrm>
          <a:prstGeom prst="rect">
            <a:avLst/>
          </a:prstGeom>
        </p:spPr>
      </p:pic>
      <p:sp>
        <p:nvSpPr>
          <p:cNvPr id="43" name="TItre diapo">
            <a:extLst>
              <a:ext uri="{FF2B5EF4-FFF2-40B4-BE49-F238E27FC236}">
                <a16:creationId xmlns:a16="http://schemas.microsoft.com/office/drawing/2014/main" id="{E15ECB8D-79B1-A9E9-322F-C8675175836A}"/>
              </a:ext>
            </a:extLst>
          </p:cNvPr>
          <p:cNvSpPr>
            <a:spLocks noGrp="1"/>
          </p:cNvSpPr>
          <p:nvPr>
            <p:ph type="title" hasCustomPrompt="1"/>
          </p:nvPr>
        </p:nvSpPr>
        <p:spPr>
          <a:xfrm>
            <a:off x="1080000" y="-909053"/>
            <a:ext cx="17933836" cy="871226"/>
          </a:xfrm>
          <a:prstGeom prst="rect">
            <a:avLst/>
          </a:prstGeom>
        </p:spPr>
        <p:txBody>
          <a:bodyPr vert="horz" wrap="square" lIns="50400" tIns="50400" rIns="50400" bIns="50400" rtlCol="0" anchor="t" anchorCtr="0">
            <a:spAutoFit/>
          </a:bodyPr>
          <a:lstStyle>
            <a:lvl1pPr>
              <a:lnSpc>
                <a:spcPct val="100000"/>
              </a:lnSpc>
              <a:defRPr lang="fr-FR" sz="5000" b="1" kern="1200" cap="all" dirty="0">
                <a:solidFill>
                  <a:srgbClr val="2B7758"/>
                </a:solidFill>
                <a:latin typeface="Barlow" panose="00000500000000000000" pitchFamily="50" charset="0"/>
                <a:ea typeface="Arial"/>
                <a:cs typeface="Arial"/>
              </a:defRPr>
            </a:lvl1pPr>
          </a:lstStyle>
          <a:p>
            <a:r>
              <a:rPr lang="fr-FR" dirty="0"/>
              <a:t>TITRE DE LA DIAPOSITIVE</a:t>
            </a:r>
          </a:p>
        </p:txBody>
      </p:sp>
      <p:sp>
        <p:nvSpPr>
          <p:cNvPr id="47" name="Titre">
            <a:extLst>
              <a:ext uri="{FF2B5EF4-FFF2-40B4-BE49-F238E27FC236}">
                <a16:creationId xmlns:a16="http://schemas.microsoft.com/office/drawing/2014/main" id="{64153A3B-E75E-A3A6-FA32-0611166EC6E1}"/>
              </a:ext>
            </a:extLst>
          </p:cNvPr>
          <p:cNvSpPr>
            <a:spLocks noGrp="1"/>
          </p:cNvSpPr>
          <p:nvPr>
            <p:ph type="body" sz="quarter" idx="24" hasCustomPrompt="1"/>
          </p:nvPr>
        </p:nvSpPr>
        <p:spPr>
          <a:xfrm>
            <a:off x="1079999" y="316800"/>
            <a:ext cx="19294233" cy="1025114"/>
          </a:xfrm>
        </p:spPr>
        <p:txBody>
          <a:bodyPr wrap="square" lIns="50400" tIns="50400" rIns="50400" bIns="50400">
            <a:spAutoFit/>
          </a:bodyPr>
          <a:lstStyle>
            <a:lvl1pPr marL="0" indent="0">
              <a:lnSpc>
                <a:spcPct val="100000"/>
              </a:lnSpc>
              <a:buNone/>
              <a:defRPr lang="fr-FR" sz="6000" b="1" kern="1200" cap="all" dirty="0">
                <a:ln w="25400">
                  <a:solidFill>
                    <a:schemeClr val="bg1"/>
                  </a:solidFill>
                </a:ln>
                <a:noFill/>
                <a:latin typeface="Marianne ExtraBold" panose="02000000000000000000" pitchFamily="50" charset="0"/>
                <a:ea typeface="+mj-ea"/>
                <a:cs typeface="Arial" panose="020B0604020202020204" pitchFamily="34" charset="0"/>
                <a:sym typeface="Helvetica Neue"/>
              </a:defRPr>
            </a:lvl1pPr>
          </a:lstStyle>
          <a:p>
            <a:pPr lvl="0"/>
            <a:r>
              <a:rPr lang="fr-FR" dirty="0"/>
              <a:t>TITRE</a:t>
            </a:r>
          </a:p>
        </p:txBody>
      </p:sp>
      <p:sp>
        <p:nvSpPr>
          <p:cNvPr id="49" name="Sous-titre">
            <a:extLst>
              <a:ext uri="{FF2B5EF4-FFF2-40B4-BE49-F238E27FC236}">
                <a16:creationId xmlns:a16="http://schemas.microsoft.com/office/drawing/2014/main" id="{113DBC5C-672F-6182-B254-769EFE9C241F}"/>
              </a:ext>
            </a:extLst>
          </p:cNvPr>
          <p:cNvSpPr>
            <a:spLocks noGrp="1"/>
          </p:cNvSpPr>
          <p:nvPr>
            <p:ph type="body" sz="quarter" idx="25" hasCustomPrompt="1"/>
          </p:nvPr>
        </p:nvSpPr>
        <p:spPr>
          <a:xfrm>
            <a:off x="1080000" y="1224000"/>
            <a:ext cx="19294232" cy="717338"/>
          </a:xfrm>
        </p:spPr>
        <p:txBody>
          <a:bodyPr wrap="square" lIns="50400" tIns="50400" rIns="50400" bIns="50400">
            <a:spAutoFit/>
          </a:bodyPr>
          <a:lstStyle>
            <a:lvl1pPr marL="0" indent="0">
              <a:lnSpc>
                <a:spcPct val="100000"/>
              </a:lnSpc>
              <a:buNone/>
              <a:defRPr lang="fr-FR" sz="4000" b="1" kern="1200" cap="all" dirty="0">
                <a:solidFill>
                  <a:srgbClr val="DFEBE6"/>
                </a:solidFill>
                <a:latin typeface="Barlow" panose="00000500000000000000" pitchFamily="50" charset="0"/>
                <a:ea typeface="+mj-ea"/>
                <a:cs typeface="Arial" panose="020B0604020202020204" pitchFamily="34" charset="0"/>
                <a:sym typeface="Helvetica Neue"/>
              </a:defRPr>
            </a:lvl1pPr>
          </a:lstStyle>
          <a:p>
            <a:pPr lvl="0"/>
            <a:r>
              <a:rPr lang="fr-FR" dirty="0"/>
              <a:t>SOUS-TITRE</a:t>
            </a:r>
          </a:p>
        </p:txBody>
      </p:sp>
      <p:sp>
        <p:nvSpPr>
          <p:cNvPr id="51" name="Titre 1">
            <a:extLst>
              <a:ext uri="{FF2B5EF4-FFF2-40B4-BE49-F238E27FC236}">
                <a16:creationId xmlns:a16="http://schemas.microsoft.com/office/drawing/2014/main" id="{8A0A077F-4682-AD51-A8E3-AAA3C9051033}"/>
              </a:ext>
            </a:extLst>
          </p:cNvPr>
          <p:cNvSpPr>
            <a:spLocks noGrp="1"/>
          </p:cNvSpPr>
          <p:nvPr>
            <p:ph type="body" sz="quarter" idx="26" hasCustomPrompt="1"/>
          </p:nvPr>
        </p:nvSpPr>
        <p:spPr>
          <a:xfrm>
            <a:off x="2700000" y="3600000"/>
            <a:ext cx="20769600"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Barlow" panose="00000500000000000000" pitchFamily="50" charset="0"/>
                <a:ea typeface="Arial"/>
                <a:cs typeface="Arial"/>
              </a:defRPr>
            </a:lvl1pPr>
          </a:lstStyle>
          <a:p>
            <a:pPr lvl="0"/>
            <a:r>
              <a:rPr lang="fr-FR" dirty="0"/>
              <a:t>TITRE 1</a:t>
            </a:r>
          </a:p>
        </p:txBody>
      </p:sp>
      <p:sp>
        <p:nvSpPr>
          <p:cNvPr id="53" name="Titre 2">
            <a:extLst>
              <a:ext uri="{FF2B5EF4-FFF2-40B4-BE49-F238E27FC236}">
                <a16:creationId xmlns:a16="http://schemas.microsoft.com/office/drawing/2014/main" id="{32683EAA-DF69-46EA-278F-A519D9F40468}"/>
              </a:ext>
            </a:extLst>
          </p:cNvPr>
          <p:cNvSpPr>
            <a:spLocks noGrp="1"/>
          </p:cNvSpPr>
          <p:nvPr>
            <p:ph type="body" sz="quarter" idx="27" hasCustomPrompt="1"/>
          </p:nvPr>
        </p:nvSpPr>
        <p:spPr>
          <a:xfrm>
            <a:off x="2699999" y="5256000"/>
            <a:ext cx="20769599"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Barlow" panose="00000500000000000000" pitchFamily="50" charset="0"/>
                <a:ea typeface="Arial"/>
                <a:cs typeface="Arial"/>
              </a:defRPr>
            </a:lvl1pPr>
          </a:lstStyle>
          <a:p>
            <a:pPr lvl="0"/>
            <a:r>
              <a:rPr lang="fr-FR" dirty="0"/>
              <a:t>TITRE 2</a:t>
            </a:r>
          </a:p>
        </p:txBody>
      </p:sp>
      <p:sp>
        <p:nvSpPr>
          <p:cNvPr id="55" name="Titre 3">
            <a:extLst>
              <a:ext uri="{FF2B5EF4-FFF2-40B4-BE49-F238E27FC236}">
                <a16:creationId xmlns:a16="http://schemas.microsoft.com/office/drawing/2014/main" id="{114993E5-7BA7-4F92-7156-D832C88736EE}"/>
              </a:ext>
            </a:extLst>
          </p:cNvPr>
          <p:cNvSpPr>
            <a:spLocks noGrp="1"/>
          </p:cNvSpPr>
          <p:nvPr>
            <p:ph type="body" sz="quarter" idx="28" hasCustomPrompt="1"/>
          </p:nvPr>
        </p:nvSpPr>
        <p:spPr>
          <a:xfrm>
            <a:off x="2700000" y="6912000"/>
            <a:ext cx="20769598"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Barlow" panose="00000500000000000000" pitchFamily="50" charset="0"/>
                <a:ea typeface="Arial"/>
                <a:cs typeface="Arial"/>
              </a:defRPr>
            </a:lvl1pPr>
          </a:lstStyle>
          <a:p>
            <a:pPr lvl="0"/>
            <a:r>
              <a:rPr lang="fr-FR" dirty="0"/>
              <a:t>TITRE 3</a:t>
            </a:r>
          </a:p>
        </p:txBody>
      </p:sp>
      <p:sp>
        <p:nvSpPr>
          <p:cNvPr id="57" name="Titre 4">
            <a:extLst>
              <a:ext uri="{FF2B5EF4-FFF2-40B4-BE49-F238E27FC236}">
                <a16:creationId xmlns:a16="http://schemas.microsoft.com/office/drawing/2014/main" id="{D9B46FE8-5311-1992-7538-BB0C224FA168}"/>
              </a:ext>
            </a:extLst>
          </p:cNvPr>
          <p:cNvSpPr>
            <a:spLocks noGrp="1"/>
          </p:cNvSpPr>
          <p:nvPr>
            <p:ph type="body" sz="quarter" idx="29" hasCustomPrompt="1"/>
          </p:nvPr>
        </p:nvSpPr>
        <p:spPr>
          <a:xfrm>
            <a:off x="2699999" y="8568000"/>
            <a:ext cx="20769597"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Barlow" panose="00000500000000000000" pitchFamily="50" charset="0"/>
                <a:ea typeface="Arial"/>
                <a:cs typeface="Arial"/>
              </a:defRPr>
            </a:lvl1pPr>
          </a:lstStyle>
          <a:p>
            <a:pPr lvl="0"/>
            <a:r>
              <a:rPr lang="fr-FR" dirty="0"/>
              <a:t>TITRE 4</a:t>
            </a:r>
          </a:p>
        </p:txBody>
      </p:sp>
      <p:sp>
        <p:nvSpPr>
          <p:cNvPr id="59" name="Titre 5">
            <a:extLst>
              <a:ext uri="{FF2B5EF4-FFF2-40B4-BE49-F238E27FC236}">
                <a16:creationId xmlns:a16="http://schemas.microsoft.com/office/drawing/2014/main" id="{4540BAAA-ACB7-B3A7-77E4-19EF52C5485A}"/>
              </a:ext>
            </a:extLst>
          </p:cNvPr>
          <p:cNvSpPr>
            <a:spLocks noGrp="1"/>
          </p:cNvSpPr>
          <p:nvPr>
            <p:ph type="body" sz="quarter" idx="30" hasCustomPrompt="1"/>
          </p:nvPr>
        </p:nvSpPr>
        <p:spPr>
          <a:xfrm>
            <a:off x="2700000" y="10224000"/>
            <a:ext cx="20769596"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Barlow" panose="00000500000000000000" pitchFamily="50" charset="0"/>
                <a:ea typeface="Arial"/>
                <a:cs typeface="Arial"/>
              </a:defRPr>
            </a:lvl1pPr>
          </a:lstStyle>
          <a:p>
            <a:pPr lvl="0"/>
            <a:r>
              <a:rPr lang="fr-FR" dirty="0"/>
              <a:t>TITRE 5</a:t>
            </a:r>
          </a:p>
        </p:txBody>
      </p:sp>
      <p:sp>
        <p:nvSpPr>
          <p:cNvPr id="2" name="ZoneTexte 1">
            <a:extLst>
              <a:ext uri="{FF2B5EF4-FFF2-40B4-BE49-F238E27FC236}">
                <a16:creationId xmlns:a16="http://schemas.microsoft.com/office/drawing/2014/main" id="{70F8642F-D167-F9A8-1CB9-B962AF1BBDB3}"/>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Tree>
    <p:extLst>
      <p:ext uri="{BB962C8B-B14F-4D97-AF65-F5344CB8AC3E}">
        <p14:creationId xmlns:p14="http://schemas.microsoft.com/office/powerpoint/2010/main" val="3495086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ndea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51AA95-13F2-925A-43E6-A72036C481E7}"/>
              </a:ext>
            </a:extLst>
          </p:cNvPr>
          <p:cNvSpPr/>
          <p:nvPr userDrawn="1"/>
        </p:nvSpPr>
        <p:spPr>
          <a:xfrm>
            <a:off x="0" y="0"/>
            <a:ext cx="24384000" cy="1188026"/>
          </a:xfrm>
          <a:prstGeom prst="rect">
            <a:avLst/>
          </a:prstGeom>
          <a:solidFill>
            <a:srgbClr val="2B77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3" name="TItre diapo">
            <a:extLst>
              <a:ext uri="{FF2B5EF4-FFF2-40B4-BE49-F238E27FC236}">
                <a16:creationId xmlns:a16="http://schemas.microsoft.com/office/drawing/2014/main" id="{E15ECB8D-79B1-A9E9-322F-C8675175836A}"/>
              </a:ext>
            </a:extLst>
          </p:cNvPr>
          <p:cNvSpPr>
            <a:spLocks noGrp="1"/>
          </p:cNvSpPr>
          <p:nvPr>
            <p:ph type="title" hasCustomPrompt="1"/>
          </p:nvPr>
        </p:nvSpPr>
        <p:spPr>
          <a:xfrm>
            <a:off x="1080000" y="216000"/>
            <a:ext cx="17933836" cy="871226"/>
          </a:xfrm>
          <a:prstGeom prst="rect">
            <a:avLst/>
          </a:prstGeom>
        </p:spPr>
        <p:txBody>
          <a:bodyPr vert="horz" wrap="square" lIns="50400" tIns="50400" rIns="50400" bIns="50400" rtlCol="0" anchor="t" anchorCtr="0">
            <a:spAutoFit/>
          </a:bodyPr>
          <a:lstStyle>
            <a:lvl1pPr>
              <a:lnSpc>
                <a:spcPct val="100000"/>
              </a:lnSpc>
              <a:defRPr lang="fr-FR" sz="5000" b="1" kern="1200" cap="all" dirty="0">
                <a:ln w="25400">
                  <a:noFill/>
                </a:ln>
                <a:solidFill>
                  <a:schemeClr val="bg1"/>
                </a:solidFill>
                <a:latin typeface="+mj-lt"/>
                <a:ea typeface="+mj-ea"/>
                <a:cs typeface="Arial" panose="020B0604020202020204" pitchFamily="34" charset="0"/>
                <a:sym typeface="Helvetica Neue"/>
              </a:defRPr>
            </a:lvl1pPr>
          </a:lstStyle>
          <a:p>
            <a:pPr marL="0" lvl="0" indent="0" algn="l" defTabSz="1828800" rtl="0" eaLnBrk="1" latinLnBrk="0" hangingPunct="1">
              <a:lnSpc>
                <a:spcPct val="100000"/>
              </a:lnSpc>
              <a:spcBef>
                <a:spcPts val="2000"/>
              </a:spcBef>
              <a:buFont typeface="Arial" panose="020B0604020202020204" pitchFamily="34" charset="0"/>
              <a:buNone/>
            </a:pPr>
            <a:r>
              <a:rPr lang="fr-FR" dirty="0"/>
              <a:t>TITRE DE LA DIAPOSITIVE</a:t>
            </a:r>
          </a:p>
        </p:txBody>
      </p:sp>
      <p:sp>
        <p:nvSpPr>
          <p:cNvPr id="9" name="Bouton d’action : accueil 8">
            <a:hlinkClick r:id="rId2" action="ppaction://hlinksldjump" highlightClick="1"/>
            <a:extLst>
              <a:ext uri="{FF2B5EF4-FFF2-40B4-BE49-F238E27FC236}">
                <a16:creationId xmlns:a16="http://schemas.microsoft.com/office/drawing/2014/main" id="{9ECABB6F-29A7-09D0-880C-897553723013}"/>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chemeClr val="bg1">
                <a:alpha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ZoneTexte 2">
            <a:extLst>
              <a:ext uri="{FF2B5EF4-FFF2-40B4-BE49-F238E27FC236}">
                <a16:creationId xmlns:a16="http://schemas.microsoft.com/office/drawing/2014/main" id="{EFAC4E59-0BCD-1651-4A05-13E92D14345F}"/>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chemeClr val="bg1"/>
                </a:solidFill>
                <a:latin typeface="+mj-lt"/>
                <a:cs typeface="Arial" panose="020B0604020202020204" pitchFamily="34" charset="0"/>
              </a:rPr>
              <a:pPr algn="ctr"/>
              <a:t>‹N°›</a:t>
            </a:fld>
            <a:endParaRPr lang="fr-FR" sz="2800" b="1" dirty="0">
              <a:solidFill>
                <a:schemeClr val="bg1"/>
              </a:solidFill>
              <a:latin typeface="+mj-lt"/>
              <a:cs typeface="Arial" panose="020B0604020202020204" pitchFamily="34" charset="0"/>
            </a:endParaRPr>
          </a:p>
        </p:txBody>
      </p:sp>
      <p:sp>
        <p:nvSpPr>
          <p:cNvPr id="4" name="ZoneTexte 3">
            <a:extLst>
              <a:ext uri="{FF2B5EF4-FFF2-40B4-BE49-F238E27FC236}">
                <a16:creationId xmlns:a16="http://schemas.microsoft.com/office/drawing/2014/main" id="{47CED59A-9DB7-ED76-C448-1541B355A2C6}"/>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Tree>
    <p:extLst>
      <p:ext uri="{BB962C8B-B14F-4D97-AF65-F5344CB8AC3E}">
        <p14:creationId xmlns:p14="http://schemas.microsoft.com/office/powerpoint/2010/main" val="1691970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rres cultivées_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 coins arrondis">
            <a:extLst>
              <a:ext uri="{FF2B5EF4-FFF2-40B4-BE49-F238E27FC236}">
                <a16:creationId xmlns:a16="http://schemas.microsoft.com/office/drawing/2014/main" id="{EA0D1827-E1E9-1956-FDC0-DBB7ED678CAB}"/>
              </a:ext>
            </a:extLst>
          </p:cNvPr>
          <p:cNvSpPr/>
          <p:nvPr userDrawn="1"/>
        </p:nvSpPr>
        <p:spPr>
          <a:xfrm>
            <a:off x="19391346" y="9708207"/>
            <a:ext cx="5004294" cy="2500082"/>
          </a:xfrm>
          <a:custGeom>
            <a:avLst/>
            <a:gdLst>
              <a:gd name="connsiteX0" fmla="*/ 0 w 7271396"/>
              <a:gd name="connsiteY0" fmla="*/ 416689 h 2500082"/>
              <a:gd name="connsiteX1" fmla="*/ 416689 w 7271396"/>
              <a:gd name="connsiteY1" fmla="*/ 0 h 2500082"/>
              <a:gd name="connsiteX2" fmla="*/ 6854707 w 7271396"/>
              <a:gd name="connsiteY2" fmla="*/ 0 h 2500082"/>
              <a:gd name="connsiteX3" fmla="*/ 7271396 w 7271396"/>
              <a:gd name="connsiteY3" fmla="*/ 416689 h 2500082"/>
              <a:gd name="connsiteX4" fmla="*/ 7271396 w 7271396"/>
              <a:gd name="connsiteY4" fmla="*/ 2083393 h 2500082"/>
              <a:gd name="connsiteX5" fmla="*/ 6854707 w 7271396"/>
              <a:gd name="connsiteY5" fmla="*/ 2500082 h 2500082"/>
              <a:gd name="connsiteX6" fmla="*/ 416689 w 7271396"/>
              <a:gd name="connsiteY6" fmla="*/ 2500082 h 2500082"/>
              <a:gd name="connsiteX7" fmla="*/ 0 w 7271396"/>
              <a:gd name="connsiteY7" fmla="*/ 2083393 h 2500082"/>
              <a:gd name="connsiteX8" fmla="*/ 0 w 7271396"/>
              <a:gd name="connsiteY8" fmla="*/ 416689 h 2500082"/>
              <a:gd name="connsiteX0" fmla="*/ 0 w 7498649"/>
              <a:gd name="connsiteY0" fmla="*/ 416689 h 2500082"/>
              <a:gd name="connsiteX1" fmla="*/ 416689 w 7498649"/>
              <a:gd name="connsiteY1" fmla="*/ 0 h 2500082"/>
              <a:gd name="connsiteX2" fmla="*/ 6854707 w 7498649"/>
              <a:gd name="connsiteY2" fmla="*/ 0 h 2500082"/>
              <a:gd name="connsiteX3" fmla="*/ 7271396 w 7498649"/>
              <a:gd name="connsiteY3" fmla="*/ 2083393 h 2500082"/>
              <a:gd name="connsiteX4" fmla="*/ 6854707 w 7498649"/>
              <a:gd name="connsiteY4" fmla="*/ 2500082 h 2500082"/>
              <a:gd name="connsiteX5" fmla="*/ 416689 w 7498649"/>
              <a:gd name="connsiteY5" fmla="*/ 2500082 h 2500082"/>
              <a:gd name="connsiteX6" fmla="*/ 0 w 7498649"/>
              <a:gd name="connsiteY6" fmla="*/ 2083393 h 2500082"/>
              <a:gd name="connsiteX7" fmla="*/ 0 w 7498649"/>
              <a:gd name="connsiteY7" fmla="*/ 416689 h 2500082"/>
              <a:gd name="connsiteX0" fmla="*/ 0 w 7659459"/>
              <a:gd name="connsiteY0" fmla="*/ 416689 h 2500082"/>
              <a:gd name="connsiteX1" fmla="*/ 416689 w 7659459"/>
              <a:gd name="connsiteY1" fmla="*/ 0 h 2500082"/>
              <a:gd name="connsiteX2" fmla="*/ 6854707 w 7659459"/>
              <a:gd name="connsiteY2" fmla="*/ 0 h 2500082"/>
              <a:gd name="connsiteX3" fmla="*/ 6854707 w 7659459"/>
              <a:gd name="connsiteY3" fmla="*/ 2500082 h 2500082"/>
              <a:gd name="connsiteX4" fmla="*/ 416689 w 7659459"/>
              <a:gd name="connsiteY4" fmla="*/ 2500082 h 2500082"/>
              <a:gd name="connsiteX5" fmla="*/ 0 w 7659459"/>
              <a:gd name="connsiteY5" fmla="*/ 2083393 h 2500082"/>
              <a:gd name="connsiteX6" fmla="*/ 0 w 7659459"/>
              <a:gd name="connsiteY6" fmla="*/ 416689 h 2500082"/>
              <a:gd name="connsiteX0" fmla="*/ 0 w 7332270"/>
              <a:gd name="connsiteY0" fmla="*/ 416689 h 2500082"/>
              <a:gd name="connsiteX1" fmla="*/ 416689 w 7332270"/>
              <a:gd name="connsiteY1" fmla="*/ 0 h 2500082"/>
              <a:gd name="connsiteX2" fmla="*/ 6854707 w 7332270"/>
              <a:gd name="connsiteY2" fmla="*/ 0 h 2500082"/>
              <a:gd name="connsiteX3" fmla="*/ 6854707 w 7332270"/>
              <a:gd name="connsiteY3" fmla="*/ 2500082 h 2500082"/>
              <a:gd name="connsiteX4" fmla="*/ 416689 w 7332270"/>
              <a:gd name="connsiteY4" fmla="*/ 2500082 h 2500082"/>
              <a:gd name="connsiteX5" fmla="*/ 0 w 7332270"/>
              <a:gd name="connsiteY5" fmla="*/ 2083393 h 2500082"/>
              <a:gd name="connsiteX6" fmla="*/ 0 w 7332270"/>
              <a:gd name="connsiteY6" fmla="*/ 416689 h 2500082"/>
              <a:gd name="connsiteX0" fmla="*/ 0 w 6855319"/>
              <a:gd name="connsiteY0" fmla="*/ 416689 h 2500082"/>
              <a:gd name="connsiteX1" fmla="*/ 416689 w 6855319"/>
              <a:gd name="connsiteY1" fmla="*/ 0 h 2500082"/>
              <a:gd name="connsiteX2" fmla="*/ 6854707 w 6855319"/>
              <a:gd name="connsiteY2" fmla="*/ 0 h 2500082"/>
              <a:gd name="connsiteX3" fmla="*/ 6854707 w 6855319"/>
              <a:gd name="connsiteY3" fmla="*/ 2500082 h 2500082"/>
              <a:gd name="connsiteX4" fmla="*/ 416689 w 6855319"/>
              <a:gd name="connsiteY4" fmla="*/ 2500082 h 2500082"/>
              <a:gd name="connsiteX5" fmla="*/ 0 w 6855319"/>
              <a:gd name="connsiteY5" fmla="*/ 2083393 h 2500082"/>
              <a:gd name="connsiteX6" fmla="*/ 0 w 6855319"/>
              <a:gd name="connsiteY6" fmla="*/ 416689 h 2500082"/>
              <a:gd name="connsiteX0" fmla="*/ 0 w 6854710"/>
              <a:gd name="connsiteY0" fmla="*/ 416689 h 2500082"/>
              <a:gd name="connsiteX1" fmla="*/ 416689 w 6854710"/>
              <a:gd name="connsiteY1" fmla="*/ 0 h 2500082"/>
              <a:gd name="connsiteX2" fmla="*/ 5003682 w 6854710"/>
              <a:gd name="connsiteY2" fmla="*/ 0 h 2500082"/>
              <a:gd name="connsiteX3" fmla="*/ 6854707 w 6854710"/>
              <a:gd name="connsiteY3" fmla="*/ 2500082 h 2500082"/>
              <a:gd name="connsiteX4" fmla="*/ 416689 w 6854710"/>
              <a:gd name="connsiteY4" fmla="*/ 2500082 h 2500082"/>
              <a:gd name="connsiteX5" fmla="*/ 0 w 6854710"/>
              <a:gd name="connsiteY5" fmla="*/ 2083393 h 2500082"/>
              <a:gd name="connsiteX6" fmla="*/ 0 w 6854710"/>
              <a:gd name="connsiteY6" fmla="*/ 416689 h 2500082"/>
              <a:gd name="connsiteX0" fmla="*/ 0 w 5004294"/>
              <a:gd name="connsiteY0" fmla="*/ 416689 h 2500082"/>
              <a:gd name="connsiteX1" fmla="*/ 416689 w 5004294"/>
              <a:gd name="connsiteY1" fmla="*/ 0 h 2500082"/>
              <a:gd name="connsiteX2" fmla="*/ 5003682 w 5004294"/>
              <a:gd name="connsiteY2" fmla="*/ 0 h 2500082"/>
              <a:gd name="connsiteX3" fmla="*/ 5003682 w 5004294"/>
              <a:gd name="connsiteY3" fmla="*/ 2500082 h 2500082"/>
              <a:gd name="connsiteX4" fmla="*/ 416689 w 5004294"/>
              <a:gd name="connsiteY4" fmla="*/ 2500082 h 2500082"/>
              <a:gd name="connsiteX5" fmla="*/ 0 w 5004294"/>
              <a:gd name="connsiteY5" fmla="*/ 2083393 h 2500082"/>
              <a:gd name="connsiteX6" fmla="*/ 0 w 5004294"/>
              <a:gd name="connsiteY6" fmla="*/ 416689 h 25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294" h="2500082">
                <a:moveTo>
                  <a:pt x="0" y="416689"/>
                </a:moveTo>
                <a:cubicBezTo>
                  <a:pt x="0" y="186558"/>
                  <a:pt x="186558" y="0"/>
                  <a:pt x="416689" y="0"/>
                </a:cubicBezTo>
                <a:lnTo>
                  <a:pt x="5003682" y="0"/>
                </a:lnTo>
                <a:cubicBezTo>
                  <a:pt x="4997185" y="1089780"/>
                  <a:pt x="5006710" y="1429352"/>
                  <a:pt x="5003682" y="2500082"/>
                </a:cubicBezTo>
                <a:lnTo>
                  <a:pt x="416689" y="2500082"/>
                </a:lnTo>
                <a:cubicBezTo>
                  <a:pt x="186558" y="2500082"/>
                  <a:pt x="0" y="2313524"/>
                  <a:pt x="0" y="2083393"/>
                </a:cubicBezTo>
                <a:lnTo>
                  <a:pt x="0" y="416689"/>
                </a:lnTo>
                <a:close/>
              </a:path>
            </a:pathLst>
          </a:custGeom>
          <a:solidFill>
            <a:srgbClr val="FFFFFF">
              <a:alpha val="5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a:endParaRPr>
          </a:p>
        </p:txBody>
      </p:sp>
      <p:sp>
        <p:nvSpPr>
          <p:cNvPr id="2" name="Crédit photo">
            <a:extLst>
              <a:ext uri="{FF2B5EF4-FFF2-40B4-BE49-F238E27FC236}">
                <a16:creationId xmlns:a16="http://schemas.microsoft.com/office/drawing/2014/main" id="{E013F582-B64E-8678-5F08-23A26BDF71AD}"/>
              </a:ext>
            </a:extLst>
          </p:cNvPr>
          <p:cNvSpPr txBox="1"/>
          <p:nvPr userDrawn="1"/>
        </p:nvSpPr>
        <p:spPr>
          <a:xfrm>
            <a:off x="21882317" y="13194677"/>
            <a:ext cx="2271456" cy="3026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spcBef>
                <a:spcPts val="1200"/>
              </a:spcBef>
              <a:defRPr sz="1300">
                <a:solidFill>
                  <a:srgbClr val="000000"/>
                </a:solidFill>
              </a:defRPr>
            </a:lvl1pPr>
          </a:lstStyle>
          <a:p>
            <a:r>
              <a:rPr dirty="0">
                <a:effectLst>
                  <a:glow rad="139700">
                    <a:schemeClr val="bg1">
                      <a:alpha val="40000"/>
                    </a:schemeClr>
                  </a:glow>
                </a:effectLst>
                <a:latin typeface="Marianne" panose="02000000000000000000" pitchFamily="50" charset="0"/>
                <a:cs typeface="Arial" panose="020B0604020202020204" pitchFamily="34" charset="0"/>
              </a:rPr>
              <a:t>© INRAE / CAUVIN Brigitte</a:t>
            </a:r>
          </a:p>
        </p:txBody>
      </p:sp>
      <p:sp>
        <p:nvSpPr>
          <p:cNvPr id="6" name="Mois Année">
            <a:extLst>
              <a:ext uri="{FF2B5EF4-FFF2-40B4-BE49-F238E27FC236}">
                <a16:creationId xmlns:a16="http://schemas.microsoft.com/office/drawing/2014/main" id="{ABCCB612-23EA-3B10-39EF-A671B7A5DD9C}"/>
              </a:ext>
            </a:extLst>
          </p:cNvPr>
          <p:cNvSpPr txBox="1"/>
          <p:nvPr userDrawn="1"/>
        </p:nvSpPr>
        <p:spPr>
          <a:xfrm>
            <a:off x="20320542" y="12801058"/>
            <a:ext cx="383323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glow rad="139700">
                    <a:schemeClr val="bg1">
                      <a:alpha val="60000"/>
                    </a:schemeClr>
                  </a:glow>
                </a:effectLst>
                <a:uFillTx/>
                <a:latin typeface="Barlow" panose="00000500000000000000" pitchFamily="50" charset="0"/>
                <a:cs typeface="Arial" panose="020B0604020202020204" pitchFamily="34" charset="0"/>
                <a:sym typeface="Helvetica"/>
              </a:rPr>
              <a:t>Septembre</a:t>
            </a:r>
            <a:r>
              <a:rPr kumimoji="0" lang="fr-FR" sz="1800" b="0" i="0" u="none" strike="noStrike" cap="none" spc="0" normalizeH="0" baseline="0" dirty="0">
                <a:ln>
                  <a:noFill/>
                </a:ln>
                <a:solidFill>
                  <a:srgbClr val="000000"/>
                </a:solidFill>
                <a:effectLst>
                  <a:glow rad="139700">
                    <a:schemeClr val="bg1">
                      <a:alpha val="40000"/>
                    </a:schemeClr>
                  </a:glow>
                </a:effectLst>
                <a:uFillTx/>
                <a:latin typeface="Barlow" panose="00000500000000000000" pitchFamily="50" charset="0"/>
                <a:cs typeface="Arial" panose="020B0604020202020204" pitchFamily="34" charset="0"/>
                <a:sym typeface="Helvetica"/>
              </a:rPr>
              <a:t> 2024</a:t>
            </a:r>
          </a:p>
        </p:txBody>
      </p:sp>
      <p:sp>
        <p:nvSpPr>
          <p:cNvPr id="7" name="Adresse internet">
            <a:extLst>
              <a:ext uri="{FF2B5EF4-FFF2-40B4-BE49-F238E27FC236}">
                <a16:creationId xmlns:a16="http://schemas.microsoft.com/office/drawing/2014/main" id="{CAB1BB7F-218D-7CBA-D842-95FCA3F88402}"/>
              </a:ext>
            </a:extLst>
          </p:cNvPr>
          <p:cNvSpPr txBox="1"/>
          <p:nvPr userDrawn="1"/>
        </p:nvSpPr>
        <p:spPr>
          <a:xfrm>
            <a:off x="19432680" y="12253125"/>
            <a:ext cx="4721093"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100" b="1" i="0" u="none" strike="noStrike" cap="none" spc="0" normalizeH="0" baseline="0" dirty="0">
                <a:ln>
                  <a:noFill/>
                </a:ln>
                <a:solidFill>
                  <a:srgbClr val="2B7758"/>
                </a:solidFill>
                <a:effectLst>
                  <a:glow rad="139700">
                    <a:schemeClr val="bg1">
                      <a:alpha val="60000"/>
                    </a:schemeClr>
                  </a:glow>
                </a:effectLst>
                <a:uFillTx/>
                <a:latin typeface="Barlow" panose="00000500000000000000" pitchFamily="50" charset="0"/>
                <a:cs typeface="Arial" panose="020B0604020202020204" pitchFamily="34" charset="0"/>
                <a:sym typeface="Helvetica"/>
              </a:rPr>
              <a:t>www.pepr-faircarbon.fr</a:t>
            </a:r>
          </a:p>
        </p:txBody>
      </p:sp>
      <p:pic>
        <p:nvPicPr>
          <p:cNvPr id="8" name="Logo C">
            <a:extLst>
              <a:ext uri="{FF2B5EF4-FFF2-40B4-BE49-F238E27FC236}">
                <a16:creationId xmlns:a16="http://schemas.microsoft.com/office/drawing/2014/main" id="{C09AE80F-D0EE-677F-ADC2-DD9191A8FE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3177" y="1181597"/>
            <a:ext cx="4807863" cy="7305455"/>
          </a:xfrm>
          <a:prstGeom prst="rect">
            <a:avLst/>
          </a:prstGeom>
        </p:spPr>
      </p:pic>
      <p:sp>
        <p:nvSpPr>
          <p:cNvPr id="11" name="Titre 10">
            <a:extLst>
              <a:ext uri="{FF2B5EF4-FFF2-40B4-BE49-F238E27FC236}">
                <a16:creationId xmlns:a16="http://schemas.microsoft.com/office/drawing/2014/main" id="{6266EAAD-0AA7-616B-66F0-43DA482872A6}"/>
              </a:ext>
            </a:extLst>
          </p:cNvPr>
          <p:cNvSpPr>
            <a:spLocks noGrp="1"/>
          </p:cNvSpPr>
          <p:nvPr>
            <p:ph type="title" hasCustomPrompt="1"/>
          </p:nvPr>
        </p:nvSpPr>
        <p:spPr>
          <a:xfrm>
            <a:off x="6081487" y="5989201"/>
            <a:ext cx="17622575" cy="1338614"/>
          </a:xfrm>
          <a:prstGeom prst="roundRect">
            <a:avLst/>
          </a:prstGeom>
          <a:solidFill>
            <a:srgbClr val="2B7758"/>
          </a:solidFill>
        </p:spPr>
        <p:txBody>
          <a:bodyPr wrap="square" lIns="288000" tIns="180000" rIns="288000" bIns="180000" anchor="t" anchorCtr="0">
            <a:spAutoFit/>
          </a:bodyPr>
          <a:lstStyle>
            <a:lvl1pPr marL="792000" indent="-792000">
              <a:lnSpc>
                <a:spcPct val="100000"/>
              </a:lnSpc>
              <a:buFont typeface="+mj-lt"/>
              <a:buAutoNum type="arabicPeriod"/>
              <a:defRPr lang="fr-FR" sz="5500" b="1" kern="1200" cap="all" dirty="0">
                <a:solidFill>
                  <a:schemeClr val="bg1"/>
                </a:solidFill>
                <a:latin typeface="Barlow" panose="00000500000000000000" pitchFamily="50" charset="0"/>
                <a:ea typeface="+mj-ea"/>
                <a:cs typeface="Arial" panose="020B0604020202020204" pitchFamily="34" charset="0"/>
                <a:sym typeface="Helvetica Neue"/>
              </a:defRPr>
            </a:lvl1pPr>
          </a:lstStyle>
          <a:p>
            <a:r>
              <a:rPr lang="fr-FR" dirty="0"/>
              <a:t>TITRE</a:t>
            </a:r>
          </a:p>
        </p:txBody>
      </p:sp>
      <p:sp>
        <p:nvSpPr>
          <p:cNvPr id="27" name="Zones agricoles">
            <a:extLst>
              <a:ext uri="{FF2B5EF4-FFF2-40B4-BE49-F238E27FC236}">
                <a16:creationId xmlns:a16="http://schemas.microsoft.com/office/drawing/2014/main" id="{E396FB43-58D2-584D-E0A0-448993BB8046}"/>
              </a:ext>
            </a:extLst>
          </p:cNvPr>
          <p:cNvSpPr txBox="1">
            <a:spLocks/>
          </p:cNvSpPr>
          <p:nvPr userDrawn="1"/>
        </p:nvSpPr>
        <p:spPr>
          <a:xfrm>
            <a:off x="4932000" y="4428000"/>
            <a:ext cx="18506150" cy="13406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chorCtr="0">
            <a:spAutoFit/>
          </a:bodyPr>
          <a:lstStyle>
            <a:lvl1pPr marL="0" marR="0" indent="0" algn="l" defTabSz="2438337" rtl="0" latinLnBrk="0">
              <a:lnSpc>
                <a:spcPct val="80000"/>
              </a:lnSpc>
              <a:spcBef>
                <a:spcPts val="0"/>
              </a:spcBef>
              <a:spcAft>
                <a:spcPts val="0"/>
              </a:spcAft>
              <a:buClrTx/>
              <a:buSzTx/>
              <a:buFontTx/>
              <a:buNone/>
              <a:tabLst/>
              <a:defRPr sz="11600" b="1" i="0" u="none" strike="noStrike" cap="none" spc="-30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hangingPunct="1"/>
            <a:r>
              <a:rPr lang="fr-FR" sz="10000" kern="100" cap="all" dirty="0">
                <a:ln w="38100" cap="rnd" cmpd="sng" algn="ctr">
                  <a:solidFill>
                    <a:srgbClr val="FFFFFF"/>
                  </a:solidFill>
                  <a:prstDash val="solid"/>
                  <a:bevel/>
                </a:ln>
                <a:noFill/>
                <a:effectLst>
                  <a:outerShdw blurRad="38100" dist="38100" dir="2700000" algn="tl">
                    <a:srgbClr val="000000">
                      <a:alpha val="43137"/>
                    </a:srgbClr>
                  </a:outerShdw>
                </a:effectLst>
                <a:latin typeface="Marianne ExtraBold" panose="02000000000000000000" pitchFamily="50" charset="0"/>
                <a:ea typeface="Calibri" panose="020F0502020204030204" pitchFamily="34" charset="0"/>
                <a:cs typeface="Arial" panose="020B0604020202020204" pitchFamily="34" charset="0"/>
              </a:rPr>
              <a:t>Terres cultivées</a:t>
            </a:r>
            <a:endParaRPr lang="fr-FR" sz="100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Arial" panose="020B0604020202020204" pitchFamily="34" charset="0"/>
            </a:endParaRPr>
          </a:p>
        </p:txBody>
      </p:sp>
      <p:sp>
        <p:nvSpPr>
          <p:cNvPr id="3" name="Bouton d’action : accueil 2">
            <a:hlinkClick r:id="rId5" action="ppaction://hlinksldjump" highlightClick="1"/>
            <a:extLst>
              <a:ext uri="{FF2B5EF4-FFF2-40B4-BE49-F238E27FC236}">
                <a16:creationId xmlns:a16="http://schemas.microsoft.com/office/drawing/2014/main" id="{646B4E5E-86BD-B9D8-A2EB-02BCAE8903B5}"/>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ZoneTexte 3">
            <a:extLst>
              <a:ext uri="{FF2B5EF4-FFF2-40B4-BE49-F238E27FC236}">
                <a16:creationId xmlns:a16="http://schemas.microsoft.com/office/drawing/2014/main" id="{03A3891D-2BF4-7AE7-EC97-3C25B618EAAF}"/>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pic>
        <p:nvPicPr>
          <p:cNvPr id="12" name="Logo France 2030">
            <a:extLst>
              <a:ext uri="{FF2B5EF4-FFF2-40B4-BE49-F238E27FC236}">
                <a16:creationId xmlns:a16="http://schemas.microsoft.com/office/drawing/2014/main" id="{15ACCF58-74DA-70CC-C669-CE7245652DA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716254" y="10017372"/>
            <a:ext cx="4133720" cy="1896745"/>
          </a:xfrm>
          <a:prstGeom prst="rect">
            <a:avLst/>
          </a:prstGeom>
        </p:spPr>
      </p:pic>
      <p:sp>
        <p:nvSpPr>
          <p:cNvPr id="9" name="Rectangle 8">
            <a:hlinkClick r:id="rId7"/>
            <a:extLst>
              <a:ext uri="{FF2B5EF4-FFF2-40B4-BE49-F238E27FC236}">
                <a16:creationId xmlns:a16="http://schemas.microsoft.com/office/drawing/2014/main" id="{852F20DB-C155-D64E-EC52-6BF1B4E21275}"/>
              </a:ext>
            </a:extLst>
          </p:cNvPr>
          <p:cNvSpPr/>
          <p:nvPr userDrawn="1"/>
        </p:nvSpPr>
        <p:spPr>
          <a:xfrm>
            <a:off x="19665950" y="12299950"/>
            <a:ext cx="4572000" cy="532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Tree>
    <p:extLst>
      <p:ext uri="{BB962C8B-B14F-4D97-AF65-F5344CB8AC3E}">
        <p14:creationId xmlns:p14="http://schemas.microsoft.com/office/powerpoint/2010/main" val="239631183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re 1 lig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1188026"/>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12" name="ZoneTexte 11">
            <a:extLst>
              <a:ext uri="{FF2B5EF4-FFF2-40B4-BE49-F238E27FC236}">
                <a16:creationId xmlns:a16="http://schemas.microsoft.com/office/drawing/2014/main" id="{7627B439-80EE-D35B-5EB7-949F96495F78}"/>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pic>
        <p:nvPicPr>
          <p:cNvPr id="15" name="Logo C">
            <a:extLst>
              <a:ext uri="{FF2B5EF4-FFF2-40B4-BE49-F238E27FC236}">
                <a16:creationId xmlns:a16="http://schemas.microsoft.com/office/drawing/2014/main" id="{E72FE77D-5642-D772-E513-B849A08011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
        <p:nvSpPr>
          <p:cNvPr id="16" name="Titre de diapositive">
            <a:extLst>
              <a:ext uri="{FF2B5EF4-FFF2-40B4-BE49-F238E27FC236}">
                <a16:creationId xmlns:a16="http://schemas.microsoft.com/office/drawing/2014/main" id="{E81FCD7F-C504-B4EE-76DF-DD933B2B1C31}"/>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Barlow" panose="00000500000000000000" pitchFamily="50" charset="0"/>
              </a:defRPr>
            </a:lvl1pPr>
          </a:lstStyle>
          <a:p>
            <a:r>
              <a:rPr dirty="0" err="1"/>
              <a:t>Titre</a:t>
            </a:r>
            <a:r>
              <a:rPr dirty="0"/>
              <a:t> de diapositive</a:t>
            </a:r>
          </a:p>
        </p:txBody>
      </p:sp>
    </p:spTree>
    <p:extLst>
      <p:ext uri="{BB962C8B-B14F-4D97-AF65-F5344CB8AC3E}">
        <p14:creationId xmlns:p14="http://schemas.microsoft.com/office/powerpoint/2010/main" val="3196464603"/>
      </p:ext>
    </p:extLst>
  </p:cSld>
  <p:clrMapOvr>
    <a:masterClrMapping/>
  </p:clrMapOvr>
  <p:transition spd="med"/>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2 lig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1908000"/>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4" name="Titre de diapositive">
            <a:extLst>
              <a:ext uri="{FF2B5EF4-FFF2-40B4-BE49-F238E27FC236}">
                <a16:creationId xmlns:a16="http://schemas.microsoft.com/office/drawing/2014/main" id="{FEB6F8E1-96D6-FD5A-628A-31141825F08F}"/>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Barlow" panose="00000500000000000000" pitchFamily="50" charset="0"/>
              </a:defRPr>
            </a:lvl1pPr>
          </a:lstStyle>
          <a:p>
            <a:r>
              <a:rPr dirty="0" err="1"/>
              <a:t>Titre</a:t>
            </a:r>
            <a:r>
              <a:rPr dirty="0"/>
              <a:t> de diapositive</a:t>
            </a:r>
          </a:p>
        </p:txBody>
      </p:sp>
      <p:sp>
        <p:nvSpPr>
          <p:cNvPr id="9" name="ZoneTexte 8">
            <a:extLst>
              <a:ext uri="{FF2B5EF4-FFF2-40B4-BE49-F238E27FC236}">
                <a16:creationId xmlns:a16="http://schemas.microsoft.com/office/drawing/2014/main" id="{46E9E0A6-3829-2552-30CD-DE57BE4AE379}"/>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
        <p:nvSpPr>
          <p:cNvPr id="22" name="Rectangle 12">
            <a:extLst>
              <a:ext uri="{FF2B5EF4-FFF2-40B4-BE49-F238E27FC236}">
                <a16:creationId xmlns:a16="http://schemas.microsoft.com/office/drawing/2014/main" id="{05488BBE-7D97-F804-9646-448C3B1C90CB}"/>
              </a:ext>
            </a:extLst>
          </p:cNvPr>
          <p:cNvSpPr/>
          <p:nvPr userDrawn="1"/>
        </p:nvSpPr>
        <p:spPr>
          <a:xfrm>
            <a:off x="0" y="1186713"/>
            <a:ext cx="2257426" cy="1513288"/>
          </a:xfrm>
          <a:custGeom>
            <a:avLst/>
            <a:gdLst>
              <a:gd name="connsiteX0" fmla="*/ 0 w 2257426"/>
              <a:gd name="connsiteY0" fmla="*/ 0 h 1513288"/>
              <a:gd name="connsiteX1" fmla="*/ 2257426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 name="connsiteX0" fmla="*/ 0 w 2257426"/>
              <a:gd name="connsiteY0" fmla="*/ 0 h 1513288"/>
              <a:gd name="connsiteX1" fmla="*/ 1543051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6" h="1513288">
                <a:moveTo>
                  <a:pt x="0" y="0"/>
                </a:moveTo>
                <a:lnTo>
                  <a:pt x="1543051" y="0"/>
                </a:lnTo>
                <a:lnTo>
                  <a:pt x="2257426" y="1513288"/>
                </a:lnTo>
                <a:lnTo>
                  <a:pt x="0" y="1513288"/>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0" name="Logo C">
            <a:extLst>
              <a:ext uri="{FF2B5EF4-FFF2-40B4-BE49-F238E27FC236}">
                <a16:creationId xmlns:a16="http://schemas.microsoft.com/office/drawing/2014/main" id="{23FABCD5-2569-C2E8-51D8-3901913512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Tree>
    <p:extLst>
      <p:ext uri="{BB962C8B-B14F-4D97-AF65-F5344CB8AC3E}">
        <p14:creationId xmlns:p14="http://schemas.microsoft.com/office/powerpoint/2010/main" val="1079459947"/>
      </p:ext>
    </p:extLst>
  </p:cSld>
  <p:clrMapOvr>
    <a:masterClrMapping/>
  </p:clrMapOvr>
  <p:transition spd="med"/>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3 lig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2700000"/>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8BE694C1-6987-281E-C32A-7AED0AD6EE59}"/>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
        <p:nvSpPr>
          <p:cNvPr id="15" name="Rectangle 12">
            <a:extLst>
              <a:ext uri="{FF2B5EF4-FFF2-40B4-BE49-F238E27FC236}">
                <a16:creationId xmlns:a16="http://schemas.microsoft.com/office/drawing/2014/main" id="{E68E1771-FB1C-F950-092C-4DEF807DFCE0}"/>
              </a:ext>
            </a:extLst>
          </p:cNvPr>
          <p:cNvSpPr/>
          <p:nvPr userDrawn="1"/>
        </p:nvSpPr>
        <p:spPr>
          <a:xfrm>
            <a:off x="0" y="1186713"/>
            <a:ext cx="2257426" cy="1513288"/>
          </a:xfrm>
          <a:custGeom>
            <a:avLst/>
            <a:gdLst>
              <a:gd name="connsiteX0" fmla="*/ 0 w 2257426"/>
              <a:gd name="connsiteY0" fmla="*/ 0 h 1513288"/>
              <a:gd name="connsiteX1" fmla="*/ 2257426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 name="connsiteX0" fmla="*/ 0 w 2257426"/>
              <a:gd name="connsiteY0" fmla="*/ 0 h 1513288"/>
              <a:gd name="connsiteX1" fmla="*/ 1543051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6" h="1513288">
                <a:moveTo>
                  <a:pt x="0" y="0"/>
                </a:moveTo>
                <a:lnTo>
                  <a:pt x="1543051" y="0"/>
                </a:lnTo>
                <a:lnTo>
                  <a:pt x="2257426" y="1513288"/>
                </a:lnTo>
                <a:lnTo>
                  <a:pt x="0" y="1513288"/>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14" name="Logo C">
            <a:extLst>
              <a:ext uri="{FF2B5EF4-FFF2-40B4-BE49-F238E27FC236}">
                <a16:creationId xmlns:a16="http://schemas.microsoft.com/office/drawing/2014/main" id="{6E5C66BF-C97F-289B-FF03-CF95162D47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
        <p:nvSpPr>
          <p:cNvPr id="16" name="Titre de diapositive">
            <a:extLst>
              <a:ext uri="{FF2B5EF4-FFF2-40B4-BE49-F238E27FC236}">
                <a16:creationId xmlns:a16="http://schemas.microsoft.com/office/drawing/2014/main" id="{9E851291-3422-8904-3523-9FFE14DA8498}"/>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Barlow" panose="00000500000000000000" pitchFamily="50" charset="0"/>
              </a:defRPr>
            </a:lvl1pPr>
          </a:lstStyle>
          <a:p>
            <a:r>
              <a:rPr dirty="0" err="1"/>
              <a:t>Titre</a:t>
            </a:r>
            <a:r>
              <a:rPr dirty="0"/>
              <a:t> de diapositive</a:t>
            </a:r>
          </a:p>
        </p:txBody>
      </p:sp>
    </p:spTree>
    <p:extLst>
      <p:ext uri="{BB962C8B-B14F-4D97-AF65-F5344CB8AC3E}">
        <p14:creationId xmlns:p14="http://schemas.microsoft.com/office/powerpoint/2010/main" val="3272024618"/>
      </p:ext>
    </p:extLst>
  </p:cSld>
  <p:clrMapOvr>
    <a:masterClrMapping/>
  </p:clrMapOvr>
  <p:transition spd="med"/>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A384B5A-D9D6-C8AD-64FB-136E75902EF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Autofit/>
          </a:bodyPr>
          <a:lstStyle/>
          <a:p>
            <a:r>
              <a:rPr lang="fr-FR" dirty="0"/>
              <a:t>Modifiez le style du titre</a:t>
            </a:r>
          </a:p>
        </p:txBody>
      </p:sp>
      <p:sp>
        <p:nvSpPr>
          <p:cNvPr id="3" name="Espace réservé du texte 2">
            <a:extLst>
              <a:ext uri="{FF2B5EF4-FFF2-40B4-BE49-F238E27FC236}">
                <a16:creationId xmlns:a16="http://schemas.microsoft.com/office/drawing/2014/main" id="{51A15155-A78D-7D2B-F374-A5B267BDA14C}"/>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6AE8209-B99D-EB9B-E577-421C6180502C}"/>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cs typeface="Arial" panose="020B0604020202020204" pitchFamily="34" charset="0"/>
              </a:defRPr>
            </a:lvl1pPr>
          </a:lstStyle>
          <a:p>
            <a:fld id="{73B9117F-7E76-4E79-8975-F24CFFABD329}" type="datetimeFigureOut">
              <a:rPr lang="fr-FR" smtClean="0"/>
              <a:pPr/>
              <a:t>04/02/2025</a:t>
            </a:fld>
            <a:endParaRPr lang="fr-FR" dirty="0"/>
          </a:p>
        </p:txBody>
      </p:sp>
      <p:sp>
        <p:nvSpPr>
          <p:cNvPr id="5" name="Espace réservé du pied de page 4">
            <a:extLst>
              <a:ext uri="{FF2B5EF4-FFF2-40B4-BE49-F238E27FC236}">
                <a16:creationId xmlns:a16="http://schemas.microsoft.com/office/drawing/2014/main" id="{C6F2B258-CC1A-5B48-EE81-232B4244F478}"/>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cs typeface="Arial" panose="020B0604020202020204" pitchFamily="34" charset="0"/>
              </a:defRPr>
            </a:lvl1pPr>
          </a:lstStyle>
          <a:p>
            <a:endParaRPr lang="fr-FR" dirty="0"/>
          </a:p>
        </p:txBody>
      </p:sp>
      <p:sp>
        <p:nvSpPr>
          <p:cNvPr id="6" name="Espace réservé du numéro de diapositive 5">
            <a:extLst>
              <a:ext uri="{FF2B5EF4-FFF2-40B4-BE49-F238E27FC236}">
                <a16:creationId xmlns:a16="http://schemas.microsoft.com/office/drawing/2014/main" id="{A2164D8D-89B1-1AD3-FCF4-E8256F8476F3}"/>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cs typeface="Arial" panose="020B0604020202020204" pitchFamily="34" charset="0"/>
              </a:defRPr>
            </a:lvl1pPr>
          </a:lstStyle>
          <a:p>
            <a:fld id="{3BEB9E4C-0233-4D64-A86D-7DFB09C50317}" type="slidenum">
              <a:rPr lang="fr-FR" smtClean="0"/>
              <a:pPr/>
              <a:t>‹N°›</a:t>
            </a:fld>
            <a:endParaRPr lang="fr-FR" dirty="0"/>
          </a:p>
        </p:txBody>
      </p:sp>
    </p:spTree>
    <p:extLst>
      <p:ext uri="{BB962C8B-B14F-4D97-AF65-F5344CB8AC3E}">
        <p14:creationId xmlns:p14="http://schemas.microsoft.com/office/powerpoint/2010/main" val="494078312"/>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8" r:id="rId3"/>
    <p:sldLayoutId id="2147483697" r:id="rId4"/>
    <p:sldLayoutId id="2147483693" r:id="rId5"/>
    <p:sldLayoutId id="2147483699" r:id="rId6"/>
    <p:sldLayoutId id="2147483700" r:id="rId7"/>
  </p:sldLayoutIdLst>
  <p:txStyles>
    <p:titleStyle>
      <a:lvl1pPr algn="l" defTabSz="1828800" rtl="0" eaLnBrk="1" latinLnBrk="0" hangingPunct="1">
        <a:lnSpc>
          <a:spcPct val="90000"/>
        </a:lnSpc>
        <a:spcBef>
          <a:spcPct val="0"/>
        </a:spcBef>
        <a:buNone/>
        <a:defRPr sz="14000" b="1" kern="1200">
          <a:solidFill>
            <a:schemeClr val="tx1"/>
          </a:solidFill>
          <a:latin typeface="+mj-lt"/>
          <a:ea typeface="+mj-ea"/>
          <a:cs typeface="Arial" panose="020B0604020202020204" pitchFamily="34" charset="0"/>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Arial" panose="020B0604020202020204" pitchFamily="34"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Arial" panose="020B0604020202020204" pitchFamily="34" charset="0"/>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Arial" panose="020B0604020202020204" pitchFamily="34"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Arial" panose="020B0604020202020204" pitchFamily="34"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3.xml"/><Relationship Id="rId5" Type="http://schemas.openxmlformats.org/officeDocument/2006/relationships/slide" Target="slide21.xml"/><Relationship Id="rId4" Type="http://schemas.openxmlformats.org/officeDocument/2006/relationships/slide" Target="slide11.xml"/></Relationships>
</file>

<file path=ppt/slides/_rels/slide2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7.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8.jp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3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5.tif"/><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36.xml.rels><?xml version="1.0" encoding="UTF-8" standalone="yes"?>
<Relationships xmlns="http://schemas.openxmlformats.org/package/2006/relationships"><Relationship Id="rId8" Type="http://schemas.openxmlformats.org/officeDocument/2006/relationships/hyperlink" Target="https://archive.ipcc.ch/ipccreports/sres/land_use/index.php?idp=3" TargetMode="External"/><Relationship Id="rId13" Type="http://schemas.openxmlformats.org/officeDocument/2006/relationships/hyperlink" Target="https://www.fao.org/3/ca9894en/CA9894EN.pdf" TargetMode="External"/><Relationship Id="rId18" Type="http://schemas.openxmlformats.org/officeDocument/2006/relationships/hyperlink" Target="https://doi.org/10.1016/j.envsoft.2019.04.004" TargetMode="External"/><Relationship Id="rId3" Type="http://schemas.openxmlformats.org/officeDocument/2006/relationships/hyperlink" Target="https://www.fao.org/economic/the-statistics-division-ess/other-statistics/socio-economic-agricultural-and-environmental-indicators/compendium-of-agricultural-environmental-indicators-1989-91-to-2000/annex-2-definitions/en/" TargetMode="External"/><Relationship Id="rId7" Type="http://schemas.openxmlformats.org/officeDocument/2006/relationships/hyperlink" Target="https://ourworldindata.org/grapher/cropland-area" TargetMode="External"/><Relationship Id="rId12" Type="http://schemas.openxmlformats.org/officeDocument/2006/relationships/hyperlink" Target="https://earthhow.com/photosynthesis-process/" TargetMode="External"/><Relationship Id="rId17" Type="http://schemas.openxmlformats.org/officeDocument/2006/relationships/hyperlink" Target="https://doi.org/10.1016/0038-0717(87)90120-9" TargetMode="External"/><Relationship Id="rId2" Type="http://schemas.openxmlformats.org/officeDocument/2006/relationships/hyperlink" Target="https://www.fao.org/4/i0132e/i0132e08.pdf" TargetMode="External"/><Relationship Id="rId16" Type="http://schemas.openxmlformats.org/officeDocument/2006/relationships/hyperlink" Target="https://doi.org/10.2136/sssaj1988.03615995005200010021x" TargetMode="External"/><Relationship Id="rId1" Type="http://schemas.openxmlformats.org/officeDocument/2006/relationships/slideLayout" Target="../slideLayouts/slideLayout3.xml"/><Relationship Id="rId6" Type="http://schemas.openxmlformats.org/officeDocument/2006/relationships/hyperlink" Target="https://ourworldindata.org/grapher/cropland-area?time=latest" TargetMode="External"/><Relationship Id="rId11" Type="http://schemas.openxmlformats.org/officeDocument/2006/relationships/hyperlink" Target="https://doi.org/10.2307/2641104" TargetMode="External"/><Relationship Id="rId5" Type="http://schemas.openxmlformats.org/officeDocument/2006/relationships/hyperlink" Target="https://www.fao.org/faostat/en/#data/RL" TargetMode="External"/><Relationship Id="rId15" Type="http://schemas.openxmlformats.org/officeDocument/2006/relationships/hyperlink" Target="https://doi.org/10.1346/CMS-WLS-16" TargetMode="External"/><Relationship Id="rId10" Type="http://schemas.openxmlformats.org/officeDocument/2006/relationships/hyperlink" Target="https://www.inrae.fr/sites/default/files/pdf/4pM-Synth%C3%A8se-Novembre2020.pdf" TargetMode="External"/><Relationship Id="rId19" Type="http://schemas.openxmlformats.org/officeDocument/2006/relationships/hyperlink" Target="https://doi.org/10.5194/bg-7-3839-2010" TargetMode="External"/><Relationship Id="rId4" Type="http://schemas.openxmlformats.org/officeDocument/2006/relationships/hyperlink" Target="https://www.fao.org/faostat/en/#data/QCL" TargetMode="External"/><Relationship Id="rId9" Type="http://schemas.openxmlformats.org/officeDocument/2006/relationships/hyperlink" Target="https://www.inrae.fr/sites/default/files/pdf/etude-4-pour-1000-resume-en-francais-pdf-1_0.pdf" TargetMode="External"/><Relationship Id="rId14" Type="http://schemas.openxmlformats.org/officeDocument/2006/relationships/hyperlink" Target="https://doi.org/10.1016/j.agee.2006.05.013"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pnas.org/doi/full/10.1073/pnas.1815901115" TargetMode="External"/><Relationship Id="rId3" Type="http://schemas.openxmlformats.org/officeDocument/2006/relationships/hyperlink" Target="https://doi.org/10.1073/pnas.1706103114" TargetMode="External"/><Relationship Id="rId7" Type="http://schemas.openxmlformats.org/officeDocument/2006/relationships/hyperlink" Target="https://eduterre.ens-lyon.fr/thematiques/sol/menaces.pdf"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agriculture.gouv.fr/animation-sequestration-du-carbone-comprendre-le-4-pour-1000-en-3-minutes" TargetMode="External"/><Relationship Id="rId5" Type="http://schemas.openxmlformats.org/officeDocument/2006/relationships/hyperlink" Target="https://4p1000.org/wp-content/uploads/2021/01/4p1000_8p_FR_Join.pdf" TargetMode="External"/><Relationship Id="rId10" Type="http://schemas.openxmlformats.org/officeDocument/2006/relationships/hyperlink" Target="https://www.ipcc.ch/site/assets/uploads/2018/08/WGI_AR5_glossary_FR.pdf" TargetMode="External"/><Relationship Id="rId4" Type="http://schemas.openxmlformats.org/officeDocument/2006/relationships/hyperlink" Target="https://www.inrae.fr/sites/default/files/pdf/etude-4-pour-1000-resume-en-francais-pdf-1_0.pdf" TargetMode="External"/><Relationship Id="rId9" Type="http://schemas.openxmlformats.org/officeDocument/2006/relationships/hyperlink" Target="https://doi.org/10.1111/gcb.1698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B376498-1704-572A-688D-4C2C7F514DC5}"/>
              </a:ext>
            </a:extLst>
          </p:cNvPr>
          <p:cNvSpPr>
            <a:spLocks noGrp="1"/>
          </p:cNvSpPr>
          <p:nvPr>
            <p:ph type="body" sz="quarter" idx="22"/>
          </p:nvPr>
        </p:nvSpPr>
        <p:spPr/>
        <p:txBody>
          <a:bodyPr/>
          <a:lstStyle/>
          <a:p>
            <a:r>
              <a:rPr lang="fr-FR" dirty="0"/>
              <a:t>Grandes cultures et prairies temporaires</a:t>
            </a:r>
          </a:p>
        </p:txBody>
      </p:sp>
      <p:sp>
        <p:nvSpPr>
          <p:cNvPr id="7" name="Espace réservé du texte 6">
            <a:extLst>
              <a:ext uri="{FF2B5EF4-FFF2-40B4-BE49-F238E27FC236}">
                <a16:creationId xmlns:a16="http://schemas.microsoft.com/office/drawing/2014/main" id="{1D2BB168-E8A5-D39B-FE37-19448529C933}"/>
              </a:ext>
            </a:extLst>
          </p:cNvPr>
          <p:cNvSpPr>
            <a:spLocks noGrp="1"/>
          </p:cNvSpPr>
          <p:nvPr>
            <p:ph type="body" sz="quarter" idx="23"/>
          </p:nvPr>
        </p:nvSpPr>
        <p:spPr>
          <a:xfrm>
            <a:off x="6408738" y="7667625"/>
            <a:ext cx="12312650" cy="1098980"/>
          </a:xfrm>
        </p:spPr>
        <p:txBody>
          <a:bodyPr/>
          <a:lstStyle/>
          <a:p>
            <a:pPr marL="895350" indent="-895350"/>
            <a:r>
              <a:rPr lang="fr-FR" dirty="0"/>
              <a:t>par Anita </a:t>
            </a:r>
            <a:r>
              <a:rPr lang="fr-FR" cap="small" dirty="0"/>
              <a:t>Van Quynh</a:t>
            </a:r>
            <a:r>
              <a:rPr lang="fr-FR" dirty="0"/>
              <a:t>, Pierre </a:t>
            </a:r>
            <a:r>
              <a:rPr lang="fr-FR" cap="small" dirty="0"/>
              <a:t>Barré</a:t>
            </a:r>
            <a:r>
              <a:rPr lang="fr-FR" dirty="0"/>
              <a:t> </a:t>
            </a:r>
            <a:br>
              <a:rPr lang="fr-FR" dirty="0"/>
            </a:br>
            <a:r>
              <a:rPr lang="fr-FR" dirty="0"/>
              <a:t>&amp; l'équipe d'animation de </a:t>
            </a:r>
            <a:r>
              <a:rPr lang="fr-FR" dirty="0" err="1">
                <a:latin typeface="Marianne ExtraBold" panose="02000000000000000000" pitchFamily="50" charset="0"/>
              </a:rPr>
              <a:t>FairCarboN</a:t>
            </a:r>
            <a:endParaRPr lang="fr-FR" dirty="0">
              <a:latin typeface="Marianne ExtraBold" panose="02000000000000000000" pitchFamily="50" charset="0"/>
            </a:endParaRPr>
          </a:p>
        </p:txBody>
      </p:sp>
      <p:sp>
        <p:nvSpPr>
          <p:cNvPr id="4" name="Titre 3">
            <a:extLst>
              <a:ext uri="{FF2B5EF4-FFF2-40B4-BE49-F238E27FC236}">
                <a16:creationId xmlns:a16="http://schemas.microsoft.com/office/drawing/2014/main" id="{B34A62D2-3419-7B17-48B6-BE805AB7B483}"/>
              </a:ext>
            </a:extLst>
          </p:cNvPr>
          <p:cNvSpPr>
            <a:spLocks noGrp="1"/>
          </p:cNvSpPr>
          <p:nvPr>
            <p:ph type="title"/>
          </p:nvPr>
        </p:nvSpPr>
        <p:spPr/>
        <p:txBody>
          <a:bodyPr>
            <a:spAutoFit/>
          </a:bodyPr>
          <a:lstStyle/>
          <a:p>
            <a:r>
              <a:rPr lang="fr-FR" dirty="0"/>
              <a:t>Terres cultivées</a:t>
            </a:r>
          </a:p>
        </p:txBody>
      </p:sp>
    </p:spTree>
    <p:extLst>
      <p:ext uri="{BB962C8B-B14F-4D97-AF65-F5344CB8AC3E}">
        <p14:creationId xmlns:p14="http://schemas.microsoft.com/office/powerpoint/2010/main" val="237265957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Text Box 3"/>
          <p:cNvSpPr txBox="1"/>
          <p:nvPr/>
        </p:nvSpPr>
        <p:spPr>
          <a:xfrm>
            <a:off x="2997451" y="853604"/>
            <a:ext cx="18389098" cy="769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4400" b="1">
                <a:solidFill>
                  <a:srgbClr val="535353"/>
                </a:solidFill>
                <a:latin typeface="Arial"/>
                <a:ea typeface="Arial"/>
                <a:cs typeface="Arial"/>
                <a:sym typeface="Arial"/>
              </a:defRPr>
            </a:pPr>
            <a:endParaRPr dirty="0"/>
          </a:p>
        </p:txBody>
      </p:sp>
      <p:sp>
        <p:nvSpPr>
          <p:cNvPr id="2" name="Titre 1">
            <a:extLst>
              <a:ext uri="{FF2B5EF4-FFF2-40B4-BE49-F238E27FC236}">
                <a16:creationId xmlns:a16="http://schemas.microsoft.com/office/drawing/2014/main" id="{AC270D34-69A0-C6B1-DC3C-BC4CC653F4DD}"/>
              </a:ext>
            </a:extLst>
          </p:cNvPr>
          <p:cNvSpPr>
            <a:spLocks noGrp="1"/>
          </p:cNvSpPr>
          <p:nvPr>
            <p:ph type="title"/>
          </p:nvPr>
        </p:nvSpPr>
        <p:spPr/>
        <p:txBody>
          <a:bodyPr/>
          <a:lstStyle/>
          <a:p>
            <a:r>
              <a:rPr lang="fr-FR" dirty="0"/>
              <a:t>Distribution verticale du carbone organique dans les sols cultivés</a:t>
            </a:r>
          </a:p>
        </p:txBody>
      </p:sp>
      <p:pic>
        <p:nvPicPr>
          <p:cNvPr id="14" name="Image">
            <a:extLst>
              <a:ext uri="{FF2B5EF4-FFF2-40B4-BE49-F238E27FC236}">
                <a16:creationId xmlns:a16="http://schemas.microsoft.com/office/drawing/2014/main" id="{42EF27CE-529C-072B-C28D-B8D8725262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0000" y="2324298"/>
            <a:ext cx="13970006" cy="5080002"/>
          </a:xfrm>
          <a:prstGeom prst="rect">
            <a:avLst/>
          </a:prstGeom>
          <a:ln w="12700" cap="flat">
            <a:noFill/>
            <a:miter lim="400000"/>
          </a:ln>
          <a:effectLst/>
        </p:spPr>
      </p:pic>
      <p:sp>
        <p:nvSpPr>
          <p:cNvPr id="3" name="ZoneTexte 2">
            <a:extLst>
              <a:ext uri="{FF2B5EF4-FFF2-40B4-BE49-F238E27FC236}">
                <a16:creationId xmlns:a16="http://schemas.microsoft.com/office/drawing/2014/main" id="{F60B070B-5FEE-A32F-1EE4-5454E7A863CB}"/>
              </a:ext>
            </a:extLst>
          </p:cNvPr>
          <p:cNvSpPr txBox="1"/>
          <p:nvPr/>
        </p:nvSpPr>
        <p:spPr>
          <a:xfrm>
            <a:off x="2144782" y="8497649"/>
            <a:ext cx="6003813" cy="2407941"/>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600" b="1" dirty="0">
                <a:cs typeface="Arial" panose="020B0604020202020204" pitchFamily="34" charset="0"/>
              </a:rPr>
              <a:t>Davantage de carbone en surface mais il y en a en profondeur !</a:t>
            </a:r>
          </a:p>
        </p:txBody>
      </p:sp>
      <p:sp>
        <p:nvSpPr>
          <p:cNvPr id="18" name="ZoneTexte 17">
            <a:extLst>
              <a:ext uri="{FF2B5EF4-FFF2-40B4-BE49-F238E27FC236}">
                <a16:creationId xmlns:a16="http://schemas.microsoft.com/office/drawing/2014/main" id="{889F7723-8021-0340-4F5E-B6AEDBFB30C2}"/>
              </a:ext>
            </a:extLst>
          </p:cNvPr>
          <p:cNvSpPr txBox="1"/>
          <p:nvPr/>
        </p:nvSpPr>
        <p:spPr>
          <a:xfrm>
            <a:off x="6947944" y="10324433"/>
            <a:ext cx="7107181" cy="1821213"/>
          </a:xfrm>
          <a:prstGeom prst="rect">
            <a:avLst/>
          </a:prstGeom>
          <a:solidFill>
            <a:srgbClr val="D5E4DE"/>
          </a:solidFill>
        </p:spPr>
        <p:txBody>
          <a:bodyPr wrap="square" lIns="216000" tIns="216000" rIns="216000" bIns="216000" rtlCol="0">
            <a:spAutoFit/>
          </a:bodyPr>
          <a:lstStyle/>
          <a:p>
            <a:r>
              <a:rPr lang="fr-FR" sz="3000" dirty="0">
                <a:cs typeface="Arial" panose="020B0604020202020204" pitchFamily="34" charset="0"/>
              </a:rPr>
              <a:t>Environ 2/3 du carbone organique dans le premier mètre et 25-30 % dans la couche 0-20 cm.</a:t>
            </a:r>
          </a:p>
        </p:txBody>
      </p:sp>
      <p:graphicFrame>
        <p:nvGraphicFramePr>
          <p:cNvPr id="21" name="Graphique 20">
            <a:extLst>
              <a:ext uri="{FF2B5EF4-FFF2-40B4-BE49-F238E27FC236}">
                <a16:creationId xmlns:a16="http://schemas.microsoft.com/office/drawing/2014/main" id="{DDF9D9E3-3EE3-A0EA-2288-438C05CCF988}"/>
              </a:ext>
            </a:extLst>
          </p:cNvPr>
          <p:cNvGraphicFramePr/>
          <p:nvPr>
            <p:extLst>
              <p:ext uri="{D42A27DB-BD31-4B8C-83A1-F6EECF244321}">
                <p14:modId xmlns:p14="http://schemas.microsoft.com/office/powerpoint/2010/main" val="4220386830"/>
              </p:ext>
            </p:extLst>
          </p:nvPr>
        </p:nvGraphicFramePr>
        <p:xfrm>
          <a:off x="15232746" y="3879017"/>
          <a:ext cx="7938506" cy="6064840"/>
        </p:xfrm>
        <a:graphic>
          <a:graphicData uri="http://schemas.openxmlformats.org/drawingml/2006/chart">
            <c:chart xmlns:c="http://schemas.openxmlformats.org/drawingml/2006/chart" xmlns:r="http://schemas.openxmlformats.org/officeDocument/2006/relationships" r:id="rId3"/>
          </a:graphicData>
        </a:graphic>
      </p:graphicFrame>
      <p:sp>
        <p:nvSpPr>
          <p:cNvPr id="22" name="ZoneTexte 21">
            <a:extLst>
              <a:ext uri="{FF2B5EF4-FFF2-40B4-BE49-F238E27FC236}">
                <a16:creationId xmlns:a16="http://schemas.microsoft.com/office/drawing/2014/main" id="{55401929-B1EA-A184-E29F-F96553E4FB51}"/>
              </a:ext>
            </a:extLst>
          </p:cNvPr>
          <p:cNvSpPr txBox="1"/>
          <p:nvPr/>
        </p:nvSpPr>
        <p:spPr>
          <a:xfrm>
            <a:off x="15359450" y="2571742"/>
            <a:ext cx="8041014" cy="1202510"/>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Profil de répartition du carbone organique dans les sols cultivés</a:t>
            </a:r>
          </a:p>
        </p:txBody>
      </p:sp>
      <p:sp>
        <p:nvSpPr>
          <p:cNvPr id="24" name="Rectangle : coins arrondis 23">
            <a:extLst>
              <a:ext uri="{FF2B5EF4-FFF2-40B4-BE49-F238E27FC236}">
                <a16:creationId xmlns:a16="http://schemas.microsoft.com/office/drawing/2014/main" id="{D598DAE2-16C6-65A8-BF05-BAB44212AB22}"/>
              </a:ext>
            </a:extLst>
          </p:cNvPr>
          <p:cNvSpPr/>
          <p:nvPr/>
        </p:nvSpPr>
        <p:spPr>
          <a:xfrm>
            <a:off x="15196957" y="2299349"/>
            <a:ext cx="8303229" cy="9810278"/>
          </a:xfrm>
          <a:prstGeom prst="roundRect">
            <a:avLst>
              <a:gd name="adj" fmla="val 7335"/>
            </a:avLst>
          </a:prstGeom>
          <a:no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5" name="ZoneTexte 24">
            <a:extLst>
              <a:ext uri="{FF2B5EF4-FFF2-40B4-BE49-F238E27FC236}">
                <a16:creationId xmlns:a16="http://schemas.microsoft.com/office/drawing/2014/main" id="{47296DC9-BCEB-2E50-3BD5-AD86B3407563}"/>
              </a:ext>
            </a:extLst>
          </p:cNvPr>
          <p:cNvSpPr txBox="1"/>
          <p:nvPr/>
        </p:nvSpPr>
        <p:spPr>
          <a:xfrm>
            <a:off x="15633451" y="10261923"/>
            <a:ext cx="7595113" cy="1486779"/>
          </a:xfrm>
          <a:prstGeom prst="rect">
            <a:avLst/>
          </a:prstGeom>
          <a:noFill/>
        </p:spPr>
        <p:txBody>
          <a:bodyPr wrap="square" lIns="50400" tIns="50400" rIns="50400" bIns="50400" rtlCol="0">
            <a:spAutoFit/>
          </a:bodyPr>
          <a:lstStyle/>
          <a:p>
            <a:r>
              <a:rPr lang="fr-FR" sz="3000" dirty="0">
                <a:solidFill>
                  <a:srgbClr val="000000"/>
                </a:solidFill>
                <a:cs typeface="Arial" panose="020B0604020202020204" pitchFamily="34" charset="0"/>
              </a:rPr>
              <a:t>En marron, stock relatif de carbone dans la couche 0-1 m ; en grisé stock relatif rapporté au stock mesuré entre 0 et 1 m.</a:t>
            </a:r>
          </a:p>
        </p:txBody>
      </p:sp>
      <p:sp>
        <p:nvSpPr>
          <p:cNvPr id="26" name="ZoneTexte 25">
            <a:extLst>
              <a:ext uri="{FF2B5EF4-FFF2-40B4-BE49-F238E27FC236}">
                <a16:creationId xmlns:a16="http://schemas.microsoft.com/office/drawing/2014/main" id="{4260ACBD-8EC0-C324-A0C7-F81A58884C01}"/>
              </a:ext>
            </a:extLst>
          </p:cNvPr>
          <p:cNvSpPr txBox="1"/>
          <p:nvPr/>
        </p:nvSpPr>
        <p:spPr>
          <a:xfrm>
            <a:off x="19259507" y="12152892"/>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err="1">
                <a:solidFill>
                  <a:schemeClr val="bg1">
                    <a:lumMod val="65000"/>
                  </a:schemeClr>
                </a:solidFill>
                <a:latin typeface="+mj-lt"/>
                <a:cs typeface="Arial" panose="020B0604020202020204" pitchFamily="34" charset="0"/>
              </a:rPr>
              <a:t>Jobbagy</a:t>
            </a:r>
            <a:r>
              <a:rPr lang="fr-FR" sz="2400" cap="small" dirty="0">
                <a:solidFill>
                  <a:schemeClr val="bg1">
                    <a:lumMod val="65000"/>
                  </a:schemeClr>
                </a:solidFill>
                <a:latin typeface="+mj-lt"/>
                <a:cs typeface="Arial" panose="020B0604020202020204" pitchFamily="34" charset="0"/>
              </a:rPr>
              <a:t> &amp; Jackson</a:t>
            </a:r>
            <a:r>
              <a:rPr lang="fr-FR" sz="2400" dirty="0">
                <a:solidFill>
                  <a:schemeClr val="bg1">
                    <a:lumMod val="65000"/>
                  </a:schemeClr>
                </a:solidFill>
                <a:latin typeface="+mj-lt"/>
                <a:cs typeface="Arial" panose="020B0604020202020204" pitchFamily="34" charset="0"/>
              </a:rPr>
              <a:t>, 2000)</a:t>
            </a:r>
          </a:p>
        </p:txBody>
      </p:sp>
      <p:sp>
        <p:nvSpPr>
          <p:cNvPr id="27" name="ZoneTexte 26">
            <a:extLst>
              <a:ext uri="{FF2B5EF4-FFF2-40B4-BE49-F238E27FC236}">
                <a16:creationId xmlns:a16="http://schemas.microsoft.com/office/drawing/2014/main" id="{4C50C4C9-4B15-48A9-3F88-21B3A79B7F38}"/>
              </a:ext>
            </a:extLst>
          </p:cNvPr>
          <p:cNvSpPr txBox="1"/>
          <p:nvPr/>
        </p:nvSpPr>
        <p:spPr>
          <a:xfrm>
            <a:off x="10410736" y="740430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JOLIVET Claudy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2FFDE-0C50-B54D-E7E3-EFBF5F26F5F2}"/>
              </a:ext>
            </a:extLst>
          </p:cNvPr>
          <p:cNvSpPr>
            <a:spLocks noGrp="1"/>
          </p:cNvSpPr>
          <p:nvPr>
            <p:ph type="title"/>
          </p:nvPr>
        </p:nvSpPr>
        <p:spPr>
          <a:xfrm>
            <a:off x="6081489" y="5989201"/>
            <a:ext cx="13315784" cy="1338614"/>
          </a:xfrm>
        </p:spPr>
        <p:txBody>
          <a:bodyPr wrap="square">
            <a:spAutoFit/>
          </a:bodyPr>
          <a:lstStyle/>
          <a:p>
            <a:pPr>
              <a:buFont typeface="+mj-lt"/>
              <a:buAutoNum type="arabicPeriod" startAt="3"/>
            </a:pPr>
            <a:r>
              <a:rPr lang="fr-FR" dirty="0"/>
              <a:t>Dynamique du carbone organique</a:t>
            </a:r>
          </a:p>
        </p:txBody>
      </p:sp>
    </p:spTree>
    <p:extLst>
      <p:ext uri="{BB962C8B-B14F-4D97-AF65-F5344CB8AC3E}">
        <p14:creationId xmlns:p14="http://schemas.microsoft.com/office/powerpoint/2010/main" val="141489613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3902B47-7191-0036-5BD5-471B3E455CD7}"/>
              </a:ext>
            </a:extLst>
          </p:cNvPr>
          <p:cNvSpPr>
            <a:spLocks noGrp="1"/>
          </p:cNvSpPr>
          <p:nvPr>
            <p:ph type="title"/>
          </p:nvPr>
        </p:nvSpPr>
        <p:spPr>
          <a:xfrm>
            <a:off x="1905000" y="205650"/>
            <a:ext cx="21202650" cy="1625278"/>
          </a:xfrm>
        </p:spPr>
        <p:txBody>
          <a:bodyPr/>
          <a:lstStyle/>
          <a:p>
            <a:r>
              <a:rPr lang="fr-FR" dirty="0"/>
              <a:t>Schéma général de la dynamique du carbone </a:t>
            </a:r>
            <a:br>
              <a:rPr lang="fr-FR" dirty="0"/>
            </a:br>
            <a:r>
              <a:rPr lang="fr-FR" dirty="0"/>
              <a:t>dans les écosystèmes cultivés</a:t>
            </a:r>
          </a:p>
        </p:txBody>
      </p:sp>
      <p:pic>
        <p:nvPicPr>
          <p:cNvPr id="269" name="Image 268">
            <a:extLst>
              <a:ext uri="{FF2B5EF4-FFF2-40B4-BE49-F238E27FC236}">
                <a16:creationId xmlns:a16="http://schemas.microsoft.com/office/drawing/2014/main" id="{1E976A91-04B8-24DC-3B08-DB22873A77C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89987" y="3262725"/>
            <a:ext cx="5187874" cy="8281672"/>
          </a:xfrm>
          <a:prstGeom prst="rect">
            <a:avLst/>
          </a:prstGeom>
        </p:spPr>
      </p:pic>
      <p:sp>
        <p:nvSpPr>
          <p:cNvPr id="270" name="ZoneTexte 269">
            <a:extLst>
              <a:ext uri="{FF2B5EF4-FFF2-40B4-BE49-F238E27FC236}">
                <a16:creationId xmlns:a16="http://schemas.microsoft.com/office/drawing/2014/main" id="{2F6A2C14-FBF9-DFD7-E5B2-BE56418B08C1}"/>
              </a:ext>
            </a:extLst>
          </p:cNvPr>
          <p:cNvSpPr txBox="1"/>
          <p:nvPr/>
        </p:nvSpPr>
        <p:spPr>
          <a:xfrm>
            <a:off x="9870394" y="2517957"/>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sp>
        <p:nvSpPr>
          <p:cNvPr id="273" name="Ligne de connexion">
            <a:extLst>
              <a:ext uri="{FF2B5EF4-FFF2-40B4-BE49-F238E27FC236}">
                <a16:creationId xmlns:a16="http://schemas.microsoft.com/office/drawing/2014/main" id="{4326B184-E636-1B17-9BC2-FE48DCC81264}"/>
              </a:ext>
            </a:extLst>
          </p:cNvPr>
          <p:cNvSpPr/>
          <p:nvPr/>
        </p:nvSpPr>
        <p:spPr>
          <a:xfrm>
            <a:off x="10350228" y="6506700"/>
            <a:ext cx="1480043" cy="1873575"/>
          </a:xfrm>
          <a:custGeom>
            <a:avLst/>
            <a:gdLst/>
            <a:ahLst/>
            <a:cxnLst>
              <a:cxn ang="0">
                <a:pos x="wd2" y="hd2"/>
              </a:cxn>
              <a:cxn ang="5400000">
                <a:pos x="wd2" y="hd2"/>
              </a:cxn>
              <a:cxn ang="10800000">
                <a:pos x="wd2" y="hd2"/>
              </a:cxn>
              <a:cxn ang="16200000">
                <a:pos x="wd2" y="hd2"/>
              </a:cxn>
            </a:cxnLst>
            <a:rect l="0" t="0" r="r" b="b"/>
            <a:pathLst>
              <a:path w="21600" h="19521" extrusionOk="0">
                <a:moveTo>
                  <a:pt x="0" y="19521"/>
                </a:moveTo>
                <a:cubicBezTo>
                  <a:pt x="10355" y="4229"/>
                  <a:pt x="17555" y="-2079"/>
                  <a:pt x="21600" y="598"/>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341" name="Ligne de connexion">
            <a:extLst>
              <a:ext uri="{FF2B5EF4-FFF2-40B4-BE49-F238E27FC236}">
                <a16:creationId xmlns:a16="http://schemas.microsoft.com/office/drawing/2014/main" id="{5FBAF0F1-ED95-125A-4F57-8DA395A61581}"/>
              </a:ext>
            </a:extLst>
          </p:cNvPr>
          <p:cNvSpPr/>
          <p:nvPr/>
        </p:nvSpPr>
        <p:spPr>
          <a:xfrm>
            <a:off x="9329782" y="3119425"/>
            <a:ext cx="939536" cy="2477160"/>
          </a:xfrm>
          <a:custGeom>
            <a:avLst/>
            <a:gdLst/>
            <a:ahLst/>
            <a:cxnLst>
              <a:cxn ang="0">
                <a:pos x="wd2" y="hd2"/>
              </a:cxn>
              <a:cxn ang="5400000">
                <a:pos x="wd2" y="hd2"/>
              </a:cxn>
              <a:cxn ang="10800000">
                <a:pos x="wd2" y="hd2"/>
              </a:cxn>
              <a:cxn ang="16200000">
                <a:pos x="wd2" y="hd2"/>
              </a:cxn>
            </a:cxnLst>
            <a:rect l="0" t="0" r="r" b="b"/>
            <a:pathLst>
              <a:path w="16486" h="21600" extrusionOk="0">
                <a:moveTo>
                  <a:pt x="16486" y="21600"/>
                </a:moveTo>
                <a:cubicBezTo>
                  <a:pt x="-2599" y="15684"/>
                  <a:pt x="-5114" y="8484"/>
                  <a:pt x="8941" y="0"/>
                </a:cubicBezTo>
              </a:path>
            </a:pathLst>
          </a:custGeom>
          <a:ln w="88900">
            <a:solidFill>
              <a:srgbClr val="000000"/>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4" name="ZoneTexte 3">
            <a:extLst>
              <a:ext uri="{FF2B5EF4-FFF2-40B4-BE49-F238E27FC236}">
                <a16:creationId xmlns:a16="http://schemas.microsoft.com/office/drawing/2014/main" id="{7DF27B85-988D-1C65-32E9-F9FEE5016424}"/>
              </a:ext>
            </a:extLst>
          </p:cNvPr>
          <p:cNvSpPr txBox="1"/>
          <p:nvPr/>
        </p:nvSpPr>
        <p:spPr>
          <a:xfrm>
            <a:off x="853930" y="2517957"/>
            <a:ext cx="7626518" cy="6768000"/>
          </a:xfrm>
          <a:prstGeom prst="roundRect">
            <a:avLst>
              <a:gd name="adj" fmla="val 9473"/>
            </a:avLst>
          </a:prstGeom>
          <a:noFill/>
          <a:ln w="63500" cap="rnd">
            <a:solidFill>
              <a:srgbClr val="0079BF"/>
            </a:solidFill>
            <a:prstDash val="sysDot"/>
          </a:ln>
        </p:spPr>
        <p:txBody>
          <a:bodyPr wrap="square" lIns="72000" tIns="72000" rIns="72000" bIns="72000" rtlCol="0">
            <a:noAutofit/>
          </a:bodyPr>
          <a:lstStyle/>
          <a:p>
            <a:pPr algn="ctr">
              <a:spcAft>
                <a:spcPts val="2400"/>
              </a:spcAft>
            </a:pPr>
            <a:r>
              <a:rPr lang="fr-FR" sz="4800" b="1" dirty="0">
                <a:solidFill>
                  <a:srgbClr val="0079BF"/>
                </a:solidFill>
                <a:cs typeface="Arial" panose="020B0604020202020204" pitchFamily="34" charset="0"/>
              </a:rPr>
              <a:t>ENTRÉES DE C</a:t>
            </a:r>
          </a:p>
          <a:p>
            <a:pPr marL="358775" indent="-358775" algn="l">
              <a:buFont typeface="Marianne" panose="02000000000000000000" pitchFamily="50" charset="0"/>
              <a:buChar char="-"/>
            </a:pPr>
            <a:r>
              <a:rPr lang="fr-FR" sz="3600" b="1" dirty="0">
                <a:solidFill>
                  <a:srgbClr val="0079BF"/>
                </a:solidFill>
                <a:cs typeface="Arial" panose="020B0604020202020204" pitchFamily="34" charset="0"/>
              </a:rPr>
              <a:t>Litières</a:t>
            </a:r>
            <a:r>
              <a:rPr lang="fr-FR" sz="3600" dirty="0">
                <a:solidFill>
                  <a:srgbClr val="0079BF"/>
                </a:solidFill>
                <a:cs typeface="Arial" panose="020B0604020202020204" pitchFamily="34" charset="0"/>
              </a:rPr>
              <a:t> aériennes et racinaires</a:t>
            </a:r>
          </a:p>
          <a:p>
            <a:pPr marL="358775" indent="-358775" algn="l">
              <a:spcAft>
                <a:spcPts val="1200"/>
              </a:spcAft>
              <a:buFont typeface="Marianne" panose="02000000000000000000" pitchFamily="50" charset="0"/>
              <a:buChar char="-"/>
            </a:pPr>
            <a:r>
              <a:rPr lang="fr-FR" sz="3600" b="1" dirty="0">
                <a:solidFill>
                  <a:srgbClr val="0079BF"/>
                </a:solidFill>
                <a:cs typeface="Arial" panose="020B0604020202020204" pitchFamily="34" charset="0"/>
              </a:rPr>
              <a:t>Amendements organiques</a:t>
            </a:r>
          </a:p>
          <a:p>
            <a:pPr algn="l">
              <a:spcAft>
                <a:spcPts val="1200"/>
              </a:spcAft>
            </a:pPr>
            <a:r>
              <a:rPr lang="fr-FR" sz="2800" b="1" i="1" dirty="0">
                <a:solidFill>
                  <a:srgbClr val="0079BF"/>
                </a:solidFill>
                <a:cs typeface="Arial" panose="020B0604020202020204" pitchFamily="34" charset="0"/>
              </a:rPr>
              <a:t>Influencées par :</a:t>
            </a:r>
          </a:p>
          <a:p>
            <a:pPr marL="358775" indent="-358775" algn="l">
              <a:spcAft>
                <a:spcPts val="1200"/>
              </a:spcAft>
              <a:buFont typeface="Marianne" panose="02000000000000000000" pitchFamily="50" charset="0"/>
              <a:buChar char="-"/>
            </a:pPr>
            <a:r>
              <a:rPr lang="fr-FR" sz="2800" i="1" dirty="0">
                <a:solidFill>
                  <a:srgbClr val="0079BF"/>
                </a:solidFill>
                <a:cs typeface="Arial" panose="020B0604020202020204" pitchFamily="34" charset="0"/>
              </a:rPr>
              <a:t>Production Primaire Nette (NPP), fortement dépendante du climat</a:t>
            </a:r>
          </a:p>
          <a:p>
            <a:pPr marL="358775" indent="-358775" algn="l">
              <a:spcAft>
                <a:spcPts val="1200"/>
              </a:spcAft>
              <a:buFont typeface="Marianne" panose="02000000000000000000" pitchFamily="50" charset="0"/>
              <a:buChar char="-"/>
            </a:pPr>
            <a:r>
              <a:rPr lang="fr-FR" sz="2800" i="1" dirty="0">
                <a:solidFill>
                  <a:srgbClr val="0079BF"/>
                </a:solidFill>
                <a:cs typeface="Arial" panose="020B0604020202020204" pitchFamily="34" charset="0"/>
              </a:rPr>
              <a:t>Rotations (choix des cultures, prairies temporaires etc.)</a:t>
            </a:r>
          </a:p>
          <a:p>
            <a:pPr marL="358775" indent="-358775" algn="l">
              <a:spcAft>
                <a:spcPts val="1200"/>
              </a:spcAft>
              <a:buFont typeface="Marianne" panose="02000000000000000000" pitchFamily="50" charset="0"/>
              <a:buChar char="-"/>
            </a:pPr>
            <a:r>
              <a:rPr lang="fr-FR" sz="2800" i="1" dirty="0">
                <a:solidFill>
                  <a:srgbClr val="0079BF"/>
                </a:solidFill>
                <a:cs typeface="Arial" panose="020B0604020202020204" pitchFamily="34" charset="0"/>
              </a:rPr>
              <a:t>Pratiques (ex. restitution des pailles, couverts intermédiaires, apports d'amendements...)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E16EE7D-3C6D-383D-392B-C6E151B9B62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89987" y="3262725"/>
            <a:ext cx="5187874" cy="8281672"/>
          </a:xfrm>
          <a:prstGeom prst="rect">
            <a:avLst/>
          </a:prstGeom>
        </p:spPr>
      </p:pic>
      <p:sp>
        <p:nvSpPr>
          <p:cNvPr id="335" name="Titre 334">
            <a:extLst>
              <a:ext uri="{FF2B5EF4-FFF2-40B4-BE49-F238E27FC236}">
                <a16:creationId xmlns:a16="http://schemas.microsoft.com/office/drawing/2014/main" id="{06ACF5C2-07CF-AEC4-1D43-B5763F894C8A}"/>
              </a:ext>
            </a:extLst>
          </p:cNvPr>
          <p:cNvSpPr>
            <a:spLocks noGrp="1"/>
          </p:cNvSpPr>
          <p:nvPr>
            <p:ph type="title"/>
          </p:nvPr>
        </p:nvSpPr>
        <p:spPr>
          <a:xfrm>
            <a:off x="1905000" y="205650"/>
            <a:ext cx="21202650" cy="1625278"/>
          </a:xfrm>
        </p:spPr>
        <p:txBody>
          <a:bodyPr/>
          <a:lstStyle/>
          <a:p>
            <a:r>
              <a:rPr lang="fr-FR" dirty="0"/>
              <a:t>Schéma général de la dynamique du carbone </a:t>
            </a:r>
            <a:br>
              <a:rPr lang="fr-FR" dirty="0"/>
            </a:br>
            <a:r>
              <a:rPr lang="fr-FR" dirty="0"/>
              <a:t>dans les écosystèmes cultivés</a:t>
            </a:r>
          </a:p>
        </p:txBody>
      </p:sp>
      <p:sp>
        <p:nvSpPr>
          <p:cNvPr id="481" name="ZoneTexte 107">
            <a:extLst>
              <a:ext uri="{FF2B5EF4-FFF2-40B4-BE49-F238E27FC236}">
                <a16:creationId xmlns:a16="http://schemas.microsoft.com/office/drawing/2014/main" id="{6F4AB7E0-B6C2-29C8-780C-0024428EA3ED}"/>
              </a:ext>
            </a:extLst>
          </p:cNvPr>
          <p:cNvSpPr txBox="1"/>
          <p:nvPr/>
        </p:nvSpPr>
        <p:spPr>
          <a:xfrm>
            <a:off x="15321790" y="2517956"/>
            <a:ext cx="7241647" cy="3474000"/>
          </a:xfrm>
          <a:prstGeom prst="roundRect">
            <a:avLst/>
          </a:prstGeom>
          <a:ln w="63500" cap="rnd">
            <a:solidFill>
              <a:srgbClr val="00B050"/>
            </a:solidFill>
            <a:prstDash val="sysDot"/>
            <a:round/>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72000" rIns="72000" bIns="72000" anchor="ctr">
            <a:noAutofit/>
          </a:bodyPr>
          <a:lstStyle/>
          <a:p>
            <a:pPr algn="ctr" defTabSz="2438337" hangingPunct="0">
              <a:spcAft>
                <a:spcPts val="2400"/>
              </a:spcAft>
              <a:defRPr sz="4000" b="1">
                <a:solidFill>
                  <a:srgbClr val="00B050"/>
                </a:solidFill>
              </a:defRPr>
            </a:pPr>
            <a:r>
              <a:rPr sz="4800" b="1" kern="0" dirty="0">
                <a:solidFill>
                  <a:srgbClr val="00B050"/>
                </a:solidFill>
                <a:cs typeface="Arial" panose="020B0604020202020204" pitchFamily="34" charset="0"/>
                <a:sym typeface="Helvetica Neue"/>
              </a:rPr>
              <a:t>SORTIES DE C</a:t>
            </a:r>
          </a:p>
          <a:p>
            <a:pPr marL="358775" indent="-358775" defTabSz="2438337" hangingPunct="0">
              <a:buFontTx/>
              <a:buChar char="-"/>
              <a:defRPr sz="4000">
                <a:solidFill>
                  <a:srgbClr val="00B050"/>
                </a:solidFill>
              </a:defRPr>
            </a:pPr>
            <a:r>
              <a:rPr lang="fr-FR" sz="3600" b="1" kern="0" dirty="0">
                <a:solidFill>
                  <a:srgbClr val="00B050"/>
                </a:solidFill>
                <a:cs typeface="Arial" panose="020B0604020202020204" pitchFamily="34" charset="0"/>
                <a:sym typeface="Helvetica Neue"/>
              </a:rPr>
              <a:t>Respiration</a:t>
            </a:r>
            <a:r>
              <a:rPr lang="fr-FR" sz="3600" kern="0" dirty="0">
                <a:solidFill>
                  <a:srgbClr val="00B050"/>
                </a:solidFill>
                <a:cs typeface="Arial" panose="020B0604020202020204" pitchFamily="34" charset="0"/>
                <a:sym typeface="Helvetica Neue"/>
              </a:rPr>
              <a:t>, </a:t>
            </a:r>
            <a:r>
              <a:rPr lang="fr-FR" sz="2800" kern="0" dirty="0">
                <a:solidFill>
                  <a:srgbClr val="00B050"/>
                </a:solidFill>
                <a:cs typeface="Arial" panose="020B0604020202020204" pitchFamily="34" charset="0"/>
                <a:sym typeface="Helvetica Neue"/>
              </a:rPr>
              <a:t>principalement par les micro-organismes (dépendante des conditions pédoclimatiques)</a:t>
            </a:r>
          </a:p>
          <a:p>
            <a:pPr marL="358775" indent="-358775" defTabSz="2438337" hangingPunct="0">
              <a:buFontTx/>
              <a:buChar char="-"/>
              <a:defRPr sz="4000">
                <a:solidFill>
                  <a:srgbClr val="00B050"/>
                </a:solidFill>
              </a:defRPr>
            </a:pPr>
            <a:r>
              <a:rPr lang="fr-FR" sz="3600" b="1" kern="0" dirty="0">
                <a:solidFill>
                  <a:srgbClr val="00B050"/>
                </a:solidFill>
                <a:cs typeface="Arial" panose="020B0604020202020204" pitchFamily="34" charset="0"/>
                <a:sym typeface="Helvetica Neue"/>
              </a:rPr>
              <a:t>Érosion et Lessivage</a:t>
            </a:r>
          </a:p>
        </p:txBody>
      </p:sp>
      <p:sp>
        <p:nvSpPr>
          <p:cNvPr id="490" name="ZoneTexte 489">
            <a:extLst>
              <a:ext uri="{FF2B5EF4-FFF2-40B4-BE49-F238E27FC236}">
                <a16:creationId xmlns:a16="http://schemas.microsoft.com/office/drawing/2014/main" id="{4A140F41-4FF7-CAF9-277D-C8453D1943DF}"/>
              </a:ext>
            </a:extLst>
          </p:cNvPr>
          <p:cNvSpPr txBox="1"/>
          <p:nvPr/>
        </p:nvSpPr>
        <p:spPr>
          <a:xfrm>
            <a:off x="2603061" y="9791567"/>
            <a:ext cx="6398716" cy="3429855"/>
          </a:xfrm>
          <a:prstGeom prst="roundRect">
            <a:avLst/>
          </a:prstGeom>
          <a:noFill/>
          <a:ln w="63500" cap="rnd">
            <a:solidFill>
              <a:srgbClr val="FF644E"/>
            </a:solidFill>
            <a:prstDash val="sysDot"/>
          </a:ln>
        </p:spPr>
        <p:txBody>
          <a:bodyPr wrap="square" lIns="72000" tIns="72000" rIns="72000" bIns="72000" rtlCol="0">
            <a:spAutoFit/>
          </a:bodyPr>
          <a:lstStyle/>
          <a:p>
            <a:pPr marL="361950" indent="-361950" algn="l" defTabSz="803275">
              <a:buFont typeface="Arial" panose="020B0604020202020204" pitchFamily="34" charset="0"/>
              <a:buChar char="•"/>
              <a:tabLst>
                <a:tab pos="803275" algn="l"/>
              </a:tabLst>
            </a:pPr>
            <a:r>
              <a:rPr lang="fr-FR" sz="3600" b="1" dirty="0">
                <a:solidFill>
                  <a:srgbClr val="FF644E"/>
                </a:solidFill>
                <a:cs typeface="Arial" panose="020B0604020202020204" pitchFamily="34" charset="0"/>
              </a:rPr>
              <a:t>Biotransformations</a:t>
            </a:r>
            <a:r>
              <a:rPr lang="fr-FR" sz="3600" dirty="0">
                <a:solidFill>
                  <a:srgbClr val="FF644E"/>
                </a:solidFill>
                <a:cs typeface="Arial" panose="020B0604020202020204" pitchFamily="34" charset="0"/>
              </a:rPr>
              <a:t> </a:t>
            </a:r>
            <a:br>
              <a:rPr lang="fr-FR" sz="3600" dirty="0">
                <a:solidFill>
                  <a:srgbClr val="FF644E"/>
                </a:solidFill>
                <a:cs typeface="Arial" panose="020B0604020202020204" pitchFamily="34" charset="0"/>
              </a:rPr>
            </a:br>
            <a:r>
              <a:rPr lang="fr-FR" sz="2800" dirty="0">
                <a:solidFill>
                  <a:srgbClr val="FF644E"/>
                </a:solidFill>
                <a:cs typeface="Arial" panose="020B0604020202020204" pitchFamily="34" charset="0"/>
              </a:rPr>
              <a:t>	(synthèse microbienne, 	dépolymérisation, 	fragmentation)</a:t>
            </a:r>
          </a:p>
          <a:p>
            <a:pPr marL="358775" indent="-358775" algn="l" defTabSz="808038">
              <a:buFont typeface="Arial" panose="020B0604020202020204" pitchFamily="34" charset="0"/>
              <a:buChar char="•"/>
            </a:pPr>
            <a:r>
              <a:rPr lang="fr-FR" sz="3600" b="1" dirty="0">
                <a:solidFill>
                  <a:srgbClr val="FF644E"/>
                </a:solidFill>
                <a:cs typeface="Arial" panose="020B0604020202020204" pitchFamily="34" charset="0"/>
              </a:rPr>
              <a:t>Transferts</a:t>
            </a:r>
            <a:r>
              <a:rPr lang="fr-FR" sz="3600" dirty="0">
                <a:solidFill>
                  <a:srgbClr val="FF644E"/>
                </a:solidFill>
                <a:cs typeface="Arial" panose="020B0604020202020204" pitchFamily="34" charset="0"/>
              </a:rPr>
              <a:t> </a:t>
            </a:r>
            <a:br>
              <a:rPr lang="fr-FR" sz="3600" dirty="0">
                <a:solidFill>
                  <a:srgbClr val="FF644E"/>
                </a:solidFill>
                <a:cs typeface="Arial" panose="020B0604020202020204" pitchFamily="34" charset="0"/>
              </a:rPr>
            </a:br>
            <a:r>
              <a:rPr lang="fr-FR" sz="2800" dirty="0">
                <a:solidFill>
                  <a:srgbClr val="FF644E"/>
                </a:solidFill>
                <a:cs typeface="Arial" panose="020B0604020202020204" pitchFamily="34" charset="0"/>
              </a:rPr>
              <a:t>	(bioturbation, diffusion, etc.)</a:t>
            </a:r>
          </a:p>
        </p:txBody>
      </p:sp>
      <p:sp>
        <p:nvSpPr>
          <p:cNvPr id="493" name="ZoneTexte 492">
            <a:extLst>
              <a:ext uri="{FF2B5EF4-FFF2-40B4-BE49-F238E27FC236}">
                <a16:creationId xmlns:a16="http://schemas.microsoft.com/office/drawing/2014/main" id="{935D03AB-6CE9-E9BD-D45B-E1C12A240965}"/>
              </a:ext>
            </a:extLst>
          </p:cNvPr>
          <p:cNvSpPr txBox="1"/>
          <p:nvPr/>
        </p:nvSpPr>
        <p:spPr>
          <a:xfrm>
            <a:off x="15320673" y="6349170"/>
            <a:ext cx="8540224" cy="6742488"/>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Les matières organiques des sols sont clivées par les enzymes microbiennes en petites molécules solubles absorbable par les micro-organismes. Le carbone ainsi ingéré est </a:t>
            </a:r>
            <a:r>
              <a:rPr lang="fr-FR" sz="3600" b="1" dirty="0">
                <a:cs typeface="Arial" panose="020B0604020202020204" pitchFamily="34" charset="0"/>
              </a:rPr>
              <a:t>une source de matière (synthèse microbienne) et d'énergie (respiration hétérotrophe).</a:t>
            </a:r>
          </a:p>
          <a:p>
            <a:pPr algn="l"/>
            <a:endParaRPr lang="fr-FR" sz="3600" dirty="0">
              <a:cs typeface="Arial" panose="020B0604020202020204" pitchFamily="34" charset="0"/>
            </a:endParaRPr>
          </a:p>
          <a:p>
            <a:pPr algn="l"/>
            <a:r>
              <a:rPr lang="fr-FR" sz="3600" dirty="0">
                <a:cs typeface="Arial" panose="020B0604020202020204" pitchFamily="34" charset="0"/>
              </a:rPr>
              <a:t>Les sorties de C des sols se font principalement sous forme de CO</a:t>
            </a:r>
            <a:r>
              <a:rPr lang="fr-FR" sz="3600" baseline="-25000" dirty="0">
                <a:cs typeface="Arial" panose="020B0604020202020204" pitchFamily="34" charset="0"/>
              </a:rPr>
              <a:t>2</a:t>
            </a:r>
            <a:r>
              <a:rPr lang="fr-FR" sz="3600" dirty="0">
                <a:cs typeface="Arial" panose="020B0604020202020204" pitchFamily="34" charset="0"/>
              </a:rPr>
              <a:t> issu de la respiration hétérotrophe des micro-organismes.</a:t>
            </a:r>
          </a:p>
        </p:txBody>
      </p:sp>
      <p:sp>
        <p:nvSpPr>
          <p:cNvPr id="4" name="ZoneTexte 3">
            <a:extLst>
              <a:ext uri="{FF2B5EF4-FFF2-40B4-BE49-F238E27FC236}">
                <a16:creationId xmlns:a16="http://schemas.microsoft.com/office/drawing/2014/main" id="{57D8AF4C-5A28-BB77-6B60-947E07F8A5EE}"/>
              </a:ext>
            </a:extLst>
          </p:cNvPr>
          <p:cNvSpPr txBox="1"/>
          <p:nvPr/>
        </p:nvSpPr>
        <p:spPr>
          <a:xfrm>
            <a:off x="853930" y="2517957"/>
            <a:ext cx="7626518" cy="6768000"/>
          </a:xfrm>
          <a:prstGeom prst="roundRect">
            <a:avLst>
              <a:gd name="adj" fmla="val 9473"/>
            </a:avLst>
          </a:prstGeom>
          <a:noFill/>
          <a:ln w="63500" cap="rnd">
            <a:solidFill>
              <a:srgbClr val="0079BF"/>
            </a:solidFill>
            <a:prstDash val="sysDot"/>
          </a:ln>
        </p:spPr>
        <p:txBody>
          <a:bodyPr wrap="square" lIns="72000" tIns="72000" rIns="72000" bIns="72000" rtlCol="0">
            <a:noAutofit/>
          </a:bodyPr>
          <a:lstStyle/>
          <a:p>
            <a:pPr algn="ctr">
              <a:spcAft>
                <a:spcPts val="2400"/>
              </a:spcAft>
            </a:pPr>
            <a:r>
              <a:rPr lang="fr-FR" sz="4800" b="1" dirty="0">
                <a:solidFill>
                  <a:srgbClr val="0079BF"/>
                </a:solidFill>
                <a:cs typeface="Arial" panose="020B0604020202020204" pitchFamily="34" charset="0"/>
              </a:rPr>
              <a:t>ENTRÉES DE C</a:t>
            </a:r>
          </a:p>
          <a:p>
            <a:pPr marL="358775" indent="-358775" algn="l">
              <a:buFont typeface="Marianne" panose="02000000000000000000" pitchFamily="50" charset="0"/>
              <a:buChar char="-"/>
            </a:pPr>
            <a:r>
              <a:rPr lang="fr-FR" sz="3600" b="1" dirty="0">
                <a:solidFill>
                  <a:srgbClr val="0079BF"/>
                </a:solidFill>
                <a:cs typeface="Arial" panose="020B0604020202020204" pitchFamily="34" charset="0"/>
              </a:rPr>
              <a:t>Litières</a:t>
            </a:r>
            <a:r>
              <a:rPr lang="fr-FR" sz="3600" dirty="0">
                <a:solidFill>
                  <a:srgbClr val="0079BF"/>
                </a:solidFill>
                <a:cs typeface="Arial" panose="020B0604020202020204" pitchFamily="34" charset="0"/>
              </a:rPr>
              <a:t> aériennes et racinaires</a:t>
            </a:r>
          </a:p>
          <a:p>
            <a:pPr marL="358775" indent="-358775" algn="l">
              <a:spcAft>
                <a:spcPts val="1200"/>
              </a:spcAft>
              <a:buFont typeface="Marianne" panose="02000000000000000000" pitchFamily="50" charset="0"/>
              <a:buChar char="-"/>
            </a:pPr>
            <a:r>
              <a:rPr lang="fr-FR" sz="3600" b="1" dirty="0">
                <a:solidFill>
                  <a:srgbClr val="0079BF"/>
                </a:solidFill>
                <a:cs typeface="Arial" panose="020B0604020202020204" pitchFamily="34" charset="0"/>
              </a:rPr>
              <a:t>Amendements organiques</a:t>
            </a:r>
          </a:p>
          <a:p>
            <a:pPr algn="l">
              <a:spcAft>
                <a:spcPts val="1200"/>
              </a:spcAft>
            </a:pPr>
            <a:r>
              <a:rPr lang="fr-FR" sz="2800" b="1" i="1" dirty="0">
                <a:solidFill>
                  <a:srgbClr val="0079BF"/>
                </a:solidFill>
                <a:cs typeface="Arial" panose="020B0604020202020204" pitchFamily="34" charset="0"/>
              </a:rPr>
              <a:t>Influencées par :</a:t>
            </a:r>
          </a:p>
          <a:p>
            <a:pPr marL="358775" indent="-358775" algn="l">
              <a:spcAft>
                <a:spcPts val="1200"/>
              </a:spcAft>
              <a:buFont typeface="Marianne" panose="02000000000000000000" pitchFamily="50" charset="0"/>
              <a:buChar char="-"/>
            </a:pPr>
            <a:r>
              <a:rPr lang="fr-FR" sz="2800" i="1" dirty="0">
                <a:solidFill>
                  <a:srgbClr val="0079BF"/>
                </a:solidFill>
                <a:cs typeface="Arial" panose="020B0604020202020204" pitchFamily="34" charset="0"/>
              </a:rPr>
              <a:t>Production Primaire Nette (NPP),  fortement dépendante du climat</a:t>
            </a:r>
          </a:p>
          <a:p>
            <a:pPr marL="358775" indent="-358775" algn="l">
              <a:spcAft>
                <a:spcPts val="1200"/>
              </a:spcAft>
              <a:buFont typeface="Marianne" panose="02000000000000000000" pitchFamily="50" charset="0"/>
              <a:buChar char="-"/>
            </a:pPr>
            <a:r>
              <a:rPr lang="fr-FR" sz="2800" i="1" dirty="0">
                <a:solidFill>
                  <a:srgbClr val="0079BF"/>
                </a:solidFill>
                <a:cs typeface="Arial" panose="020B0604020202020204" pitchFamily="34" charset="0"/>
              </a:rPr>
              <a:t>Rotations (choix des cultures, prairies temporaires etc.)</a:t>
            </a:r>
          </a:p>
          <a:p>
            <a:pPr marL="358775" indent="-358775" algn="l">
              <a:spcAft>
                <a:spcPts val="1200"/>
              </a:spcAft>
              <a:buFont typeface="Marianne" panose="02000000000000000000" pitchFamily="50" charset="0"/>
              <a:buChar char="-"/>
            </a:pPr>
            <a:r>
              <a:rPr lang="fr-FR" sz="2800" i="1" dirty="0">
                <a:solidFill>
                  <a:srgbClr val="0079BF"/>
                </a:solidFill>
                <a:cs typeface="Arial" panose="020B0604020202020204" pitchFamily="34" charset="0"/>
              </a:rPr>
              <a:t>Pratiques (ex. restitution des pailles, couverts intermédiaires, apports d'amendements...)</a:t>
            </a:r>
          </a:p>
        </p:txBody>
      </p:sp>
      <p:sp>
        <p:nvSpPr>
          <p:cNvPr id="10" name="ZoneTexte 9">
            <a:extLst>
              <a:ext uri="{FF2B5EF4-FFF2-40B4-BE49-F238E27FC236}">
                <a16:creationId xmlns:a16="http://schemas.microsoft.com/office/drawing/2014/main" id="{44A422C9-C217-D966-4B32-6BFA1767C0E0}"/>
              </a:ext>
            </a:extLst>
          </p:cNvPr>
          <p:cNvSpPr txBox="1"/>
          <p:nvPr/>
        </p:nvSpPr>
        <p:spPr>
          <a:xfrm>
            <a:off x="9870394" y="2517957"/>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sp>
        <p:nvSpPr>
          <p:cNvPr id="11" name="Ligne de connexion">
            <a:extLst>
              <a:ext uri="{FF2B5EF4-FFF2-40B4-BE49-F238E27FC236}">
                <a16:creationId xmlns:a16="http://schemas.microsoft.com/office/drawing/2014/main" id="{B178484C-C775-5C01-B1DB-D4F48EBEF240}"/>
              </a:ext>
            </a:extLst>
          </p:cNvPr>
          <p:cNvSpPr/>
          <p:nvPr/>
        </p:nvSpPr>
        <p:spPr>
          <a:xfrm>
            <a:off x="10350228" y="6506700"/>
            <a:ext cx="1480043" cy="1873575"/>
          </a:xfrm>
          <a:custGeom>
            <a:avLst/>
            <a:gdLst/>
            <a:ahLst/>
            <a:cxnLst>
              <a:cxn ang="0">
                <a:pos x="wd2" y="hd2"/>
              </a:cxn>
              <a:cxn ang="5400000">
                <a:pos x="wd2" y="hd2"/>
              </a:cxn>
              <a:cxn ang="10800000">
                <a:pos x="wd2" y="hd2"/>
              </a:cxn>
              <a:cxn ang="16200000">
                <a:pos x="wd2" y="hd2"/>
              </a:cxn>
            </a:cxnLst>
            <a:rect l="0" t="0" r="r" b="b"/>
            <a:pathLst>
              <a:path w="21600" h="19521" extrusionOk="0">
                <a:moveTo>
                  <a:pt x="0" y="19521"/>
                </a:moveTo>
                <a:cubicBezTo>
                  <a:pt x="10355" y="4229"/>
                  <a:pt x="17555" y="-2079"/>
                  <a:pt x="21600" y="598"/>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12" name="Ligne de connexion">
            <a:extLst>
              <a:ext uri="{FF2B5EF4-FFF2-40B4-BE49-F238E27FC236}">
                <a16:creationId xmlns:a16="http://schemas.microsoft.com/office/drawing/2014/main" id="{3DA12347-7847-84DD-2A41-4BEBFF8460F3}"/>
              </a:ext>
            </a:extLst>
          </p:cNvPr>
          <p:cNvSpPr/>
          <p:nvPr/>
        </p:nvSpPr>
        <p:spPr>
          <a:xfrm>
            <a:off x="9329782" y="3119425"/>
            <a:ext cx="939536" cy="2477160"/>
          </a:xfrm>
          <a:custGeom>
            <a:avLst/>
            <a:gdLst/>
            <a:ahLst/>
            <a:cxnLst>
              <a:cxn ang="0">
                <a:pos x="wd2" y="hd2"/>
              </a:cxn>
              <a:cxn ang="5400000">
                <a:pos x="wd2" y="hd2"/>
              </a:cxn>
              <a:cxn ang="10800000">
                <a:pos x="wd2" y="hd2"/>
              </a:cxn>
              <a:cxn ang="16200000">
                <a:pos x="wd2" y="hd2"/>
              </a:cxn>
            </a:cxnLst>
            <a:rect l="0" t="0" r="r" b="b"/>
            <a:pathLst>
              <a:path w="16486" h="21600" extrusionOk="0">
                <a:moveTo>
                  <a:pt x="16486" y="21600"/>
                </a:moveTo>
                <a:cubicBezTo>
                  <a:pt x="-2599" y="15684"/>
                  <a:pt x="-5114" y="8484"/>
                  <a:pt x="8941" y="0"/>
                </a:cubicBezTo>
              </a:path>
            </a:pathLst>
          </a:custGeom>
          <a:ln w="88900">
            <a:solidFill>
              <a:srgbClr val="000000"/>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13" name="Ligne de connexion">
            <a:extLst>
              <a:ext uri="{FF2B5EF4-FFF2-40B4-BE49-F238E27FC236}">
                <a16:creationId xmlns:a16="http://schemas.microsoft.com/office/drawing/2014/main" id="{006FB285-D864-8757-A903-7795DC77DF56}"/>
              </a:ext>
            </a:extLst>
          </p:cNvPr>
          <p:cNvSpPr/>
          <p:nvPr/>
        </p:nvSpPr>
        <p:spPr>
          <a:xfrm>
            <a:off x="12119207" y="3262725"/>
            <a:ext cx="1632582" cy="60232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394" y="8684"/>
                  <a:pt x="12194" y="15884"/>
                  <a:pt x="0" y="21600"/>
                </a:cubicBezTo>
              </a:path>
            </a:pathLst>
          </a:custGeom>
          <a:ln w="88900">
            <a:solidFill>
              <a:srgbClr val="00B050"/>
            </a:solidFill>
            <a:headEnd type="triangle" w="lg" len="lg"/>
          </a:ln>
        </p:spPr>
        <p:txBody>
          <a:bodyPr lIns="50800" tIns="50800" rIns="50800" bIns="50800"/>
          <a:lstStyle/>
          <a:p>
            <a:pPr marL="0" marR="0" lvl="0" indent="0" algn="ctr" defTabSz="2438337" eaLnBrk="1" fontAlgn="auto" latinLnBrk="0" hangingPunct="0">
              <a:lnSpc>
                <a:spcPct val="100000"/>
              </a:lnSpc>
              <a:spcBef>
                <a:spcPts val="0"/>
              </a:spcBef>
              <a:spcAft>
                <a:spcPts val="0"/>
              </a:spcAft>
              <a:buClrTx/>
              <a:buSzTx/>
              <a:buFontTx/>
              <a:buNone/>
              <a:tabLst/>
              <a:defRPr>
                <a:latin typeface="+mj-lt"/>
                <a:ea typeface="+mj-ea"/>
                <a:cs typeface="+mj-cs"/>
                <a:sym typeface="Helvetica"/>
              </a:defRPr>
            </a:pPr>
            <a:endParaRPr kumimoji="0" sz="2400" b="0" i="0" u="none" strike="noStrike" kern="0" cap="none" spc="0" normalizeH="0" baseline="0" noProof="0" dirty="0">
              <a:ln>
                <a:noFill/>
              </a:ln>
              <a:solidFill>
                <a:srgbClr val="5E5E5E"/>
              </a:solidFill>
              <a:effectLst/>
              <a:uLnTx/>
              <a:uFillTx/>
              <a:latin typeface="Arial" panose="020B0604020202020204" pitchFamily="34" charset="0"/>
              <a:ea typeface="+mj-ea"/>
              <a:cs typeface="Arial" panose="020B0604020202020204" pitchFamily="34" charset="0"/>
              <a:sym typeface="Helvetica"/>
            </a:endParaRPr>
          </a:p>
        </p:txBody>
      </p:sp>
      <p:sp>
        <p:nvSpPr>
          <p:cNvPr id="15" name="ZoneTexte 14">
            <a:extLst>
              <a:ext uri="{FF2B5EF4-FFF2-40B4-BE49-F238E27FC236}">
                <a16:creationId xmlns:a16="http://schemas.microsoft.com/office/drawing/2014/main" id="{64D2499D-36CA-21D2-8FC3-AF2ACEDDF10E}"/>
              </a:ext>
            </a:extLst>
          </p:cNvPr>
          <p:cNvSpPr txBox="1"/>
          <p:nvPr/>
        </p:nvSpPr>
        <p:spPr>
          <a:xfrm>
            <a:off x="13322057" y="2517957"/>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grpSp>
        <p:nvGrpSpPr>
          <p:cNvPr id="46" name="Groupe 45">
            <a:extLst>
              <a:ext uri="{FF2B5EF4-FFF2-40B4-BE49-F238E27FC236}">
                <a16:creationId xmlns:a16="http://schemas.microsoft.com/office/drawing/2014/main" id="{1E5FE6B5-FD72-8666-7CFD-F5FF57D77254}"/>
              </a:ext>
            </a:extLst>
          </p:cNvPr>
          <p:cNvGrpSpPr/>
          <p:nvPr/>
        </p:nvGrpSpPr>
        <p:grpSpPr>
          <a:xfrm>
            <a:off x="8951971" y="8840560"/>
            <a:ext cx="3042290" cy="3042290"/>
            <a:chOff x="9130149" y="8810625"/>
            <a:chExt cx="2387418" cy="2387418"/>
          </a:xfrm>
        </p:grpSpPr>
        <p:sp>
          <p:nvSpPr>
            <p:cNvPr id="45" name="Ellipse 44">
              <a:extLst>
                <a:ext uri="{FF2B5EF4-FFF2-40B4-BE49-F238E27FC236}">
                  <a16:creationId xmlns:a16="http://schemas.microsoft.com/office/drawing/2014/main" id="{F5BE83FA-BB27-F880-FB58-ADB2C652E742}"/>
                </a:ext>
              </a:extLst>
            </p:cNvPr>
            <p:cNvSpPr/>
            <p:nvPr/>
          </p:nvSpPr>
          <p:spPr>
            <a:xfrm>
              <a:off x="9130149" y="8810625"/>
              <a:ext cx="2387418" cy="2387418"/>
            </a:xfrm>
            <a:prstGeom prst="ellipse">
              <a:avLst/>
            </a:prstGeom>
            <a:solidFill>
              <a:schemeClr val="bg1">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8" name="Graphique 27">
              <a:extLst>
                <a:ext uri="{FF2B5EF4-FFF2-40B4-BE49-F238E27FC236}">
                  <a16:creationId xmlns:a16="http://schemas.microsoft.com/office/drawing/2014/main" id="{28C0590D-2855-A700-4808-1395DC52DE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91214" y="9544991"/>
              <a:ext cx="602812" cy="780109"/>
            </a:xfrm>
            <a:prstGeom prst="rect">
              <a:avLst/>
            </a:prstGeom>
          </p:spPr>
        </p:pic>
        <p:pic>
          <p:nvPicPr>
            <p:cNvPr id="30" name="Graphique 29">
              <a:extLst>
                <a:ext uri="{FF2B5EF4-FFF2-40B4-BE49-F238E27FC236}">
                  <a16:creationId xmlns:a16="http://schemas.microsoft.com/office/drawing/2014/main" id="{72626D27-0BAF-1189-CF07-08B54F18F6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69810">
              <a:off x="9794840" y="10384725"/>
              <a:ext cx="591416" cy="197139"/>
            </a:xfrm>
            <a:prstGeom prst="rect">
              <a:avLst/>
            </a:prstGeom>
          </p:spPr>
        </p:pic>
        <p:pic>
          <p:nvPicPr>
            <p:cNvPr id="32" name="Graphique 31">
              <a:extLst>
                <a:ext uri="{FF2B5EF4-FFF2-40B4-BE49-F238E27FC236}">
                  <a16:creationId xmlns:a16="http://schemas.microsoft.com/office/drawing/2014/main" id="{B5EC0321-305E-8EC3-0B5A-9AC1D817D8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76569" y="10195201"/>
              <a:ext cx="266604" cy="253274"/>
            </a:xfrm>
            <a:prstGeom prst="rect">
              <a:avLst/>
            </a:prstGeom>
          </p:spPr>
        </p:pic>
        <p:pic>
          <p:nvPicPr>
            <p:cNvPr id="34" name="Graphique 33">
              <a:extLst>
                <a:ext uri="{FF2B5EF4-FFF2-40B4-BE49-F238E27FC236}">
                  <a16:creationId xmlns:a16="http://schemas.microsoft.com/office/drawing/2014/main" id="{EEE73767-1996-4F6D-EA6D-B36CC56B6A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439747">
              <a:off x="9782582" y="9384510"/>
              <a:ext cx="309944" cy="662154"/>
            </a:xfrm>
            <a:prstGeom prst="rect">
              <a:avLst/>
            </a:prstGeom>
          </p:spPr>
        </p:pic>
        <p:grpSp>
          <p:nvGrpSpPr>
            <p:cNvPr id="41" name="Groupe 40">
              <a:extLst>
                <a:ext uri="{FF2B5EF4-FFF2-40B4-BE49-F238E27FC236}">
                  <a16:creationId xmlns:a16="http://schemas.microsoft.com/office/drawing/2014/main" id="{358AC2B4-E2E1-E89A-9685-4FEDC58294E9}"/>
                </a:ext>
              </a:extLst>
            </p:cNvPr>
            <p:cNvGrpSpPr/>
            <p:nvPr/>
          </p:nvGrpSpPr>
          <p:grpSpPr>
            <a:xfrm>
              <a:off x="10819603" y="9428935"/>
              <a:ext cx="357268" cy="536936"/>
              <a:chOff x="11595814" y="10049641"/>
              <a:chExt cx="357268" cy="536936"/>
            </a:xfrm>
          </p:grpSpPr>
          <p:pic>
            <p:nvPicPr>
              <p:cNvPr id="35" name="Graphique 34">
                <a:extLst>
                  <a:ext uri="{FF2B5EF4-FFF2-40B4-BE49-F238E27FC236}">
                    <a16:creationId xmlns:a16="http://schemas.microsoft.com/office/drawing/2014/main" id="{92D241C1-A67F-BDBB-7B88-32B1E248B9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525380">
                <a:off x="11589149" y="10056306"/>
                <a:ext cx="266604" cy="253274"/>
              </a:xfrm>
              <a:prstGeom prst="rect">
                <a:avLst/>
              </a:prstGeom>
            </p:spPr>
          </p:pic>
          <p:pic>
            <p:nvPicPr>
              <p:cNvPr id="36" name="Graphique 35">
                <a:extLst>
                  <a:ext uri="{FF2B5EF4-FFF2-40B4-BE49-F238E27FC236}">
                    <a16:creationId xmlns:a16="http://schemas.microsoft.com/office/drawing/2014/main" id="{33C3621F-25A9-38CD-4963-4E6EE55FC7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525380">
                <a:off x="11693143" y="10326638"/>
                <a:ext cx="266604" cy="253274"/>
              </a:xfrm>
              <a:prstGeom prst="rect">
                <a:avLst/>
              </a:prstGeom>
            </p:spPr>
          </p:pic>
        </p:grpSp>
        <p:sp>
          <p:nvSpPr>
            <p:cNvPr id="37" name="Ellipse 36">
              <a:extLst>
                <a:ext uri="{FF2B5EF4-FFF2-40B4-BE49-F238E27FC236}">
                  <a16:creationId xmlns:a16="http://schemas.microsoft.com/office/drawing/2014/main" id="{B1B46832-A7F7-B777-7938-AFE310FA5A3E}"/>
                </a:ext>
              </a:extLst>
            </p:cNvPr>
            <p:cNvSpPr/>
            <p:nvPr/>
          </p:nvSpPr>
          <p:spPr>
            <a:xfrm>
              <a:off x="10641406" y="9316308"/>
              <a:ext cx="114300" cy="1143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8" name="Ellipse 37">
              <a:extLst>
                <a:ext uri="{FF2B5EF4-FFF2-40B4-BE49-F238E27FC236}">
                  <a16:creationId xmlns:a16="http://schemas.microsoft.com/office/drawing/2014/main" id="{C75AA2C6-E5AC-4D6C-87A6-D271ACDF52EC}"/>
                </a:ext>
              </a:extLst>
            </p:cNvPr>
            <p:cNvSpPr/>
            <p:nvPr/>
          </p:nvSpPr>
          <p:spPr>
            <a:xfrm>
              <a:off x="10432843" y="10442083"/>
              <a:ext cx="100115" cy="1001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9" name="Ellipse 38">
              <a:extLst>
                <a:ext uri="{FF2B5EF4-FFF2-40B4-BE49-F238E27FC236}">
                  <a16:creationId xmlns:a16="http://schemas.microsoft.com/office/drawing/2014/main" id="{72DE28D4-6456-9FAF-79BD-55480C05D787}"/>
                </a:ext>
              </a:extLst>
            </p:cNvPr>
            <p:cNvSpPr/>
            <p:nvPr/>
          </p:nvSpPr>
          <p:spPr>
            <a:xfrm>
              <a:off x="9644006" y="10067925"/>
              <a:ext cx="166453" cy="1664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40" name="Graphique 39">
              <a:extLst>
                <a:ext uri="{FF2B5EF4-FFF2-40B4-BE49-F238E27FC236}">
                  <a16:creationId xmlns:a16="http://schemas.microsoft.com/office/drawing/2014/main" id="{D3E1E3E0-4111-A075-A82C-9E30DBFA63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365488" flipV="1">
              <a:off x="10152767" y="9119091"/>
              <a:ext cx="634020" cy="211340"/>
            </a:xfrm>
            <a:prstGeom prst="rect">
              <a:avLst/>
            </a:prstGeom>
          </p:spPr>
        </p:pic>
        <p:pic>
          <p:nvPicPr>
            <p:cNvPr id="42" name="Graphique 41">
              <a:extLst>
                <a:ext uri="{FF2B5EF4-FFF2-40B4-BE49-F238E27FC236}">
                  <a16:creationId xmlns:a16="http://schemas.microsoft.com/office/drawing/2014/main" id="{67C48122-D7FC-A22D-774C-FFFB4D9014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029222">
              <a:off x="10682180" y="10453956"/>
              <a:ext cx="246220" cy="526017"/>
            </a:xfrm>
            <a:prstGeom prst="rect">
              <a:avLst/>
            </a:prstGeom>
          </p:spPr>
        </p:pic>
        <p:sp>
          <p:nvSpPr>
            <p:cNvPr id="43" name="Ellipse 42">
              <a:extLst>
                <a:ext uri="{FF2B5EF4-FFF2-40B4-BE49-F238E27FC236}">
                  <a16:creationId xmlns:a16="http://schemas.microsoft.com/office/drawing/2014/main" id="{1C5275E9-27B8-FC3B-5695-142658F58732}"/>
                </a:ext>
              </a:extLst>
            </p:cNvPr>
            <p:cNvSpPr/>
            <p:nvPr/>
          </p:nvSpPr>
          <p:spPr>
            <a:xfrm>
              <a:off x="10116362" y="9501085"/>
              <a:ext cx="100115" cy="1001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44" name="Graphique 43">
              <a:extLst>
                <a:ext uri="{FF2B5EF4-FFF2-40B4-BE49-F238E27FC236}">
                  <a16:creationId xmlns:a16="http://schemas.microsoft.com/office/drawing/2014/main" id="{2F601FC8-7F1D-BEBD-D164-DB02D99309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606701">
              <a:off x="9744825" y="10580686"/>
              <a:ext cx="266604" cy="253274"/>
            </a:xfrm>
            <a:prstGeom prst="rect">
              <a:avLst/>
            </a:prstGeom>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38F596-CD0C-C1FC-4932-6C78AD74335C}"/>
              </a:ext>
            </a:extLst>
          </p:cNvPr>
          <p:cNvSpPr>
            <a:spLocks noGrp="1"/>
          </p:cNvSpPr>
          <p:nvPr>
            <p:ph type="title"/>
          </p:nvPr>
        </p:nvSpPr>
        <p:spPr/>
        <p:txBody>
          <a:bodyPr/>
          <a:lstStyle/>
          <a:p>
            <a:r>
              <a:rPr lang="fr-FR" dirty="0"/>
              <a:t>Estimation des entrées de carbone dans les terres cultivées</a:t>
            </a:r>
          </a:p>
        </p:txBody>
      </p:sp>
      <p:sp>
        <p:nvSpPr>
          <p:cNvPr id="18" name="ZoneTexte 17">
            <a:extLst>
              <a:ext uri="{FF2B5EF4-FFF2-40B4-BE49-F238E27FC236}">
                <a16:creationId xmlns:a16="http://schemas.microsoft.com/office/drawing/2014/main" id="{2E6797C9-83F1-DAFA-B4C5-4ADD4AD49D85}"/>
              </a:ext>
            </a:extLst>
          </p:cNvPr>
          <p:cNvSpPr txBox="1"/>
          <p:nvPr/>
        </p:nvSpPr>
        <p:spPr>
          <a:xfrm>
            <a:off x="1218679" y="11608985"/>
            <a:ext cx="9690054" cy="1209780"/>
          </a:xfrm>
          <a:prstGeom prst="rect">
            <a:avLst/>
          </a:prstGeom>
          <a:noFill/>
        </p:spPr>
        <p:txBody>
          <a:bodyPr wrap="square" lIns="50400" tIns="50400" rIns="50400" bIns="50400" rtlCol="0">
            <a:spAutoFit/>
          </a:bodyPr>
          <a:lstStyle/>
          <a:p>
            <a:pPr algn="ctr"/>
            <a:r>
              <a:rPr lang="fr-FR" sz="3600" i="1" dirty="0">
                <a:solidFill>
                  <a:srgbClr val="8D533E"/>
                </a:solidFill>
                <a:latin typeface="+mj-lt"/>
                <a:cs typeface="Arial" panose="020B0604020202020204" pitchFamily="34" charset="0"/>
              </a:rPr>
              <a:t>Illustration des différents réservoirs de C </a:t>
            </a:r>
            <a:br>
              <a:rPr lang="fr-FR" sz="3600" i="1" dirty="0">
                <a:solidFill>
                  <a:srgbClr val="8D533E"/>
                </a:solidFill>
                <a:latin typeface="+mj-lt"/>
                <a:cs typeface="Arial" panose="020B0604020202020204" pitchFamily="34" charset="0"/>
              </a:rPr>
            </a:br>
            <a:r>
              <a:rPr lang="fr-FR" sz="3600" i="1" dirty="0">
                <a:solidFill>
                  <a:srgbClr val="8D533E"/>
                </a:solidFill>
                <a:latin typeface="+mj-lt"/>
                <a:cs typeface="Arial" panose="020B0604020202020204" pitchFamily="34" charset="0"/>
              </a:rPr>
              <a:t>pour deux plantes conceptualisées.</a:t>
            </a:r>
            <a:endParaRPr lang="fr-FR" sz="3600" i="1" dirty="0">
              <a:solidFill>
                <a:schemeClr val="bg1">
                  <a:lumMod val="65000"/>
                </a:schemeClr>
              </a:solidFill>
              <a:latin typeface="+mj-lt"/>
              <a:cs typeface="Arial" panose="020B0604020202020204" pitchFamily="34" charset="0"/>
            </a:endParaRPr>
          </a:p>
        </p:txBody>
      </p:sp>
      <p:sp>
        <p:nvSpPr>
          <p:cNvPr id="20" name="ZoneTexte 19">
            <a:extLst>
              <a:ext uri="{FF2B5EF4-FFF2-40B4-BE49-F238E27FC236}">
                <a16:creationId xmlns:a16="http://schemas.microsoft.com/office/drawing/2014/main" id="{F85C83C4-2082-67D7-8137-F7FA19112ECF}"/>
              </a:ext>
            </a:extLst>
          </p:cNvPr>
          <p:cNvSpPr txBox="1"/>
          <p:nvPr/>
        </p:nvSpPr>
        <p:spPr>
          <a:xfrm>
            <a:off x="12198810" y="2745589"/>
            <a:ext cx="11763632" cy="5080494"/>
          </a:xfrm>
          <a:prstGeom prst="rect">
            <a:avLst/>
          </a:prstGeom>
          <a:noFill/>
        </p:spPr>
        <p:txBody>
          <a:bodyPr wrap="square" lIns="46800" tIns="46800" rIns="46800" bIns="46800" rtlCol="0">
            <a:spAutoFit/>
          </a:bodyPr>
          <a:lstStyle/>
          <a:p>
            <a:pPr algn="l">
              <a:spcAft>
                <a:spcPts val="2400"/>
              </a:spcAft>
            </a:pPr>
            <a:r>
              <a:rPr lang="fr-FR" sz="4800" b="1" dirty="0">
                <a:cs typeface="Arial" panose="020B0604020202020204" pitchFamily="34" charset="0"/>
              </a:rPr>
              <a:t>C</a:t>
            </a:r>
            <a:r>
              <a:rPr lang="fr-FR" sz="4800" b="1" baseline="-25000" dirty="0">
                <a:cs typeface="Arial" panose="020B0604020202020204" pitchFamily="34" charset="0"/>
              </a:rPr>
              <a:t>P</a:t>
            </a:r>
            <a:r>
              <a:rPr lang="fr-FR" sz="3600" dirty="0">
                <a:cs typeface="Arial" panose="020B0604020202020204" pitchFamily="34" charset="0"/>
              </a:rPr>
              <a:t> : Carbone dans la partie récoltée de la plante</a:t>
            </a:r>
          </a:p>
          <a:p>
            <a:pPr marL="989013" indent="-989013" algn="l">
              <a:spcAft>
                <a:spcPts val="2400"/>
              </a:spcAft>
            </a:pPr>
            <a:r>
              <a:rPr lang="fr-FR" sz="4800" b="1" dirty="0">
                <a:cs typeface="Arial" panose="020B0604020202020204" pitchFamily="34" charset="0"/>
              </a:rPr>
              <a:t>C</a:t>
            </a:r>
            <a:r>
              <a:rPr lang="fr-FR" sz="4800" b="1" baseline="-25000" dirty="0">
                <a:cs typeface="Arial" panose="020B0604020202020204" pitchFamily="34" charset="0"/>
              </a:rPr>
              <a:t>S</a:t>
            </a:r>
            <a:r>
              <a:rPr lang="fr-FR" sz="3600" dirty="0">
                <a:cs typeface="Arial" panose="020B0604020202020204" pitchFamily="34" charset="0"/>
              </a:rPr>
              <a:t> : Carbone dans les résidus (non récoltés) de la biomasse aérienne</a:t>
            </a:r>
          </a:p>
          <a:p>
            <a:pPr algn="l">
              <a:spcAft>
                <a:spcPts val="2400"/>
              </a:spcAft>
            </a:pPr>
            <a:r>
              <a:rPr lang="fr-FR" sz="4800" b="1" dirty="0">
                <a:cs typeface="Arial" panose="020B0604020202020204" pitchFamily="34" charset="0"/>
              </a:rPr>
              <a:t>C</a:t>
            </a:r>
            <a:r>
              <a:rPr lang="fr-FR" sz="4800" b="1" baseline="-25000" dirty="0">
                <a:cs typeface="Arial" panose="020B0604020202020204" pitchFamily="34" charset="0"/>
              </a:rPr>
              <a:t>R</a:t>
            </a:r>
            <a:r>
              <a:rPr lang="fr-FR" sz="3600" dirty="0">
                <a:cs typeface="Arial" panose="020B0604020202020204" pitchFamily="34" charset="0"/>
              </a:rPr>
              <a:t> : Carbone dans les tissus racinaires non récoltés</a:t>
            </a:r>
          </a:p>
          <a:p>
            <a:pPr marL="989013" indent="-989013" algn="l">
              <a:spcAft>
                <a:spcPts val="2400"/>
              </a:spcAft>
            </a:pPr>
            <a:r>
              <a:rPr lang="fr-FR" sz="4800" b="1" dirty="0">
                <a:cs typeface="Arial" panose="020B0604020202020204" pitchFamily="34" charset="0"/>
              </a:rPr>
              <a:t>C</a:t>
            </a:r>
            <a:r>
              <a:rPr lang="fr-FR" sz="4800" b="1" baseline="-25000" dirty="0">
                <a:cs typeface="Arial" panose="020B0604020202020204" pitchFamily="34" charset="0"/>
              </a:rPr>
              <a:t>E</a:t>
            </a:r>
            <a:r>
              <a:rPr lang="fr-FR" sz="3600" dirty="0">
                <a:cs typeface="Arial" panose="020B0604020202020204" pitchFamily="34" charset="0"/>
              </a:rPr>
              <a:t> : Carbone dans la matière extra-racinaire (</a:t>
            </a:r>
            <a:r>
              <a:rPr lang="fr-FR" sz="3600" dirty="0" err="1">
                <a:cs typeface="Arial" panose="020B0604020202020204" pitchFamily="34" charset="0"/>
              </a:rPr>
              <a:t>rhizodéposition</a:t>
            </a:r>
            <a:r>
              <a:rPr lang="fr-FR" sz="3600" dirty="0">
                <a:cs typeface="Arial" panose="020B0604020202020204" pitchFamily="34" charset="0"/>
              </a:rPr>
              <a:t>)</a:t>
            </a:r>
          </a:p>
        </p:txBody>
      </p:sp>
      <p:grpSp>
        <p:nvGrpSpPr>
          <p:cNvPr id="66" name="Groupe 65">
            <a:extLst>
              <a:ext uri="{FF2B5EF4-FFF2-40B4-BE49-F238E27FC236}">
                <a16:creationId xmlns:a16="http://schemas.microsoft.com/office/drawing/2014/main" id="{CECEC0C2-CFCC-A09C-C7B1-616216577CC8}"/>
              </a:ext>
            </a:extLst>
          </p:cNvPr>
          <p:cNvGrpSpPr/>
          <p:nvPr/>
        </p:nvGrpSpPr>
        <p:grpSpPr>
          <a:xfrm>
            <a:off x="963497" y="2156775"/>
            <a:ext cx="10254939" cy="9115501"/>
            <a:chOff x="741079" y="2156775"/>
            <a:chExt cx="10254939" cy="9115501"/>
          </a:xfrm>
        </p:grpSpPr>
        <p:pic>
          <p:nvPicPr>
            <p:cNvPr id="60" name="Graphique 59">
              <a:extLst>
                <a:ext uri="{FF2B5EF4-FFF2-40B4-BE49-F238E27FC236}">
                  <a16:creationId xmlns:a16="http://schemas.microsoft.com/office/drawing/2014/main" id="{05C52223-111D-CB45-880E-6946AB7A4F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1079" y="2156775"/>
              <a:ext cx="10254939" cy="9115501"/>
            </a:xfrm>
            <a:prstGeom prst="rect">
              <a:avLst/>
            </a:prstGeom>
          </p:spPr>
        </p:pic>
        <p:sp>
          <p:nvSpPr>
            <p:cNvPr id="11" name="Rectangle">
              <a:extLst>
                <a:ext uri="{FF2B5EF4-FFF2-40B4-BE49-F238E27FC236}">
                  <a16:creationId xmlns:a16="http://schemas.microsoft.com/office/drawing/2014/main" id="{801A8603-EC6C-B005-BEFF-589D05F9CE65}"/>
                </a:ext>
              </a:extLst>
            </p:cNvPr>
            <p:cNvSpPr/>
            <p:nvPr/>
          </p:nvSpPr>
          <p:spPr>
            <a:xfrm>
              <a:off x="2794993" y="10598811"/>
              <a:ext cx="2384537" cy="499303"/>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1800">
                  <a:solidFill>
                    <a:srgbClr val="000000"/>
                  </a:solidFill>
                  <a:latin typeface="+mj-lt"/>
                  <a:ea typeface="+mj-ea"/>
                  <a:cs typeface="+mj-cs"/>
                  <a:sym typeface="Helvetica"/>
                </a:defRPr>
              </a:pPr>
              <a:endParaRPr dirty="0">
                <a:cs typeface="Arial" panose="020B0604020202020204" pitchFamily="34" charset="0"/>
              </a:endParaRPr>
            </a:p>
          </p:txBody>
        </p:sp>
        <p:sp>
          <p:nvSpPr>
            <p:cNvPr id="9" name="Rectangle">
              <a:extLst>
                <a:ext uri="{FF2B5EF4-FFF2-40B4-BE49-F238E27FC236}">
                  <a16:creationId xmlns:a16="http://schemas.microsoft.com/office/drawing/2014/main" id="{9AAFE495-D3DF-2089-8723-81D36528DEBB}"/>
                </a:ext>
              </a:extLst>
            </p:cNvPr>
            <p:cNvSpPr/>
            <p:nvPr/>
          </p:nvSpPr>
          <p:spPr>
            <a:xfrm>
              <a:off x="8301777" y="10766119"/>
              <a:ext cx="2384537" cy="499303"/>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1800">
                  <a:solidFill>
                    <a:srgbClr val="000000"/>
                  </a:solidFill>
                  <a:latin typeface="+mj-lt"/>
                  <a:ea typeface="+mj-ea"/>
                  <a:cs typeface="+mj-cs"/>
                  <a:sym typeface="Helvetica"/>
                </a:defRPr>
              </a:pPr>
              <a:endParaRPr dirty="0">
                <a:cs typeface="Arial" panose="020B0604020202020204" pitchFamily="34" charset="0"/>
              </a:endParaRPr>
            </a:p>
          </p:txBody>
        </p:sp>
        <p:sp>
          <p:nvSpPr>
            <p:cNvPr id="21" name="ZoneTexte 20">
              <a:extLst>
                <a:ext uri="{FF2B5EF4-FFF2-40B4-BE49-F238E27FC236}">
                  <a16:creationId xmlns:a16="http://schemas.microsoft.com/office/drawing/2014/main" id="{BD89C467-E156-E138-D813-B83CD29126F4}"/>
                </a:ext>
              </a:extLst>
            </p:cNvPr>
            <p:cNvSpPr txBox="1"/>
            <p:nvPr/>
          </p:nvSpPr>
          <p:spPr>
            <a:xfrm>
              <a:off x="5149040" y="8877044"/>
              <a:ext cx="963827" cy="833178"/>
            </a:xfrm>
            <a:prstGeom prst="rect">
              <a:avLst/>
            </a:prstGeom>
            <a:noFill/>
          </p:spPr>
          <p:txBody>
            <a:bodyPr wrap="square" lIns="46800" tIns="46800" rIns="46800" bIns="46800" rtlCol="0">
              <a:spAutoFit/>
            </a:bodyPr>
            <a:lstStyle/>
            <a:p>
              <a:pPr algn="l"/>
              <a:r>
                <a:rPr lang="fr-FR" sz="4800" b="1" dirty="0">
                  <a:cs typeface="Arial" panose="020B0604020202020204" pitchFamily="34" charset="0"/>
                </a:rPr>
                <a:t>C</a:t>
              </a:r>
              <a:r>
                <a:rPr lang="fr-FR" sz="4800" b="1" baseline="-25000" dirty="0">
                  <a:cs typeface="Arial" panose="020B0604020202020204" pitchFamily="34" charset="0"/>
                </a:rPr>
                <a:t>R</a:t>
              </a:r>
              <a:endParaRPr lang="fr-FR" sz="4800" dirty="0">
                <a:cs typeface="Arial" panose="020B0604020202020204" pitchFamily="34" charset="0"/>
              </a:endParaRPr>
            </a:p>
          </p:txBody>
        </p:sp>
        <p:sp>
          <p:nvSpPr>
            <p:cNvPr id="22" name="ZoneTexte 21">
              <a:extLst>
                <a:ext uri="{FF2B5EF4-FFF2-40B4-BE49-F238E27FC236}">
                  <a16:creationId xmlns:a16="http://schemas.microsoft.com/office/drawing/2014/main" id="{B956E877-CB70-94A7-391A-CEAFE3A32C0F}"/>
                </a:ext>
              </a:extLst>
            </p:cNvPr>
            <p:cNvSpPr txBox="1"/>
            <p:nvPr/>
          </p:nvSpPr>
          <p:spPr>
            <a:xfrm>
              <a:off x="5149040" y="5239294"/>
              <a:ext cx="963827" cy="833178"/>
            </a:xfrm>
            <a:prstGeom prst="rect">
              <a:avLst/>
            </a:prstGeom>
            <a:noFill/>
          </p:spPr>
          <p:txBody>
            <a:bodyPr wrap="square" lIns="46800" tIns="46800" rIns="46800" bIns="46800" rtlCol="0">
              <a:spAutoFit/>
            </a:bodyPr>
            <a:lstStyle/>
            <a:p>
              <a:pPr algn="l"/>
              <a:r>
                <a:rPr lang="fr-FR" sz="4800" b="1" dirty="0">
                  <a:cs typeface="Arial" panose="020B0604020202020204" pitchFamily="34" charset="0"/>
                </a:rPr>
                <a:t>C</a:t>
              </a:r>
              <a:r>
                <a:rPr lang="fr-FR" sz="4800" b="1" baseline="-25000" dirty="0">
                  <a:cs typeface="Arial" panose="020B0604020202020204" pitchFamily="34" charset="0"/>
                </a:rPr>
                <a:t>s</a:t>
              </a:r>
              <a:endParaRPr lang="fr-FR" sz="4800" dirty="0">
                <a:cs typeface="Arial" panose="020B0604020202020204" pitchFamily="34" charset="0"/>
              </a:endParaRPr>
            </a:p>
          </p:txBody>
        </p:sp>
        <p:sp>
          <p:nvSpPr>
            <p:cNvPr id="23" name="ZoneTexte 22">
              <a:extLst>
                <a:ext uri="{FF2B5EF4-FFF2-40B4-BE49-F238E27FC236}">
                  <a16:creationId xmlns:a16="http://schemas.microsoft.com/office/drawing/2014/main" id="{1C29B6F0-72CE-C690-6629-C519A470FC5A}"/>
                </a:ext>
              </a:extLst>
            </p:cNvPr>
            <p:cNvSpPr txBox="1"/>
            <p:nvPr/>
          </p:nvSpPr>
          <p:spPr>
            <a:xfrm>
              <a:off x="5149040" y="2745589"/>
              <a:ext cx="963827" cy="833178"/>
            </a:xfrm>
            <a:prstGeom prst="rect">
              <a:avLst/>
            </a:prstGeom>
            <a:noFill/>
          </p:spPr>
          <p:txBody>
            <a:bodyPr wrap="square" lIns="46800" tIns="46800" rIns="46800" bIns="46800" rtlCol="0">
              <a:spAutoFit/>
            </a:bodyPr>
            <a:lstStyle/>
            <a:p>
              <a:pPr algn="l"/>
              <a:r>
                <a:rPr lang="fr-FR" sz="4800" b="1" dirty="0">
                  <a:cs typeface="Arial" panose="020B0604020202020204" pitchFamily="34" charset="0"/>
                </a:rPr>
                <a:t>C</a:t>
              </a:r>
              <a:r>
                <a:rPr lang="fr-FR" sz="4800" b="1" baseline="-25000" dirty="0">
                  <a:cs typeface="Arial" panose="020B0604020202020204" pitchFamily="34" charset="0"/>
                </a:rPr>
                <a:t>P</a:t>
              </a:r>
              <a:endParaRPr lang="fr-FR" sz="4800" dirty="0">
                <a:cs typeface="Arial" panose="020B0604020202020204" pitchFamily="34" charset="0"/>
              </a:endParaRPr>
            </a:p>
          </p:txBody>
        </p:sp>
        <p:sp>
          <p:nvSpPr>
            <p:cNvPr id="24" name="ZoneTexte 23">
              <a:extLst>
                <a:ext uri="{FF2B5EF4-FFF2-40B4-BE49-F238E27FC236}">
                  <a16:creationId xmlns:a16="http://schemas.microsoft.com/office/drawing/2014/main" id="{7F793462-50E9-CA46-95E0-EB6A79801509}"/>
                </a:ext>
              </a:extLst>
            </p:cNvPr>
            <p:cNvSpPr txBox="1"/>
            <p:nvPr/>
          </p:nvSpPr>
          <p:spPr>
            <a:xfrm>
              <a:off x="5149040" y="10367270"/>
              <a:ext cx="963827" cy="833178"/>
            </a:xfrm>
            <a:prstGeom prst="rect">
              <a:avLst/>
            </a:prstGeom>
            <a:noFill/>
          </p:spPr>
          <p:txBody>
            <a:bodyPr wrap="square" lIns="46800" tIns="46800" rIns="46800" bIns="46800" rtlCol="0">
              <a:spAutoFit/>
            </a:bodyPr>
            <a:lstStyle/>
            <a:p>
              <a:pPr algn="l"/>
              <a:r>
                <a:rPr lang="fr-FR" sz="4800" b="1" dirty="0">
                  <a:cs typeface="Arial" panose="020B0604020202020204" pitchFamily="34" charset="0"/>
                </a:rPr>
                <a:t>C</a:t>
              </a:r>
              <a:r>
                <a:rPr lang="fr-FR" sz="4800" b="1" baseline="-25000" dirty="0">
                  <a:cs typeface="Arial" panose="020B0604020202020204" pitchFamily="34" charset="0"/>
                </a:rPr>
                <a:t>E</a:t>
              </a:r>
              <a:endParaRPr lang="fr-FR" sz="4800" dirty="0">
                <a:cs typeface="Arial" panose="020B0604020202020204" pitchFamily="34" charset="0"/>
              </a:endParaRPr>
            </a:p>
          </p:txBody>
        </p:sp>
        <p:cxnSp>
          <p:nvCxnSpPr>
            <p:cNvPr id="26" name="Connecteur droit avec flèche 25">
              <a:extLst>
                <a:ext uri="{FF2B5EF4-FFF2-40B4-BE49-F238E27FC236}">
                  <a16:creationId xmlns:a16="http://schemas.microsoft.com/office/drawing/2014/main" id="{F603957D-690E-32CF-0EE9-CB65D0C83695}"/>
                </a:ext>
              </a:extLst>
            </p:cNvPr>
            <p:cNvCxnSpPr>
              <a:cxnSpLocks/>
            </p:cNvCxnSpPr>
            <p:nvPr/>
          </p:nvCxnSpPr>
          <p:spPr>
            <a:xfrm flipH="1">
              <a:off x="3207657" y="3178629"/>
              <a:ext cx="1868813" cy="0"/>
            </a:xfrm>
            <a:prstGeom prst="straightConnector1">
              <a:avLst/>
            </a:prstGeom>
            <a:ln w="571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6CD08B42-F906-D08F-57AE-27563F5BB35C}"/>
                </a:ext>
              </a:extLst>
            </p:cNvPr>
            <p:cNvCxnSpPr>
              <a:cxnSpLocks/>
            </p:cNvCxnSpPr>
            <p:nvPr/>
          </p:nvCxnSpPr>
          <p:spPr>
            <a:xfrm flipH="1">
              <a:off x="3410857" y="5595257"/>
              <a:ext cx="1665613" cy="0"/>
            </a:xfrm>
            <a:prstGeom prst="straightConnector1">
              <a:avLst/>
            </a:prstGeom>
            <a:ln w="571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666C0FFC-A97E-0F43-149B-A0C8748E8A78}"/>
                </a:ext>
              </a:extLst>
            </p:cNvPr>
            <p:cNvCxnSpPr>
              <a:cxnSpLocks/>
            </p:cNvCxnSpPr>
            <p:nvPr/>
          </p:nvCxnSpPr>
          <p:spPr>
            <a:xfrm flipH="1">
              <a:off x="4018056" y="9278183"/>
              <a:ext cx="1058414" cy="0"/>
            </a:xfrm>
            <a:prstGeom prst="straightConnector1">
              <a:avLst/>
            </a:prstGeom>
            <a:ln w="571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3176B7C1-9F3C-E593-E8EF-2EF578283979}"/>
                </a:ext>
              </a:extLst>
            </p:cNvPr>
            <p:cNvCxnSpPr>
              <a:cxnSpLocks/>
            </p:cNvCxnSpPr>
            <p:nvPr/>
          </p:nvCxnSpPr>
          <p:spPr>
            <a:xfrm flipH="1">
              <a:off x="4615544" y="10783859"/>
              <a:ext cx="460926" cy="0"/>
            </a:xfrm>
            <a:prstGeom prst="straightConnector1">
              <a:avLst/>
            </a:prstGeom>
            <a:ln w="571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20FAEE72-7278-1A11-FBAE-9A92F6D141D0}"/>
                </a:ext>
              </a:extLst>
            </p:cNvPr>
            <p:cNvCxnSpPr>
              <a:cxnSpLocks/>
            </p:cNvCxnSpPr>
            <p:nvPr/>
          </p:nvCxnSpPr>
          <p:spPr>
            <a:xfrm flipH="1">
              <a:off x="6037942" y="9278183"/>
              <a:ext cx="824962" cy="0"/>
            </a:xfrm>
            <a:prstGeom prst="straightConnector1">
              <a:avLst/>
            </a:prstGeom>
            <a:ln w="57150">
              <a:solidFill>
                <a:schemeClr val="bg1">
                  <a:lumMod val="6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A60741E2-F960-3E42-513D-D4148ADEE5AB}"/>
                </a:ext>
              </a:extLst>
            </p:cNvPr>
            <p:cNvCxnSpPr>
              <a:cxnSpLocks/>
            </p:cNvCxnSpPr>
            <p:nvPr/>
          </p:nvCxnSpPr>
          <p:spPr>
            <a:xfrm flipH="1">
              <a:off x="6037942" y="10783859"/>
              <a:ext cx="1562445" cy="0"/>
            </a:xfrm>
            <a:prstGeom prst="straightConnector1">
              <a:avLst/>
            </a:prstGeom>
            <a:ln w="57150">
              <a:solidFill>
                <a:schemeClr val="bg1">
                  <a:lumMod val="6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4A2B9010-113F-B4CB-716C-A739B5138DBE}"/>
                </a:ext>
              </a:extLst>
            </p:cNvPr>
            <p:cNvCxnSpPr>
              <a:cxnSpLocks/>
            </p:cNvCxnSpPr>
            <p:nvPr/>
          </p:nvCxnSpPr>
          <p:spPr>
            <a:xfrm>
              <a:off x="1545858" y="10264260"/>
              <a:ext cx="626742" cy="577943"/>
            </a:xfrm>
            <a:prstGeom prst="straightConnector1">
              <a:avLst/>
            </a:prstGeom>
            <a:ln w="50800" cap="rnd">
              <a:solidFill>
                <a:schemeClr val="tx1"/>
              </a:solidFill>
              <a:prstDash val="sysDot"/>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3429DFD8-CD37-A852-7225-050248F63AFF}"/>
                </a:ext>
              </a:extLst>
            </p:cNvPr>
            <p:cNvCxnSpPr>
              <a:cxnSpLocks/>
            </p:cNvCxnSpPr>
            <p:nvPr/>
          </p:nvCxnSpPr>
          <p:spPr>
            <a:xfrm>
              <a:off x="2552532" y="10334439"/>
              <a:ext cx="306499" cy="261756"/>
            </a:xfrm>
            <a:prstGeom prst="straightConnector1">
              <a:avLst/>
            </a:prstGeom>
            <a:ln w="50800" cap="rnd">
              <a:solidFill>
                <a:schemeClr val="tx1"/>
              </a:solidFill>
              <a:prstDash val="sysDot"/>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3CA3B6C2-C2B7-3E13-8A07-98923FB81236}"/>
                </a:ext>
              </a:extLst>
            </p:cNvPr>
            <p:cNvCxnSpPr>
              <a:cxnSpLocks/>
            </p:cNvCxnSpPr>
            <p:nvPr/>
          </p:nvCxnSpPr>
          <p:spPr>
            <a:xfrm>
              <a:off x="2920832" y="10144125"/>
              <a:ext cx="478577" cy="426670"/>
            </a:xfrm>
            <a:prstGeom prst="straightConnector1">
              <a:avLst/>
            </a:prstGeom>
            <a:ln w="50800" cap="rnd">
              <a:solidFill>
                <a:schemeClr val="tx1"/>
              </a:solidFill>
              <a:prstDash val="sysDot"/>
              <a:headE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Ellipse 45">
              <a:extLst>
                <a:ext uri="{FF2B5EF4-FFF2-40B4-BE49-F238E27FC236}">
                  <a16:creationId xmlns:a16="http://schemas.microsoft.com/office/drawing/2014/main" id="{B344B2F3-AA14-7A91-ECD7-64FF03443827}"/>
                </a:ext>
              </a:extLst>
            </p:cNvPr>
            <p:cNvSpPr/>
            <p:nvPr/>
          </p:nvSpPr>
          <p:spPr>
            <a:xfrm>
              <a:off x="1606550" y="10367270"/>
              <a:ext cx="2772000" cy="869768"/>
            </a:xfrm>
            <a:prstGeom prst="ellipse">
              <a:avLst/>
            </a:prstGeom>
            <a:noFill/>
            <a:ln w="38100" cap="rnd">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cxnSp>
          <p:nvCxnSpPr>
            <p:cNvPr id="47" name="Connecteur droit avec flèche 46">
              <a:extLst>
                <a:ext uri="{FF2B5EF4-FFF2-40B4-BE49-F238E27FC236}">
                  <a16:creationId xmlns:a16="http://schemas.microsoft.com/office/drawing/2014/main" id="{DEDC1175-B4F8-EF6C-A6AB-D7592515D192}"/>
                </a:ext>
              </a:extLst>
            </p:cNvPr>
            <p:cNvCxnSpPr>
              <a:cxnSpLocks/>
            </p:cNvCxnSpPr>
            <p:nvPr/>
          </p:nvCxnSpPr>
          <p:spPr>
            <a:xfrm>
              <a:off x="7889707" y="10487025"/>
              <a:ext cx="365502" cy="344154"/>
            </a:xfrm>
            <a:prstGeom prst="straightConnector1">
              <a:avLst/>
            </a:prstGeom>
            <a:ln w="50800" cap="rnd">
              <a:solidFill>
                <a:schemeClr val="tx1"/>
              </a:solidFill>
              <a:prstDash val="sysDot"/>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B074285E-F6DD-27AB-4740-D1E54C6467EF}"/>
                </a:ext>
              </a:extLst>
            </p:cNvPr>
            <p:cNvCxnSpPr>
              <a:cxnSpLocks/>
            </p:cNvCxnSpPr>
            <p:nvPr/>
          </p:nvCxnSpPr>
          <p:spPr>
            <a:xfrm>
              <a:off x="8238057" y="10334439"/>
              <a:ext cx="311586" cy="287412"/>
            </a:xfrm>
            <a:prstGeom prst="straightConnector1">
              <a:avLst/>
            </a:prstGeom>
            <a:ln w="50800" cap="rnd">
              <a:solidFill>
                <a:schemeClr val="tx1"/>
              </a:solidFill>
              <a:prstDash val="sysDot"/>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467FDD16-A6F8-CC81-8F2F-28B91045EDAA}"/>
                </a:ext>
              </a:extLst>
            </p:cNvPr>
            <p:cNvCxnSpPr>
              <a:cxnSpLocks/>
            </p:cNvCxnSpPr>
            <p:nvPr/>
          </p:nvCxnSpPr>
          <p:spPr>
            <a:xfrm>
              <a:off x="9057835" y="10264589"/>
              <a:ext cx="431800" cy="400050"/>
            </a:xfrm>
            <a:prstGeom prst="straightConnector1">
              <a:avLst/>
            </a:prstGeom>
            <a:ln w="50800" cap="rnd">
              <a:solidFill>
                <a:schemeClr val="tx1"/>
              </a:solidFill>
              <a:prstDash val="sysDot"/>
              <a:headE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Ellipse 49">
              <a:extLst>
                <a:ext uri="{FF2B5EF4-FFF2-40B4-BE49-F238E27FC236}">
                  <a16:creationId xmlns:a16="http://schemas.microsoft.com/office/drawing/2014/main" id="{AB37E0DB-3DD0-1399-BB7D-6D0ED0D11655}"/>
                </a:ext>
              </a:extLst>
            </p:cNvPr>
            <p:cNvSpPr/>
            <p:nvPr/>
          </p:nvSpPr>
          <p:spPr>
            <a:xfrm>
              <a:off x="7693601" y="10367270"/>
              <a:ext cx="2772000" cy="869768"/>
            </a:xfrm>
            <a:prstGeom prst="ellipse">
              <a:avLst/>
            </a:prstGeom>
            <a:noFill/>
            <a:ln w="38100" cap="rnd">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51" name="ZoneTexte 50">
              <a:extLst>
                <a:ext uri="{FF2B5EF4-FFF2-40B4-BE49-F238E27FC236}">
                  <a16:creationId xmlns:a16="http://schemas.microsoft.com/office/drawing/2014/main" id="{1237BC22-BEF6-636F-4EF3-3E1E949CD965}"/>
                </a:ext>
              </a:extLst>
            </p:cNvPr>
            <p:cNvSpPr txBox="1"/>
            <p:nvPr/>
          </p:nvSpPr>
          <p:spPr>
            <a:xfrm>
              <a:off x="2248800" y="10631046"/>
              <a:ext cx="2032000" cy="371513"/>
            </a:xfrm>
            <a:prstGeom prst="rect">
              <a:avLst/>
            </a:prstGeom>
            <a:noFill/>
          </p:spPr>
          <p:txBody>
            <a:bodyPr wrap="square" lIns="46800" tIns="46800" rIns="46800" bIns="46800" rtlCol="0">
              <a:spAutoFit/>
            </a:bodyPr>
            <a:lstStyle/>
            <a:p>
              <a:pPr algn="l"/>
              <a:r>
                <a:rPr lang="fr-FR" b="1" dirty="0">
                  <a:cs typeface="Arial" panose="020B0604020202020204" pitchFamily="34" charset="0"/>
                </a:rPr>
                <a:t>C extra-racinaire</a:t>
              </a:r>
            </a:p>
          </p:txBody>
        </p:sp>
        <p:sp>
          <p:nvSpPr>
            <p:cNvPr id="52" name="ZoneTexte 51">
              <a:extLst>
                <a:ext uri="{FF2B5EF4-FFF2-40B4-BE49-F238E27FC236}">
                  <a16:creationId xmlns:a16="http://schemas.microsoft.com/office/drawing/2014/main" id="{C95F2B72-323F-E4D5-7BCC-D2238CC12472}"/>
                </a:ext>
              </a:extLst>
            </p:cNvPr>
            <p:cNvSpPr txBox="1"/>
            <p:nvPr/>
          </p:nvSpPr>
          <p:spPr>
            <a:xfrm>
              <a:off x="8348170" y="10631046"/>
              <a:ext cx="2032000" cy="371513"/>
            </a:xfrm>
            <a:prstGeom prst="rect">
              <a:avLst/>
            </a:prstGeom>
            <a:noFill/>
          </p:spPr>
          <p:txBody>
            <a:bodyPr wrap="square" lIns="46800" tIns="46800" rIns="46800" bIns="46800" rtlCol="0">
              <a:spAutoFit/>
            </a:bodyPr>
            <a:lstStyle/>
            <a:p>
              <a:pPr algn="l"/>
              <a:r>
                <a:rPr lang="fr-FR" b="1" dirty="0">
                  <a:cs typeface="Arial" panose="020B0604020202020204" pitchFamily="34" charset="0"/>
                </a:rPr>
                <a:t>C extra-racinaire</a:t>
              </a:r>
            </a:p>
          </p:txBody>
        </p:sp>
        <p:cxnSp>
          <p:nvCxnSpPr>
            <p:cNvPr id="53" name="Connecteur droit avec flèche 52">
              <a:extLst>
                <a:ext uri="{FF2B5EF4-FFF2-40B4-BE49-F238E27FC236}">
                  <a16:creationId xmlns:a16="http://schemas.microsoft.com/office/drawing/2014/main" id="{D8A73BBA-B1BC-1FE3-B77F-0B2855F15B6E}"/>
                </a:ext>
              </a:extLst>
            </p:cNvPr>
            <p:cNvCxnSpPr>
              <a:cxnSpLocks/>
            </p:cNvCxnSpPr>
            <p:nvPr/>
          </p:nvCxnSpPr>
          <p:spPr>
            <a:xfrm flipH="1" flipV="1">
              <a:off x="5795517" y="3664857"/>
              <a:ext cx="1252983" cy="4628243"/>
            </a:xfrm>
            <a:prstGeom prst="straightConnector1">
              <a:avLst/>
            </a:prstGeom>
            <a:ln w="57150">
              <a:solidFill>
                <a:schemeClr val="bg1">
                  <a:lumMod val="6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DEF14521-F3EB-3F6A-5600-D5C451BDA819}"/>
                </a:ext>
              </a:extLst>
            </p:cNvPr>
            <p:cNvSpPr/>
            <p:nvPr/>
          </p:nvSpPr>
          <p:spPr>
            <a:xfrm>
              <a:off x="6210300" y="5511800"/>
              <a:ext cx="228600" cy="190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cxnSp>
          <p:nvCxnSpPr>
            <p:cNvPr id="33" name="Connecteur droit avec flèche 32">
              <a:extLst>
                <a:ext uri="{FF2B5EF4-FFF2-40B4-BE49-F238E27FC236}">
                  <a16:creationId xmlns:a16="http://schemas.microsoft.com/office/drawing/2014/main" id="{83E7FE00-E138-1533-C2E8-AD93D3A7D946}"/>
                </a:ext>
              </a:extLst>
            </p:cNvPr>
            <p:cNvCxnSpPr>
              <a:cxnSpLocks/>
            </p:cNvCxnSpPr>
            <p:nvPr/>
          </p:nvCxnSpPr>
          <p:spPr>
            <a:xfrm flipH="1">
              <a:off x="6037942" y="5595257"/>
              <a:ext cx="1067387" cy="0"/>
            </a:xfrm>
            <a:prstGeom prst="straightConnector1">
              <a:avLst/>
            </a:prstGeom>
            <a:ln w="57150">
              <a:solidFill>
                <a:schemeClr val="bg1">
                  <a:lumMod val="6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sp>
        <p:nvSpPr>
          <p:cNvPr id="64" name="ZoneTexte 63">
            <a:extLst>
              <a:ext uri="{FF2B5EF4-FFF2-40B4-BE49-F238E27FC236}">
                <a16:creationId xmlns:a16="http://schemas.microsoft.com/office/drawing/2014/main" id="{5B95560D-47A1-C291-5B48-97073728193D}"/>
              </a:ext>
            </a:extLst>
          </p:cNvPr>
          <p:cNvSpPr txBox="1"/>
          <p:nvPr/>
        </p:nvSpPr>
        <p:spPr>
          <a:xfrm>
            <a:off x="12605440" y="8601024"/>
            <a:ext cx="10946533" cy="2628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Le C racinaire et extra-racinaire (C</a:t>
            </a:r>
            <a:r>
              <a:rPr lang="fr-FR" sz="4000" baseline="-25000" dirty="0">
                <a:cs typeface="Arial" panose="020B0604020202020204" pitchFamily="34" charset="0"/>
              </a:rPr>
              <a:t>R</a:t>
            </a:r>
            <a:r>
              <a:rPr lang="fr-FR" sz="4000" dirty="0">
                <a:cs typeface="Arial" panose="020B0604020202020204" pitchFamily="34" charset="0"/>
              </a:rPr>
              <a:t> et C</a:t>
            </a:r>
            <a:r>
              <a:rPr lang="fr-FR" sz="4000" baseline="-25000" dirty="0">
                <a:cs typeface="Arial" panose="020B0604020202020204" pitchFamily="34" charset="0"/>
              </a:rPr>
              <a:t>E</a:t>
            </a:r>
            <a:r>
              <a:rPr lang="fr-FR" sz="4000" dirty="0">
                <a:cs typeface="Arial" panose="020B0604020202020204" pitchFamily="34" charset="0"/>
              </a:rPr>
              <a:t>) possède un temps de résidence plus élevé que le C aérien (C</a:t>
            </a:r>
            <a:r>
              <a:rPr lang="fr-FR" sz="4000" baseline="-25000" dirty="0">
                <a:cs typeface="Arial" panose="020B0604020202020204" pitchFamily="34" charset="0"/>
              </a:rPr>
              <a:t>S</a:t>
            </a:r>
            <a:r>
              <a:rPr lang="fr-FR" sz="4000" dirty="0">
                <a:cs typeface="Arial" panose="020B0604020202020204" pitchFamily="34" charset="0"/>
              </a:rPr>
              <a:t> et C</a:t>
            </a:r>
            <a:r>
              <a:rPr lang="fr-FR" sz="4000" baseline="-25000" dirty="0">
                <a:cs typeface="Arial" panose="020B0604020202020204" pitchFamily="34" charset="0"/>
              </a:rPr>
              <a:t>P</a:t>
            </a:r>
            <a:r>
              <a:rPr lang="fr-FR" sz="4000" dirty="0">
                <a:cs typeface="Arial" panose="020B0604020202020204" pitchFamily="34" charset="0"/>
              </a:rPr>
              <a:t>).</a:t>
            </a:r>
          </a:p>
        </p:txBody>
      </p:sp>
      <p:sp>
        <p:nvSpPr>
          <p:cNvPr id="65" name="ZoneTexte 64">
            <a:extLst>
              <a:ext uri="{FF2B5EF4-FFF2-40B4-BE49-F238E27FC236}">
                <a16:creationId xmlns:a16="http://schemas.microsoft.com/office/drawing/2014/main" id="{6173B014-4BA8-E390-C22C-896045CAE425}"/>
              </a:ext>
            </a:extLst>
          </p:cNvPr>
          <p:cNvSpPr txBox="1"/>
          <p:nvPr/>
        </p:nvSpPr>
        <p:spPr>
          <a:xfrm>
            <a:off x="19488832" y="11265938"/>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Rasse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2006)</a:t>
            </a:r>
          </a:p>
        </p:txBody>
      </p:sp>
      <p:cxnSp>
        <p:nvCxnSpPr>
          <p:cNvPr id="67" name="Connecteur droit avec flèche 66">
            <a:extLst>
              <a:ext uri="{FF2B5EF4-FFF2-40B4-BE49-F238E27FC236}">
                <a16:creationId xmlns:a16="http://schemas.microsoft.com/office/drawing/2014/main" id="{06CE63D9-13CE-6087-5571-8A597CE7A03D}"/>
              </a:ext>
            </a:extLst>
          </p:cNvPr>
          <p:cNvCxnSpPr>
            <a:cxnSpLocks/>
          </p:cNvCxnSpPr>
          <p:nvPr/>
        </p:nvCxnSpPr>
        <p:spPr>
          <a:xfrm flipH="1">
            <a:off x="12171406" y="929405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71" name="ZoneTexte 70">
            <a:extLst>
              <a:ext uri="{FF2B5EF4-FFF2-40B4-BE49-F238E27FC236}">
                <a16:creationId xmlns:a16="http://schemas.microsoft.com/office/drawing/2014/main" id="{FA71BDDF-D654-324B-C386-24628596BAED}"/>
              </a:ext>
            </a:extLst>
          </p:cNvPr>
          <p:cNvSpPr txBox="1"/>
          <p:nvPr/>
        </p:nvSpPr>
        <p:spPr>
          <a:xfrm>
            <a:off x="17567380" y="1695110"/>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Bolinder</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2007</a:t>
            </a:r>
          </a:p>
        </p:txBody>
      </p:sp>
    </p:spTree>
    <p:extLst>
      <p:ext uri="{BB962C8B-B14F-4D97-AF65-F5344CB8AC3E}">
        <p14:creationId xmlns:p14="http://schemas.microsoft.com/office/powerpoint/2010/main" val="163543375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D7242B-7BCB-3EC7-ADC8-826E7D65CB8A}"/>
              </a:ext>
            </a:extLst>
          </p:cNvPr>
          <p:cNvSpPr>
            <a:spLocks noGrp="1"/>
          </p:cNvSpPr>
          <p:nvPr>
            <p:ph type="title"/>
          </p:nvPr>
        </p:nvSpPr>
        <p:spPr/>
        <p:txBody>
          <a:bodyPr/>
          <a:lstStyle/>
          <a:p>
            <a:r>
              <a:rPr lang="fr-FR" dirty="0"/>
              <a:t>Estimation des entrées de carbone dans les terres cultivées</a:t>
            </a:r>
          </a:p>
        </p:txBody>
      </p:sp>
      <p:sp>
        <p:nvSpPr>
          <p:cNvPr id="9" name="ZoneTexte 8">
            <a:extLst>
              <a:ext uri="{FF2B5EF4-FFF2-40B4-BE49-F238E27FC236}">
                <a16:creationId xmlns:a16="http://schemas.microsoft.com/office/drawing/2014/main" id="{6D93C79D-7F18-9FA6-1439-87911726335E}"/>
              </a:ext>
            </a:extLst>
          </p:cNvPr>
          <p:cNvSpPr txBox="1"/>
          <p:nvPr/>
        </p:nvSpPr>
        <p:spPr>
          <a:xfrm>
            <a:off x="17567380" y="1695110"/>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Bolinder</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2007</a:t>
            </a:r>
          </a:p>
        </p:txBody>
      </p:sp>
      <p:sp>
        <p:nvSpPr>
          <p:cNvPr id="10" name="ZoneTexte 9">
            <a:extLst>
              <a:ext uri="{FF2B5EF4-FFF2-40B4-BE49-F238E27FC236}">
                <a16:creationId xmlns:a16="http://schemas.microsoft.com/office/drawing/2014/main" id="{E4C02C87-3EDC-455C-AFF7-0714B4C7F291}"/>
              </a:ext>
            </a:extLst>
          </p:cNvPr>
          <p:cNvSpPr txBox="1"/>
          <p:nvPr/>
        </p:nvSpPr>
        <p:spPr>
          <a:xfrm>
            <a:off x="1286400" y="9996776"/>
            <a:ext cx="7711685" cy="2592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L'estimation des entrées de carbone dans le sol dépend du </a:t>
            </a:r>
            <a:r>
              <a:rPr lang="fr-FR" sz="4000" dirty="0" err="1">
                <a:cs typeface="Arial" panose="020B0604020202020204" pitchFamily="34" charset="0"/>
              </a:rPr>
              <a:t>shoot:root</a:t>
            </a:r>
            <a:r>
              <a:rPr lang="fr-FR" sz="4000" dirty="0">
                <a:cs typeface="Arial" panose="020B0604020202020204" pitchFamily="34" charset="0"/>
              </a:rPr>
              <a:t> ratio.</a:t>
            </a:r>
          </a:p>
        </p:txBody>
      </p:sp>
      <p:cxnSp>
        <p:nvCxnSpPr>
          <p:cNvPr id="11" name="Connecteur droit avec flèche 10">
            <a:extLst>
              <a:ext uri="{FF2B5EF4-FFF2-40B4-BE49-F238E27FC236}">
                <a16:creationId xmlns:a16="http://schemas.microsoft.com/office/drawing/2014/main" id="{67E1673F-F76C-8982-A457-F8EDE5B476AC}"/>
              </a:ext>
            </a:extLst>
          </p:cNvPr>
          <p:cNvCxnSpPr>
            <a:cxnSpLocks/>
          </p:cNvCxnSpPr>
          <p:nvPr/>
        </p:nvCxnSpPr>
        <p:spPr>
          <a:xfrm flipH="1">
            <a:off x="852365" y="10689803"/>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D8562E74-1129-11D1-4702-AECF3F8A0101}"/>
              </a:ext>
            </a:extLst>
          </p:cNvPr>
          <p:cNvSpPr txBox="1"/>
          <p:nvPr/>
        </p:nvSpPr>
        <p:spPr>
          <a:xfrm>
            <a:off x="11531865" y="10960470"/>
            <a:ext cx="12339075" cy="1763778"/>
          </a:xfrm>
          <a:prstGeom prst="rect">
            <a:avLst/>
          </a:prstGeom>
          <a:noFill/>
        </p:spPr>
        <p:txBody>
          <a:bodyPr wrap="square" lIns="50400" tIns="50400" rIns="50400" bIns="50400" rtlCol="0">
            <a:spAutoFit/>
          </a:bodyPr>
          <a:lstStyle/>
          <a:p>
            <a:pPr algn="ctr"/>
            <a:r>
              <a:rPr lang="fr-FR" sz="3600" i="1" spc="-100" dirty="0">
                <a:solidFill>
                  <a:srgbClr val="8D533E"/>
                </a:solidFill>
                <a:latin typeface="+mj-lt"/>
                <a:cs typeface="Arial" panose="020B0604020202020204" pitchFamily="34" charset="0"/>
              </a:rPr>
              <a:t>Incertitude liée aux entrées annuelles de C souterraines (C</a:t>
            </a:r>
            <a:r>
              <a:rPr lang="fr-FR" sz="3600" i="1" spc="-100" baseline="-25000" dirty="0">
                <a:solidFill>
                  <a:srgbClr val="8D533E"/>
                </a:solidFill>
                <a:latin typeface="+mj-lt"/>
                <a:cs typeface="Arial" panose="020B0604020202020204" pitchFamily="34" charset="0"/>
              </a:rPr>
              <a:t>R</a:t>
            </a:r>
            <a:r>
              <a:rPr lang="fr-FR" sz="3600" i="1" spc="-100" dirty="0">
                <a:solidFill>
                  <a:srgbClr val="8D533E"/>
                </a:solidFill>
                <a:latin typeface="+mj-lt"/>
                <a:cs typeface="Arial" panose="020B0604020202020204" pitchFamily="34" charset="0"/>
              </a:rPr>
              <a:t> et C</a:t>
            </a:r>
            <a:r>
              <a:rPr lang="fr-FR" sz="3600" i="1" spc="-100" baseline="-25000" dirty="0">
                <a:solidFill>
                  <a:srgbClr val="8D533E"/>
                </a:solidFill>
                <a:latin typeface="+mj-lt"/>
                <a:cs typeface="Arial" panose="020B0604020202020204" pitchFamily="34" charset="0"/>
              </a:rPr>
              <a:t>E</a:t>
            </a:r>
            <a:r>
              <a:rPr lang="fr-FR" sz="3600" i="1" spc="-100" dirty="0">
                <a:solidFill>
                  <a:srgbClr val="8D533E"/>
                </a:solidFill>
                <a:latin typeface="+mj-lt"/>
                <a:cs typeface="Arial" panose="020B0604020202020204" pitchFamily="34" charset="0"/>
              </a:rPr>
              <a:t>) pour une culture de maïs-grain à rendement moyen (9 Mg grain ha</a:t>
            </a:r>
            <a:r>
              <a:rPr lang="fr-FR" sz="3600" i="1" spc="-100" baseline="30000" dirty="0">
                <a:solidFill>
                  <a:srgbClr val="8D533E"/>
                </a:solidFill>
                <a:latin typeface="+mj-lt"/>
                <a:cs typeface="Arial" panose="020B0604020202020204" pitchFamily="34" charset="0"/>
              </a:rPr>
              <a:t>-1</a:t>
            </a:r>
            <a:r>
              <a:rPr lang="fr-FR" sz="3600" i="1" spc="-100" dirty="0">
                <a:solidFill>
                  <a:srgbClr val="8D533E"/>
                </a:solidFill>
                <a:latin typeface="+mj-lt"/>
                <a:cs typeface="Arial" panose="020B0604020202020204" pitchFamily="34" charset="0"/>
              </a:rPr>
              <a:t>), pour différentes valeurs de </a:t>
            </a:r>
            <a:r>
              <a:rPr lang="fr-FR" sz="3600" i="1" spc="-100" dirty="0" err="1">
                <a:solidFill>
                  <a:srgbClr val="8D533E"/>
                </a:solidFill>
                <a:latin typeface="+mj-lt"/>
                <a:cs typeface="Arial" panose="020B0604020202020204" pitchFamily="34" charset="0"/>
              </a:rPr>
              <a:t>shoot:root</a:t>
            </a:r>
            <a:r>
              <a:rPr lang="fr-FR" sz="3600" i="1" spc="-100" dirty="0">
                <a:solidFill>
                  <a:srgbClr val="8D533E"/>
                </a:solidFill>
                <a:latin typeface="+mj-lt"/>
                <a:cs typeface="Arial" panose="020B0604020202020204" pitchFamily="34" charset="0"/>
              </a:rPr>
              <a:t> ratio.</a:t>
            </a:r>
          </a:p>
        </p:txBody>
      </p:sp>
      <p:sp>
        <p:nvSpPr>
          <p:cNvPr id="17" name="ZoneTexte 16">
            <a:extLst>
              <a:ext uri="{FF2B5EF4-FFF2-40B4-BE49-F238E27FC236}">
                <a16:creationId xmlns:a16="http://schemas.microsoft.com/office/drawing/2014/main" id="{F18214DE-E00A-47F5-00CB-191D4FCBF9D6}"/>
              </a:ext>
            </a:extLst>
          </p:cNvPr>
          <p:cNvSpPr txBox="1"/>
          <p:nvPr/>
        </p:nvSpPr>
        <p:spPr>
          <a:xfrm rot="16200000">
            <a:off x="8321716" y="6552624"/>
            <a:ext cx="6881963" cy="461665"/>
          </a:xfrm>
          <a:prstGeom prst="rect">
            <a:avLst/>
          </a:prstGeom>
          <a:noFill/>
        </p:spPr>
        <p:txBody>
          <a:bodyPr wrap="square">
            <a:spAutoFit/>
          </a:bodyPr>
          <a:lstStyle/>
          <a:p>
            <a:pPr algn="ctr" rtl="0">
              <a:defRPr sz="2400" b="0" i="0" u="none" strike="noStrike" kern="1200" baseline="0">
                <a:solidFill>
                  <a:prstClr val="black">
                    <a:lumMod val="65000"/>
                    <a:lumOff val="35000"/>
                  </a:prstClr>
                </a:solidFill>
                <a:latin typeface="+mn-lt"/>
                <a:ea typeface="+mn-ea"/>
                <a:cs typeface="+mn-cs"/>
              </a:defRPr>
            </a:pPr>
            <a:r>
              <a:rPr lang="fr-FR" i="1" dirty="0">
                <a:cs typeface="Arial" panose="020B0604020202020204" pitchFamily="34" charset="0"/>
              </a:rPr>
              <a:t>Entrées potentielles totales de C</a:t>
            </a:r>
            <a:r>
              <a:rPr lang="fr-FR" i="1" baseline="0" dirty="0">
                <a:cs typeface="Arial" panose="020B0604020202020204" pitchFamily="34" charset="0"/>
              </a:rPr>
              <a:t> (g m</a:t>
            </a:r>
            <a:r>
              <a:rPr lang="fr-FR" i="1" baseline="30000" dirty="0">
                <a:cs typeface="Arial" panose="020B0604020202020204" pitchFamily="34" charset="0"/>
              </a:rPr>
              <a:t>-2</a:t>
            </a:r>
            <a:r>
              <a:rPr lang="fr-FR" i="1" baseline="0" dirty="0">
                <a:cs typeface="Arial" panose="020B0604020202020204" pitchFamily="34" charset="0"/>
              </a:rPr>
              <a:t> an</a:t>
            </a:r>
            <a:r>
              <a:rPr lang="fr-FR" i="1" baseline="30000" dirty="0">
                <a:cs typeface="Arial" panose="020B0604020202020204" pitchFamily="34" charset="0"/>
              </a:rPr>
              <a:t>-1</a:t>
            </a:r>
            <a:r>
              <a:rPr lang="fr-FR" i="1" baseline="0" dirty="0">
                <a:cs typeface="Arial" panose="020B0604020202020204" pitchFamily="34" charset="0"/>
              </a:rPr>
              <a:t>)</a:t>
            </a:r>
            <a:endParaRPr lang="fr-FR" i="1" dirty="0">
              <a:cs typeface="Arial" panose="020B0604020202020204" pitchFamily="34" charset="0"/>
            </a:endParaRPr>
          </a:p>
        </p:txBody>
      </p:sp>
      <p:sp>
        <p:nvSpPr>
          <p:cNvPr id="7" name="Rectangle">
            <a:extLst>
              <a:ext uri="{FF2B5EF4-FFF2-40B4-BE49-F238E27FC236}">
                <a16:creationId xmlns:a16="http://schemas.microsoft.com/office/drawing/2014/main" id="{2A3409B3-C39F-7AC5-BE8E-287136377FE8}"/>
              </a:ext>
            </a:extLst>
          </p:cNvPr>
          <p:cNvSpPr/>
          <p:nvPr/>
        </p:nvSpPr>
        <p:spPr>
          <a:xfrm>
            <a:off x="13678309" y="6643024"/>
            <a:ext cx="1795796" cy="648482"/>
          </a:xfrm>
          <a:prstGeom prst="rect">
            <a:avLst/>
          </a:prstGeom>
          <a:solidFill>
            <a:srgbClr val="FFFFFF"/>
          </a:solidFill>
          <a:ln w="12700">
            <a:miter lim="400000"/>
          </a:ln>
        </p:spPr>
        <p:txBody>
          <a:bodyPr lIns="50800" tIns="50800" rIns="50800" bIns="50800" anchor="ctr"/>
          <a:lstStyle/>
          <a:p>
            <a:pPr>
              <a:defRPr>
                <a:latin typeface="+mj-lt"/>
                <a:ea typeface="+mj-ea"/>
                <a:cs typeface="+mj-cs"/>
                <a:sym typeface="Helvetica"/>
              </a:defRPr>
            </a:pPr>
            <a:endParaRPr dirty="0">
              <a:cs typeface="Arial" panose="020B0604020202020204" pitchFamily="34" charset="0"/>
            </a:endParaRPr>
          </a:p>
        </p:txBody>
      </p:sp>
      <p:graphicFrame>
        <p:nvGraphicFramePr>
          <p:cNvPr id="15" name="Graphique 14">
            <a:extLst>
              <a:ext uri="{FF2B5EF4-FFF2-40B4-BE49-F238E27FC236}">
                <a16:creationId xmlns:a16="http://schemas.microsoft.com/office/drawing/2014/main" id="{F69CEE1E-1931-E061-F4ED-C0749B61AC07}"/>
              </a:ext>
            </a:extLst>
          </p:cNvPr>
          <p:cNvGraphicFramePr/>
          <p:nvPr>
            <p:extLst>
              <p:ext uri="{D42A27DB-BD31-4B8C-83A1-F6EECF244321}">
                <p14:modId xmlns:p14="http://schemas.microsoft.com/office/powerpoint/2010/main" val="1260999182"/>
              </p:ext>
            </p:extLst>
          </p:nvPr>
        </p:nvGraphicFramePr>
        <p:xfrm>
          <a:off x="12192000" y="3192510"/>
          <a:ext cx="11678940" cy="7635356"/>
        </p:xfrm>
        <a:graphic>
          <a:graphicData uri="http://schemas.openxmlformats.org/drawingml/2006/chart">
            <c:chart xmlns:c="http://schemas.openxmlformats.org/drawingml/2006/chart" xmlns:r="http://schemas.openxmlformats.org/officeDocument/2006/relationships" r:id="rId2"/>
          </a:graphicData>
        </a:graphic>
      </p:graphicFrame>
      <p:sp>
        <p:nvSpPr>
          <p:cNvPr id="18" name="ZoneTexte 17">
            <a:extLst>
              <a:ext uri="{FF2B5EF4-FFF2-40B4-BE49-F238E27FC236}">
                <a16:creationId xmlns:a16="http://schemas.microsoft.com/office/drawing/2014/main" id="{26513F61-0755-3197-F4B1-1FF9C22B9C2E}"/>
              </a:ext>
            </a:extLst>
          </p:cNvPr>
          <p:cNvSpPr txBox="1"/>
          <p:nvPr/>
        </p:nvSpPr>
        <p:spPr>
          <a:xfrm>
            <a:off x="17262430" y="5313303"/>
            <a:ext cx="2315571" cy="833178"/>
          </a:xfrm>
          <a:prstGeom prst="rect">
            <a:avLst/>
          </a:prstGeom>
          <a:noFill/>
        </p:spPr>
        <p:txBody>
          <a:bodyPr wrap="none" lIns="46800" tIns="46800" rIns="46800" bIns="46800" rtlCol="0">
            <a:spAutoFit/>
          </a:bodyPr>
          <a:lstStyle/>
          <a:p>
            <a:pPr algn="ctr"/>
            <a:r>
              <a:rPr lang="fr-FR" sz="2400" b="1" dirty="0">
                <a:solidFill>
                  <a:srgbClr val="8D533E"/>
                </a:solidFill>
                <a:cs typeface="Arial" panose="020B0604020202020204" pitchFamily="34" charset="0"/>
              </a:rPr>
              <a:t>Entrée min :</a:t>
            </a:r>
          </a:p>
          <a:p>
            <a:pPr algn="ctr"/>
            <a:r>
              <a:rPr lang="fr-FR" sz="2400" dirty="0">
                <a:solidFill>
                  <a:srgbClr val="8D533E"/>
                </a:solidFill>
                <a:cs typeface="Arial" panose="020B0604020202020204" pitchFamily="34" charset="0"/>
              </a:rPr>
              <a:t>142 g C m</a:t>
            </a:r>
            <a:r>
              <a:rPr lang="fr-FR" sz="2400" baseline="30000" dirty="0">
                <a:solidFill>
                  <a:srgbClr val="8D533E"/>
                </a:solidFill>
                <a:cs typeface="Arial" panose="020B0604020202020204" pitchFamily="34" charset="0"/>
              </a:rPr>
              <a:t>-2</a:t>
            </a:r>
            <a:r>
              <a:rPr lang="fr-FR" sz="2400" dirty="0">
                <a:solidFill>
                  <a:srgbClr val="8D533E"/>
                </a:solidFill>
                <a:cs typeface="Arial" panose="020B0604020202020204" pitchFamily="34" charset="0"/>
              </a:rPr>
              <a:t> an</a:t>
            </a:r>
            <a:r>
              <a:rPr lang="fr-FR" sz="2400" baseline="30000" dirty="0">
                <a:solidFill>
                  <a:srgbClr val="8D533E"/>
                </a:solidFill>
                <a:cs typeface="Arial" panose="020B0604020202020204" pitchFamily="34" charset="0"/>
              </a:rPr>
              <a:t>-1</a:t>
            </a:r>
          </a:p>
        </p:txBody>
      </p:sp>
      <p:sp>
        <p:nvSpPr>
          <p:cNvPr id="19" name="ZoneTexte 18">
            <a:extLst>
              <a:ext uri="{FF2B5EF4-FFF2-40B4-BE49-F238E27FC236}">
                <a16:creationId xmlns:a16="http://schemas.microsoft.com/office/drawing/2014/main" id="{3F3F8DD6-0B5D-05E3-3182-9811789F0183}"/>
              </a:ext>
            </a:extLst>
          </p:cNvPr>
          <p:cNvSpPr txBox="1"/>
          <p:nvPr/>
        </p:nvSpPr>
        <p:spPr>
          <a:xfrm>
            <a:off x="20772318" y="3206317"/>
            <a:ext cx="2349875" cy="833178"/>
          </a:xfrm>
          <a:prstGeom prst="rect">
            <a:avLst/>
          </a:prstGeom>
          <a:noFill/>
        </p:spPr>
        <p:txBody>
          <a:bodyPr wrap="none" lIns="46800" tIns="46800" rIns="46800" bIns="46800" rtlCol="0">
            <a:spAutoFit/>
          </a:bodyPr>
          <a:lstStyle/>
          <a:p>
            <a:pPr algn="ctr"/>
            <a:r>
              <a:rPr lang="fr-FR" sz="2400" b="1" dirty="0">
                <a:solidFill>
                  <a:srgbClr val="8D533E"/>
                </a:solidFill>
                <a:cs typeface="Arial" panose="020B0604020202020204" pitchFamily="34" charset="0"/>
              </a:rPr>
              <a:t>Entrée max :</a:t>
            </a:r>
          </a:p>
          <a:p>
            <a:pPr algn="ctr"/>
            <a:r>
              <a:rPr lang="fr-FR" sz="2400" dirty="0">
                <a:solidFill>
                  <a:srgbClr val="8D533E"/>
                </a:solidFill>
                <a:cs typeface="Arial" panose="020B0604020202020204" pitchFamily="34" charset="0"/>
              </a:rPr>
              <a:t>424 g C m</a:t>
            </a:r>
            <a:r>
              <a:rPr lang="fr-FR" sz="2400" baseline="30000" dirty="0">
                <a:solidFill>
                  <a:srgbClr val="8D533E"/>
                </a:solidFill>
                <a:cs typeface="Arial" panose="020B0604020202020204" pitchFamily="34" charset="0"/>
              </a:rPr>
              <a:t>-2</a:t>
            </a:r>
            <a:r>
              <a:rPr lang="fr-FR" sz="2400" dirty="0">
                <a:solidFill>
                  <a:srgbClr val="8D533E"/>
                </a:solidFill>
                <a:cs typeface="Arial" panose="020B0604020202020204" pitchFamily="34" charset="0"/>
              </a:rPr>
              <a:t> an</a:t>
            </a:r>
            <a:r>
              <a:rPr lang="fr-FR" sz="2400" baseline="30000" dirty="0">
                <a:solidFill>
                  <a:srgbClr val="8D533E"/>
                </a:solidFill>
                <a:cs typeface="Arial" panose="020B0604020202020204" pitchFamily="34" charset="0"/>
              </a:rPr>
              <a:t>-1</a:t>
            </a:r>
          </a:p>
        </p:txBody>
      </p:sp>
      <p:sp>
        <p:nvSpPr>
          <p:cNvPr id="20" name="ZoneTexte 19">
            <a:extLst>
              <a:ext uri="{FF2B5EF4-FFF2-40B4-BE49-F238E27FC236}">
                <a16:creationId xmlns:a16="http://schemas.microsoft.com/office/drawing/2014/main" id="{21F4B523-003B-09A3-A416-CEB6704E7FAB}"/>
              </a:ext>
            </a:extLst>
          </p:cNvPr>
          <p:cNvSpPr txBox="1"/>
          <p:nvPr/>
        </p:nvSpPr>
        <p:spPr>
          <a:xfrm>
            <a:off x="19616100" y="7777986"/>
            <a:ext cx="1176029" cy="463846"/>
          </a:xfrm>
          <a:prstGeom prst="rect">
            <a:avLst/>
          </a:prstGeom>
          <a:noFill/>
        </p:spPr>
        <p:txBody>
          <a:bodyPr wrap="none" lIns="46800" tIns="46800" rIns="46800" bIns="46800" rtlCol="0">
            <a:spAutoFit/>
          </a:bodyPr>
          <a:lstStyle/>
          <a:p>
            <a:r>
              <a:rPr lang="nqo-GN" sz="2400" dirty="0">
                <a:latin typeface="Arial" panose="020B0604020202020204" pitchFamily="34" charset="0"/>
              </a:rPr>
              <a:t>∆</a:t>
            </a:r>
            <a:r>
              <a:rPr lang="fr-FR" sz="2400" dirty="0">
                <a:cs typeface="Arial" panose="020B0604020202020204" pitchFamily="34" charset="0"/>
              </a:rPr>
              <a:t> = 283</a:t>
            </a:r>
          </a:p>
        </p:txBody>
      </p:sp>
      <p:sp>
        <p:nvSpPr>
          <p:cNvPr id="22" name="ZoneTexte 21">
            <a:extLst>
              <a:ext uri="{FF2B5EF4-FFF2-40B4-BE49-F238E27FC236}">
                <a16:creationId xmlns:a16="http://schemas.microsoft.com/office/drawing/2014/main" id="{38912CFF-A5F7-5B3D-B6D4-C6A21C3AC76D}"/>
              </a:ext>
            </a:extLst>
          </p:cNvPr>
          <p:cNvSpPr txBox="1"/>
          <p:nvPr/>
        </p:nvSpPr>
        <p:spPr>
          <a:xfrm>
            <a:off x="827232" y="3342474"/>
            <a:ext cx="9779447" cy="6557822"/>
          </a:xfrm>
          <a:prstGeom prst="rect">
            <a:avLst/>
          </a:prstGeom>
          <a:noFill/>
        </p:spPr>
        <p:txBody>
          <a:bodyPr wrap="square" lIns="46800" tIns="46800" rIns="46800" bIns="46800" rtlCol="0">
            <a:spAutoFit/>
          </a:bodyPr>
          <a:lstStyle/>
          <a:p>
            <a:pPr marL="571500" indent="-571500" algn="l">
              <a:buSzPct val="80000"/>
              <a:buFont typeface="Arial" panose="020B0604020202020204" pitchFamily="34" charset="0"/>
              <a:buChar char="►"/>
            </a:pPr>
            <a:r>
              <a:rPr lang="fr-FR" sz="3600" b="1" dirty="0">
                <a:cs typeface="Arial" panose="020B0604020202020204" pitchFamily="34" charset="0"/>
              </a:rPr>
              <a:t>L'estimation de C</a:t>
            </a:r>
            <a:r>
              <a:rPr lang="fr-FR" sz="3600" b="1" baseline="-25000" dirty="0">
                <a:cs typeface="Arial" panose="020B0604020202020204" pitchFamily="34" charset="0"/>
              </a:rPr>
              <a:t>R</a:t>
            </a:r>
            <a:r>
              <a:rPr lang="fr-FR" sz="3600" b="1" dirty="0">
                <a:cs typeface="Arial" panose="020B0604020202020204" pitchFamily="34" charset="0"/>
              </a:rPr>
              <a:t> repose sur le </a:t>
            </a:r>
            <a:r>
              <a:rPr lang="fr-FR" sz="3600" b="1" dirty="0" err="1">
                <a:cs typeface="Arial" panose="020B0604020202020204" pitchFamily="34" charset="0"/>
              </a:rPr>
              <a:t>shoot:root</a:t>
            </a:r>
            <a:r>
              <a:rPr lang="fr-FR" sz="3600" b="1" dirty="0">
                <a:cs typeface="Arial" panose="020B0604020202020204" pitchFamily="34" charset="0"/>
              </a:rPr>
              <a:t> ratio, noté S:R (rapport entre partie aérienne et partie racinaire)</a:t>
            </a:r>
          </a:p>
          <a:p>
            <a:pPr marL="571500" indent="-571500" algn="l">
              <a:spcBef>
                <a:spcPts val="2400"/>
              </a:spcBef>
              <a:buSzPct val="80000"/>
              <a:buFont typeface="Arial" panose="020B0604020202020204" pitchFamily="34" charset="0"/>
              <a:buChar char="►"/>
            </a:pPr>
            <a:r>
              <a:rPr lang="fr-FR" sz="3600" dirty="0">
                <a:cs typeface="Arial" panose="020B0604020202020204" pitchFamily="34" charset="0"/>
              </a:rPr>
              <a:t>Valeurs moyennes du </a:t>
            </a:r>
            <a:r>
              <a:rPr lang="fr-FR" sz="3600" dirty="0" err="1">
                <a:cs typeface="Arial" panose="020B0604020202020204" pitchFamily="34" charset="0"/>
              </a:rPr>
              <a:t>shoot:root</a:t>
            </a:r>
            <a:r>
              <a:rPr lang="fr-FR" sz="3600" dirty="0">
                <a:cs typeface="Arial" panose="020B0604020202020204" pitchFamily="34" charset="0"/>
              </a:rPr>
              <a:t> ratio dans les terres cultivées : </a:t>
            </a:r>
          </a:p>
          <a:p>
            <a:pPr marL="1162050" algn="l">
              <a:spcBef>
                <a:spcPts val="2400"/>
              </a:spcBef>
            </a:pPr>
            <a:r>
              <a:rPr lang="fr-FR" sz="3600" dirty="0">
                <a:cs typeface="Arial" panose="020B0604020202020204" pitchFamily="34" charset="0"/>
              </a:rPr>
              <a:t>S:R ~ 5 ± 3 pour les cultures annuelles (maïs, soja)</a:t>
            </a:r>
          </a:p>
          <a:p>
            <a:pPr marL="1162050" algn="l">
              <a:spcBef>
                <a:spcPts val="2400"/>
              </a:spcBef>
            </a:pPr>
            <a:r>
              <a:rPr lang="fr-FR" sz="3600" dirty="0">
                <a:cs typeface="Arial" panose="020B0604020202020204" pitchFamily="34" charset="0"/>
              </a:rPr>
              <a:t>S:R ~ 1 - 2 pour les cultures fourragères (graminées, légumineuses)</a:t>
            </a:r>
          </a:p>
          <a:p>
            <a:pPr algn="l"/>
            <a:endParaRPr lang="fr-FR" sz="3600" dirty="0">
              <a:cs typeface="Arial" panose="020B0604020202020204" pitchFamily="34" charset="0"/>
            </a:endParaRPr>
          </a:p>
        </p:txBody>
      </p:sp>
    </p:spTree>
    <p:extLst>
      <p:ext uri="{BB962C8B-B14F-4D97-AF65-F5344CB8AC3E}">
        <p14:creationId xmlns:p14="http://schemas.microsoft.com/office/powerpoint/2010/main" val="6331064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82630522-006B-436C-4D1C-2EBB11CCFC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35198" y="1514150"/>
            <a:ext cx="17198005" cy="7535209"/>
          </a:xfrm>
          <a:prstGeom prst="rect">
            <a:avLst/>
          </a:prstGeom>
        </p:spPr>
      </p:pic>
      <p:sp>
        <p:nvSpPr>
          <p:cNvPr id="2" name="Titre 1">
            <a:extLst>
              <a:ext uri="{FF2B5EF4-FFF2-40B4-BE49-F238E27FC236}">
                <a16:creationId xmlns:a16="http://schemas.microsoft.com/office/drawing/2014/main" id="{AEB0A47C-E571-8890-EE56-F14581598AC0}"/>
              </a:ext>
            </a:extLst>
          </p:cNvPr>
          <p:cNvSpPr>
            <a:spLocks noGrp="1"/>
          </p:cNvSpPr>
          <p:nvPr>
            <p:ph type="title"/>
          </p:nvPr>
        </p:nvSpPr>
        <p:spPr>
          <a:xfrm>
            <a:off x="1905000" y="205650"/>
            <a:ext cx="21202650" cy="1625278"/>
          </a:xfrm>
        </p:spPr>
        <p:txBody>
          <a:bodyPr/>
          <a:lstStyle/>
          <a:p>
            <a:r>
              <a:rPr lang="fr-FR" dirty="0"/>
              <a:t>Mécanismes de stabilisation des matières organiques </a:t>
            </a:r>
            <a:br>
              <a:rPr lang="fr-FR" dirty="0"/>
            </a:br>
            <a:r>
              <a:rPr lang="fr-FR" dirty="0"/>
              <a:t>dans les sols</a:t>
            </a:r>
          </a:p>
        </p:txBody>
      </p:sp>
      <p:sp>
        <p:nvSpPr>
          <p:cNvPr id="9" name="ZoneTexte 8">
            <a:extLst>
              <a:ext uri="{FF2B5EF4-FFF2-40B4-BE49-F238E27FC236}">
                <a16:creationId xmlns:a16="http://schemas.microsoft.com/office/drawing/2014/main" id="{81188478-3071-4481-8C59-042BCAF3EB42}"/>
              </a:ext>
            </a:extLst>
          </p:cNvPr>
          <p:cNvSpPr txBox="1"/>
          <p:nvPr/>
        </p:nvSpPr>
        <p:spPr>
          <a:xfrm>
            <a:off x="3267075" y="4548773"/>
            <a:ext cx="4200525"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Préservation sélective</a:t>
            </a:r>
            <a:br>
              <a:rPr lang="fr-FR" sz="3200" b="1" dirty="0">
                <a:solidFill>
                  <a:srgbClr val="8D533E"/>
                </a:solidFill>
                <a:latin typeface="+mj-lt"/>
                <a:cs typeface="Arial" panose="020B0604020202020204" pitchFamily="34" charset="0"/>
              </a:rPr>
            </a:br>
            <a:r>
              <a:rPr lang="fr-FR" sz="3200" b="1" dirty="0">
                <a:solidFill>
                  <a:srgbClr val="8D533E"/>
                </a:solidFill>
                <a:latin typeface="+mj-lt"/>
                <a:cs typeface="Arial" panose="020B0604020202020204" pitchFamily="34" charset="0"/>
              </a:rPr>
              <a:t>Récalcitrance</a:t>
            </a:r>
            <a:endParaRPr lang="fr-FR" sz="3200" dirty="0">
              <a:solidFill>
                <a:schemeClr val="bg1">
                  <a:lumMod val="65000"/>
                </a:schemeClr>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F03B4B96-12BF-E561-AECA-F7730F86FE66}"/>
              </a:ext>
            </a:extLst>
          </p:cNvPr>
          <p:cNvSpPr txBox="1"/>
          <p:nvPr/>
        </p:nvSpPr>
        <p:spPr>
          <a:xfrm>
            <a:off x="8785728" y="4548773"/>
            <a:ext cx="4931728"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Interaction avec des ions ou surfaces minérales</a:t>
            </a:r>
            <a:endParaRPr lang="fr-FR" sz="3200" dirty="0">
              <a:solidFill>
                <a:schemeClr val="bg1">
                  <a:lumMod val="65000"/>
                </a:schemeClr>
              </a:solidFill>
              <a:latin typeface="+mj-lt"/>
              <a:cs typeface="Arial" panose="020B0604020202020204" pitchFamily="34" charset="0"/>
            </a:endParaRPr>
          </a:p>
        </p:txBody>
      </p:sp>
      <p:sp>
        <p:nvSpPr>
          <p:cNvPr id="11" name="ZoneTexte 10">
            <a:extLst>
              <a:ext uri="{FF2B5EF4-FFF2-40B4-BE49-F238E27FC236}">
                <a16:creationId xmlns:a16="http://schemas.microsoft.com/office/drawing/2014/main" id="{A6FAC620-0B23-35D2-0FF1-97094AE4F6ED}"/>
              </a:ext>
            </a:extLst>
          </p:cNvPr>
          <p:cNvSpPr txBox="1"/>
          <p:nvPr/>
        </p:nvSpPr>
        <p:spPr>
          <a:xfrm>
            <a:off x="15169509" y="4548773"/>
            <a:ext cx="2540375"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Protection physique</a:t>
            </a:r>
            <a:endParaRPr lang="fr-FR" sz="3200" dirty="0">
              <a:solidFill>
                <a:schemeClr val="bg1">
                  <a:lumMod val="65000"/>
                </a:schemeClr>
              </a:solidFill>
              <a:latin typeface="+mj-lt"/>
              <a:cs typeface="Arial" panose="020B0604020202020204" pitchFamily="34" charset="0"/>
            </a:endParaRPr>
          </a:p>
        </p:txBody>
      </p:sp>
      <p:sp>
        <p:nvSpPr>
          <p:cNvPr id="12" name="ZoneTexte 11">
            <a:extLst>
              <a:ext uri="{FF2B5EF4-FFF2-40B4-BE49-F238E27FC236}">
                <a16:creationId xmlns:a16="http://schemas.microsoft.com/office/drawing/2014/main" id="{AF3B51B1-9F84-4D15-9688-323EF84D2C07}"/>
              </a:ext>
            </a:extLst>
          </p:cNvPr>
          <p:cNvSpPr txBox="1"/>
          <p:nvPr/>
        </p:nvSpPr>
        <p:spPr>
          <a:xfrm>
            <a:off x="17771454" y="4517608"/>
            <a:ext cx="3989320" cy="2202420"/>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Conditions environnementales pour les micro-organismes</a:t>
            </a:r>
            <a:endParaRPr lang="fr-FR" sz="3200" dirty="0">
              <a:solidFill>
                <a:schemeClr val="bg1">
                  <a:lumMod val="65000"/>
                </a:schemeClr>
              </a:solidFill>
              <a:latin typeface="+mj-lt"/>
              <a:cs typeface="Arial" panose="020B0604020202020204" pitchFamily="34" charset="0"/>
            </a:endParaRPr>
          </a:p>
        </p:txBody>
      </p:sp>
      <p:sp>
        <p:nvSpPr>
          <p:cNvPr id="13" name="ZoneTexte 12">
            <a:extLst>
              <a:ext uri="{FF2B5EF4-FFF2-40B4-BE49-F238E27FC236}">
                <a16:creationId xmlns:a16="http://schemas.microsoft.com/office/drawing/2014/main" id="{8352ED62-CBCA-0A30-4392-B758871278C6}"/>
              </a:ext>
            </a:extLst>
          </p:cNvPr>
          <p:cNvSpPr txBox="1"/>
          <p:nvPr/>
        </p:nvSpPr>
        <p:spPr>
          <a:xfrm>
            <a:off x="3360490" y="7828158"/>
            <a:ext cx="1930150" cy="956288"/>
          </a:xfrm>
          <a:prstGeom prst="rect">
            <a:avLst/>
          </a:prstGeom>
          <a:noFill/>
        </p:spPr>
        <p:txBody>
          <a:bodyPr wrap="square" lIns="46800" tIns="46800" rIns="46800" bIns="46800" rtlCol="0">
            <a:spAutoFit/>
          </a:bodyPr>
          <a:lstStyle/>
          <a:p>
            <a:pPr algn="ctr"/>
            <a:r>
              <a:rPr lang="fr-FR" sz="2800" dirty="0" err="1">
                <a:cs typeface="Arial" panose="020B0604020202020204" pitchFamily="34" charset="0"/>
              </a:rPr>
              <a:t>Macro-molécules</a:t>
            </a:r>
            <a:endParaRPr lang="fr-FR" sz="2800" dirty="0">
              <a:cs typeface="Arial" panose="020B0604020202020204" pitchFamily="34" charset="0"/>
            </a:endParaRPr>
          </a:p>
        </p:txBody>
      </p:sp>
      <p:sp>
        <p:nvSpPr>
          <p:cNvPr id="14" name="ZoneTexte 13">
            <a:extLst>
              <a:ext uri="{FF2B5EF4-FFF2-40B4-BE49-F238E27FC236}">
                <a16:creationId xmlns:a16="http://schemas.microsoft.com/office/drawing/2014/main" id="{3FDFC674-D972-A1D0-DB49-44E0C7ED969F}"/>
              </a:ext>
            </a:extLst>
          </p:cNvPr>
          <p:cNvSpPr txBox="1"/>
          <p:nvPr/>
        </p:nvSpPr>
        <p:spPr>
          <a:xfrm>
            <a:off x="5508873" y="7828158"/>
            <a:ext cx="2338513" cy="956288"/>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Carbone pyrogénique</a:t>
            </a:r>
          </a:p>
        </p:txBody>
      </p:sp>
      <p:sp>
        <p:nvSpPr>
          <p:cNvPr id="16" name="ZoneTexte 15">
            <a:extLst>
              <a:ext uri="{FF2B5EF4-FFF2-40B4-BE49-F238E27FC236}">
                <a16:creationId xmlns:a16="http://schemas.microsoft.com/office/drawing/2014/main" id="{EF4D9C2C-94AB-E631-BAAE-A6E83C64B09E}"/>
              </a:ext>
            </a:extLst>
          </p:cNvPr>
          <p:cNvSpPr txBox="1"/>
          <p:nvPr/>
        </p:nvSpPr>
        <p:spPr>
          <a:xfrm>
            <a:off x="8346332" y="7828158"/>
            <a:ext cx="2570021" cy="525401"/>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Complexation</a:t>
            </a:r>
          </a:p>
        </p:txBody>
      </p:sp>
      <p:sp>
        <p:nvSpPr>
          <p:cNvPr id="17" name="ZoneTexte 16">
            <a:extLst>
              <a:ext uri="{FF2B5EF4-FFF2-40B4-BE49-F238E27FC236}">
                <a16:creationId xmlns:a16="http://schemas.microsoft.com/office/drawing/2014/main" id="{FAF2C177-988B-2B3F-1198-5EC87C4FC017}"/>
              </a:ext>
            </a:extLst>
          </p:cNvPr>
          <p:cNvSpPr txBox="1"/>
          <p:nvPr/>
        </p:nvSpPr>
        <p:spPr>
          <a:xfrm>
            <a:off x="14775547" y="8089410"/>
            <a:ext cx="3222171" cy="1387176"/>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Inaccessibilité, conditions physiques locales</a:t>
            </a:r>
          </a:p>
        </p:txBody>
      </p:sp>
      <p:sp>
        <p:nvSpPr>
          <p:cNvPr id="18" name="ZoneTexte 17">
            <a:extLst>
              <a:ext uri="{FF2B5EF4-FFF2-40B4-BE49-F238E27FC236}">
                <a16:creationId xmlns:a16="http://schemas.microsoft.com/office/drawing/2014/main" id="{9EE69023-D3EC-FF30-848A-DAEFC364DD04}"/>
              </a:ext>
            </a:extLst>
          </p:cNvPr>
          <p:cNvSpPr txBox="1"/>
          <p:nvPr/>
        </p:nvSpPr>
        <p:spPr>
          <a:xfrm>
            <a:off x="11391510" y="7828158"/>
            <a:ext cx="2234950" cy="525401"/>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Adsorption</a:t>
            </a:r>
          </a:p>
        </p:txBody>
      </p:sp>
      <p:sp>
        <p:nvSpPr>
          <p:cNvPr id="19" name="ZoneTexte 18">
            <a:extLst>
              <a:ext uri="{FF2B5EF4-FFF2-40B4-BE49-F238E27FC236}">
                <a16:creationId xmlns:a16="http://schemas.microsoft.com/office/drawing/2014/main" id="{600C149B-AC99-76AC-E994-AEFC801868B9}"/>
              </a:ext>
            </a:extLst>
          </p:cNvPr>
          <p:cNvSpPr txBox="1"/>
          <p:nvPr/>
        </p:nvSpPr>
        <p:spPr>
          <a:xfrm>
            <a:off x="14282497" y="9943457"/>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Chenu</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2009, CMS series</a:t>
            </a:r>
          </a:p>
        </p:txBody>
      </p:sp>
      <p:cxnSp>
        <p:nvCxnSpPr>
          <p:cNvPr id="21" name="Connecteur droit avec flèche 20">
            <a:extLst>
              <a:ext uri="{FF2B5EF4-FFF2-40B4-BE49-F238E27FC236}">
                <a16:creationId xmlns:a16="http://schemas.microsoft.com/office/drawing/2014/main" id="{D6C338E0-C5C0-952E-9882-7C1AC93DEDBA}"/>
              </a:ext>
            </a:extLst>
          </p:cNvPr>
          <p:cNvCxnSpPr>
            <a:cxnSpLocks/>
            <a:endCxn id="9" idx="0"/>
          </p:cNvCxnSpPr>
          <p:nvPr/>
        </p:nvCxnSpPr>
        <p:spPr>
          <a:xfrm flipH="1">
            <a:off x="5367338" y="2465929"/>
            <a:ext cx="6519862"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EF6DE9E-6D41-45D5-72DC-D771A7A192AD}"/>
              </a:ext>
            </a:extLst>
          </p:cNvPr>
          <p:cNvCxnSpPr>
            <a:cxnSpLocks/>
            <a:endCxn id="10" idx="0"/>
          </p:cNvCxnSpPr>
          <p:nvPr/>
        </p:nvCxnSpPr>
        <p:spPr>
          <a:xfrm flipH="1">
            <a:off x="11251592" y="2465929"/>
            <a:ext cx="635608"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FF842FDE-C33C-C6B7-4AAB-BC280709DFA5}"/>
              </a:ext>
            </a:extLst>
          </p:cNvPr>
          <p:cNvCxnSpPr>
            <a:cxnSpLocks/>
            <a:endCxn id="11" idx="0"/>
          </p:cNvCxnSpPr>
          <p:nvPr/>
        </p:nvCxnSpPr>
        <p:spPr>
          <a:xfrm>
            <a:off x="11887200" y="2465929"/>
            <a:ext cx="4552497"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D2E39403-485A-CC3D-1FBC-F64233732F3F}"/>
              </a:ext>
            </a:extLst>
          </p:cNvPr>
          <p:cNvCxnSpPr>
            <a:cxnSpLocks/>
            <a:endCxn id="12" idx="0"/>
          </p:cNvCxnSpPr>
          <p:nvPr/>
        </p:nvCxnSpPr>
        <p:spPr>
          <a:xfrm>
            <a:off x="11887200" y="2467066"/>
            <a:ext cx="7878914" cy="2050542"/>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5621F50B-4207-DFB0-C44E-E727DE67D306}"/>
              </a:ext>
            </a:extLst>
          </p:cNvPr>
          <p:cNvSpPr txBox="1"/>
          <p:nvPr/>
        </p:nvSpPr>
        <p:spPr>
          <a:xfrm>
            <a:off x="1286399" y="9096895"/>
            <a:ext cx="12240000" cy="3994992"/>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La vitesse à laquelle la MO peut être dégradée dépend de sa composition chimique, de son interaction avec la phase minérale, de son accessibilité pour les micro-organismes et des conditions environnementales.</a:t>
            </a:r>
          </a:p>
        </p:txBody>
      </p:sp>
      <p:cxnSp>
        <p:nvCxnSpPr>
          <p:cNvPr id="42" name="Connecteur droit avec flèche 41">
            <a:extLst>
              <a:ext uri="{FF2B5EF4-FFF2-40B4-BE49-F238E27FC236}">
                <a16:creationId xmlns:a16="http://schemas.microsoft.com/office/drawing/2014/main" id="{F017D2D2-6AFB-9337-1842-B59F685CB8CE}"/>
              </a:ext>
            </a:extLst>
          </p:cNvPr>
          <p:cNvCxnSpPr>
            <a:cxnSpLocks/>
          </p:cNvCxnSpPr>
          <p:nvPr/>
        </p:nvCxnSpPr>
        <p:spPr>
          <a:xfrm flipH="1">
            <a:off x="852365" y="978992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Graphique 390">
            <a:extLst>
              <a:ext uri="{FF2B5EF4-FFF2-40B4-BE49-F238E27FC236}">
                <a16:creationId xmlns:a16="http://schemas.microsoft.com/office/drawing/2014/main" id="{748FB5EF-EB54-34A2-DE67-6E26B7A98A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2927" y="3038001"/>
            <a:ext cx="8849405" cy="7449183"/>
          </a:xfrm>
          <a:prstGeom prst="rect">
            <a:avLst/>
          </a:prstGeom>
        </p:spPr>
      </p:pic>
      <p:sp>
        <p:nvSpPr>
          <p:cNvPr id="3" name="Titre 2">
            <a:extLst>
              <a:ext uri="{FF2B5EF4-FFF2-40B4-BE49-F238E27FC236}">
                <a16:creationId xmlns:a16="http://schemas.microsoft.com/office/drawing/2014/main" id="{E8495D0C-1C5E-FE36-1733-F8D1F3DA97A0}"/>
              </a:ext>
            </a:extLst>
          </p:cNvPr>
          <p:cNvSpPr>
            <a:spLocks noGrp="1"/>
          </p:cNvSpPr>
          <p:nvPr>
            <p:ph type="title"/>
          </p:nvPr>
        </p:nvSpPr>
        <p:spPr>
          <a:xfrm>
            <a:off x="1905000" y="206375"/>
            <a:ext cx="21202650" cy="1625278"/>
          </a:xfrm>
        </p:spPr>
        <p:txBody>
          <a:bodyPr/>
          <a:lstStyle/>
          <a:p>
            <a:r>
              <a:rPr lang="fr-FR" spc="-200" dirty="0"/>
              <a:t>Mesure de la stabilité biogéochimique du carbone organique dans les sols </a:t>
            </a:r>
            <a:br>
              <a:rPr lang="fr-FR" spc="-200" dirty="0"/>
            </a:br>
            <a:r>
              <a:rPr lang="fr-FR" spc="-200" dirty="0"/>
              <a:t>- méthode isotopique - </a:t>
            </a:r>
          </a:p>
        </p:txBody>
      </p:sp>
      <p:sp>
        <p:nvSpPr>
          <p:cNvPr id="17" name="ZoneTexte 16">
            <a:extLst>
              <a:ext uri="{FF2B5EF4-FFF2-40B4-BE49-F238E27FC236}">
                <a16:creationId xmlns:a16="http://schemas.microsoft.com/office/drawing/2014/main" id="{86829003-F2A7-7918-02E1-F571DCF47C6F}"/>
              </a:ext>
            </a:extLst>
          </p:cNvPr>
          <p:cNvSpPr txBox="1"/>
          <p:nvPr/>
        </p:nvSpPr>
        <p:spPr>
          <a:xfrm>
            <a:off x="10793263" y="8414722"/>
            <a:ext cx="12107927" cy="3218476"/>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800" dirty="0">
                <a:cs typeface="Arial" panose="020B0604020202020204" pitchFamily="34" charset="0"/>
              </a:rPr>
              <a:t>Les travaux utilisant l'outil isotopique montrent que le COS des sols cultivés a </a:t>
            </a:r>
            <a:r>
              <a:rPr lang="fr-FR" sz="3800" b="1" dirty="0">
                <a:cs typeface="Arial" panose="020B0604020202020204" pitchFamily="34" charset="0"/>
              </a:rPr>
              <a:t>un temps moyen de résidence de plusieurs dizaines d'années et que 40-60 % du COS persiste plus de 100 ans.</a:t>
            </a:r>
          </a:p>
        </p:txBody>
      </p:sp>
      <p:cxnSp>
        <p:nvCxnSpPr>
          <p:cNvPr id="18" name="Connecteur droit avec flèche 17">
            <a:extLst>
              <a:ext uri="{FF2B5EF4-FFF2-40B4-BE49-F238E27FC236}">
                <a16:creationId xmlns:a16="http://schemas.microsoft.com/office/drawing/2014/main" id="{0A0BE5FC-B39B-031B-877A-3A531B61BBFE}"/>
              </a:ext>
            </a:extLst>
          </p:cNvPr>
          <p:cNvCxnSpPr>
            <a:cxnSpLocks/>
          </p:cNvCxnSpPr>
          <p:nvPr/>
        </p:nvCxnSpPr>
        <p:spPr>
          <a:xfrm flipH="1">
            <a:off x="10359229" y="910774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18BF7D70-18FC-7A3A-C422-A4B49503E44D}"/>
              </a:ext>
            </a:extLst>
          </p:cNvPr>
          <p:cNvSpPr txBox="1"/>
          <p:nvPr/>
        </p:nvSpPr>
        <p:spPr>
          <a:xfrm>
            <a:off x="10203651" y="3293689"/>
            <a:ext cx="13236920" cy="3864777"/>
          </a:xfrm>
          <a:prstGeom prst="rect">
            <a:avLst/>
          </a:prstGeom>
          <a:noFill/>
        </p:spPr>
        <p:txBody>
          <a:bodyPr wrap="square" lIns="46800" tIns="46800" rIns="46800" bIns="46800" rtlCol="0">
            <a:spAutoFit/>
          </a:bodyPr>
          <a:lstStyle/>
          <a:p>
            <a:pPr algn="l"/>
            <a:r>
              <a:rPr lang="fr-FR" sz="3500" b="1" dirty="0">
                <a:cs typeface="Arial" panose="020B0604020202020204" pitchFamily="34" charset="0"/>
              </a:rPr>
              <a:t>La MO des plantes de type photosynthétique C3 (ex. Blé) et C4 (ex. Maïs) n'a pas la même signature isotopique.</a:t>
            </a:r>
          </a:p>
          <a:p>
            <a:pPr algn="l"/>
            <a:endParaRPr lang="fr-FR" sz="3500" dirty="0">
              <a:cs typeface="Arial" panose="020B0604020202020204" pitchFamily="34" charset="0"/>
            </a:endParaRPr>
          </a:p>
          <a:p>
            <a:pPr algn="l"/>
            <a:r>
              <a:rPr lang="fr-FR" sz="3500" dirty="0">
                <a:cs typeface="Arial" panose="020B0604020202020204" pitchFamily="34" charset="0"/>
              </a:rPr>
              <a:t>Cultiver des plantes en C4 sur des sols n'ayant accueilli précédemment que des plantes en C3 permet de suivre l'évolution temporelle de la quantité de carbone dérivée des plantes en C3 et ainsi d'observer sa stabilité biogéochimique. </a:t>
            </a:r>
          </a:p>
        </p:txBody>
      </p:sp>
      <p:sp>
        <p:nvSpPr>
          <p:cNvPr id="32" name="ZoneTexte 31">
            <a:extLst>
              <a:ext uri="{FF2B5EF4-FFF2-40B4-BE49-F238E27FC236}">
                <a16:creationId xmlns:a16="http://schemas.microsoft.com/office/drawing/2014/main" id="{0BA6ADA8-DCE5-CF43-CC88-F599CF7A4214}"/>
              </a:ext>
            </a:extLst>
          </p:cNvPr>
          <p:cNvSpPr txBox="1"/>
          <p:nvPr/>
        </p:nvSpPr>
        <p:spPr>
          <a:xfrm>
            <a:off x="2140858" y="4013596"/>
            <a:ext cx="2481899" cy="525401"/>
          </a:xfrm>
          <a:prstGeom prst="rect">
            <a:avLst/>
          </a:prstGeom>
          <a:noFill/>
        </p:spPr>
        <p:txBody>
          <a:bodyPr wrap="none" lIns="46800" tIns="46800" rIns="46800" bIns="46800" rtlCol="0">
            <a:spAutoFit/>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B</a:t>
            </a:r>
            <a:r>
              <a:rPr lang="fr-FR" sz="2800" dirty="0">
                <a:cs typeface="Arial" panose="020B0604020202020204" pitchFamily="34" charset="0"/>
              </a:rPr>
              <a:t> = - 28 </a:t>
            </a:r>
            <a:r>
              <a:rPr lang="fr-FR" sz="2800" dirty="0">
                <a:latin typeface="Arial" panose="020B0604020202020204" pitchFamily="34" charset="0"/>
                <a:cs typeface="Arial" panose="020B0604020202020204" pitchFamily="34" charset="0"/>
              </a:rPr>
              <a:t>‰</a:t>
            </a:r>
          </a:p>
        </p:txBody>
      </p:sp>
      <p:sp>
        <p:nvSpPr>
          <p:cNvPr id="33" name="ZoneTexte 32">
            <a:extLst>
              <a:ext uri="{FF2B5EF4-FFF2-40B4-BE49-F238E27FC236}">
                <a16:creationId xmlns:a16="http://schemas.microsoft.com/office/drawing/2014/main" id="{C2B30FFF-1D4A-4E1B-2009-5F1C94F31AD7}"/>
              </a:ext>
            </a:extLst>
          </p:cNvPr>
          <p:cNvSpPr txBox="1"/>
          <p:nvPr/>
        </p:nvSpPr>
        <p:spPr>
          <a:xfrm>
            <a:off x="6342744" y="4013596"/>
            <a:ext cx="2502033" cy="525401"/>
          </a:xfrm>
          <a:prstGeom prst="rect">
            <a:avLst/>
          </a:prstGeom>
          <a:noFill/>
        </p:spPr>
        <p:txBody>
          <a:bodyPr wrap="none" lIns="46800" tIns="46800" rIns="46800" bIns="46800" rtlCol="0">
            <a:spAutoFit/>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M</a:t>
            </a:r>
            <a:r>
              <a:rPr lang="fr-FR" sz="2800" dirty="0">
                <a:cs typeface="Arial" panose="020B0604020202020204" pitchFamily="34" charset="0"/>
              </a:rPr>
              <a:t> = - 12 </a:t>
            </a:r>
            <a:r>
              <a:rPr lang="fr-FR" sz="2800" dirty="0">
                <a:latin typeface="Arial" panose="020B0604020202020204" pitchFamily="34" charset="0"/>
                <a:cs typeface="Arial" panose="020B0604020202020204" pitchFamily="34" charset="0"/>
              </a:rPr>
              <a:t>‰</a:t>
            </a:r>
          </a:p>
        </p:txBody>
      </p:sp>
      <p:sp>
        <p:nvSpPr>
          <p:cNvPr id="34" name="ZoneTexte 33">
            <a:extLst>
              <a:ext uri="{FF2B5EF4-FFF2-40B4-BE49-F238E27FC236}">
                <a16:creationId xmlns:a16="http://schemas.microsoft.com/office/drawing/2014/main" id="{B1B76A85-91D9-B4B7-F8A1-563D481E9D8E}"/>
              </a:ext>
            </a:extLst>
          </p:cNvPr>
          <p:cNvSpPr txBox="1"/>
          <p:nvPr/>
        </p:nvSpPr>
        <p:spPr>
          <a:xfrm>
            <a:off x="2285999" y="3266603"/>
            <a:ext cx="581827"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C3</a:t>
            </a:r>
          </a:p>
        </p:txBody>
      </p:sp>
      <p:sp>
        <p:nvSpPr>
          <p:cNvPr id="35" name="ZoneTexte 34">
            <a:extLst>
              <a:ext uri="{FF2B5EF4-FFF2-40B4-BE49-F238E27FC236}">
                <a16:creationId xmlns:a16="http://schemas.microsoft.com/office/drawing/2014/main" id="{3531630E-01CC-31EC-8496-9F5E1DAA91A3}"/>
              </a:ext>
            </a:extLst>
          </p:cNvPr>
          <p:cNvSpPr txBox="1"/>
          <p:nvPr/>
        </p:nvSpPr>
        <p:spPr>
          <a:xfrm>
            <a:off x="6183085" y="3266603"/>
            <a:ext cx="575415"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C4</a:t>
            </a:r>
          </a:p>
        </p:txBody>
      </p:sp>
      <p:sp>
        <p:nvSpPr>
          <p:cNvPr id="36" name="ZoneTexte 35">
            <a:extLst>
              <a:ext uri="{FF2B5EF4-FFF2-40B4-BE49-F238E27FC236}">
                <a16:creationId xmlns:a16="http://schemas.microsoft.com/office/drawing/2014/main" id="{1C345CA3-DFCE-32EA-D799-95DE2F6AD795}"/>
              </a:ext>
            </a:extLst>
          </p:cNvPr>
          <p:cNvSpPr txBox="1"/>
          <p:nvPr/>
        </p:nvSpPr>
        <p:spPr>
          <a:xfrm>
            <a:off x="3036267" y="5802228"/>
            <a:ext cx="628315"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Blé</a:t>
            </a:r>
          </a:p>
        </p:txBody>
      </p:sp>
      <p:sp>
        <p:nvSpPr>
          <p:cNvPr id="37" name="ZoneTexte 36">
            <a:extLst>
              <a:ext uri="{FF2B5EF4-FFF2-40B4-BE49-F238E27FC236}">
                <a16:creationId xmlns:a16="http://schemas.microsoft.com/office/drawing/2014/main" id="{AF02B5C3-5A95-D152-0777-8E878F68D727}"/>
              </a:ext>
            </a:extLst>
          </p:cNvPr>
          <p:cNvSpPr txBox="1"/>
          <p:nvPr/>
        </p:nvSpPr>
        <p:spPr>
          <a:xfrm>
            <a:off x="6399495" y="5802228"/>
            <a:ext cx="879794"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Maïs</a:t>
            </a:r>
          </a:p>
        </p:txBody>
      </p:sp>
      <p:sp>
        <p:nvSpPr>
          <p:cNvPr id="38" name="ZoneTexte 37">
            <a:extLst>
              <a:ext uri="{FF2B5EF4-FFF2-40B4-BE49-F238E27FC236}">
                <a16:creationId xmlns:a16="http://schemas.microsoft.com/office/drawing/2014/main" id="{B601E9B1-DA2C-0C61-46A9-DA726AE13621}"/>
              </a:ext>
            </a:extLst>
          </p:cNvPr>
          <p:cNvSpPr txBox="1"/>
          <p:nvPr/>
        </p:nvSpPr>
        <p:spPr>
          <a:xfrm rot="16200000">
            <a:off x="-399144" y="8009116"/>
            <a:ext cx="2659127" cy="525401"/>
          </a:xfrm>
          <a:prstGeom prst="rect">
            <a:avLst/>
          </a:prstGeom>
          <a:noFill/>
        </p:spPr>
        <p:txBody>
          <a:bodyPr wrap="none" lIns="46800" tIns="46800" rIns="46800" bIns="46800" rtlCol="0">
            <a:spAutoFit/>
          </a:bodyPr>
          <a:lstStyle/>
          <a:p>
            <a:pPr algn="l"/>
            <a:r>
              <a:rPr lang="fr-FR" sz="2800" i="1" dirty="0">
                <a:cs typeface="Arial" panose="020B0604020202020204" pitchFamily="34" charset="0"/>
              </a:rPr>
              <a:t>Carbone du sol</a:t>
            </a:r>
          </a:p>
        </p:txBody>
      </p:sp>
      <p:sp>
        <p:nvSpPr>
          <p:cNvPr id="39" name="ZoneTexte 38">
            <a:extLst>
              <a:ext uri="{FF2B5EF4-FFF2-40B4-BE49-F238E27FC236}">
                <a16:creationId xmlns:a16="http://schemas.microsoft.com/office/drawing/2014/main" id="{E3CFACE6-0B16-B906-453E-16AEA97B1C8A}"/>
              </a:ext>
            </a:extLst>
          </p:cNvPr>
          <p:cNvSpPr txBox="1"/>
          <p:nvPr/>
        </p:nvSpPr>
        <p:spPr>
          <a:xfrm>
            <a:off x="5114209" y="10124288"/>
            <a:ext cx="309316"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0</a:t>
            </a:r>
          </a:p>
        </p:txBody>
      </p:sp>
      <p:sp>
        <p:nvSpPr>
          <p:cNvPr id="40" name="ZoneTexte 39">
            <a:extLst>
              <a:ext uri="{FF2B5EF4-FFF2-40B4-BE49-F238E27FC236}">
                <a16:creationId xmlns:a16="http://schemas.microsoft.com/office/drawing/2014/main" id="{8F146E41-315E-1FA8-BCD8-5C2C10332C44}"/>
              </a:ext>
            </a:extLst>
          </p:cNvPr>
          <p:cNvSpPr txBox="1"/>
          <p:nvPr/>
        </p:nvSpPr>
        <p:spPr>
          <a:xfrm>
            <a:off x="8369944" y="10106094"/>
            <a:ext cx="1232390" cy="525401"/>
          </a:xfrm>
          <a:prstGeom prst="rect">
            <a:avLst/>
          </a:prstGeom>
          <a:noFill/>
        </p:spPr>
        <p:txBody>
          <a:bodyPr wrap="none" lIns="46800" tIns="46800" rIns="46800" bIns="46800" rtlCol="0">
            <a:spAutoFit/>
          </a:bodyPr>
          <a:lstStyle/>
          <a:p>
            <a:pPr algn="l"/>
            <a:r>
              <a:rPr lang="fr-FR" sz="2800" i="1" dirty="0">
                <a:cs typeface="Arial" panose="020B0604020202020204" pitchFamily="34" charset="0"/>
              </a:rPr>
              <a:t>Temps</a:t>
            </a:r>
          </a:p>
        </p:txBody>
      </p:sp>
      <p:sp>
        <p:nvSpPr>
          <p:cNvPr id="43" name="ZoneTexte 42">
            <a:extLst>
              <a:ext uri="{FF2B5EF4-FFF2-40B4-BE49-F238E27FC236}">
                <a16:creationId xmlns:a16="http://schemas.microsoft.com/office/drawing/2014/main" id="{9E6839BD-F59F-3CDC-2F31-B98D161C524F}"/>
              </a:ext>
            </a:extLst>
          </p:cNvPr>
          <p:cNvSpPr txBox="1"/>
          <p:nvPr/>
        </p:nvSpPr>
        <p:spPr>
          <a:xfrm>
            <a:off x="8492413" y="9137252"/>
            <a:ext cx="509692"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C</a:t>
            </a:r>
            <a:r>
              <a:rPr lang="fr-FR" sz="2800" baseline="-25000" dirty="0">
                <a:cs typeface="Arial" panose="020B0604020202020204" pitchFamily="34" charset="0"/>
              </a:rPr>
              <a:t>B</a:t>
            </a:r>
            <a:endParaRPr lang="fr-FR" sz="2800" dirty="0">
              <a:cs typeface="Arial" panose="020B0604020202020204" pitchFamily="34" charset="0"/>
            </a:endParaRPr>
          </a:p>
        </p:txBody>
      </p:sp>
      <p:sp>
        <p:nvSpPr>
          <p:cNvPr id="44" name="ZoneTexte 43">
            <a:extLst>
              <a:ext uri="{FF2B5EF4-FFF2-40B4-BE49-F238E27FC236}">
                <a16:creationId xmlns:a16="http://schemas.microsoft.com/office/drawing/2014/main" id="{DBF9BA2B-B259-6604-59F9-44DCF50AF984}"/>
              </a:ext>
            </a:extLst>
          </p:cNvPr>
          <p:cNvSpPr txBox="1"/>
          <p:nvPr/>
        </p:nvSpPr>
        <p:spPr>
          <a:xfrm>
            <a:off x="8492412" y="7646424"/>
            <a:ext cx="580224"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C</a:t>
            </a:r>
            <a:r>
              <a:rPr lang="fr-FR" sz="2800" baseline="-25000" dirty="0">
                <a:cs typeface="Arial" panose="020B0604020202020204" pitchFamily="34" charset="0"/>
              </a:rPr>
              <a:t>M</a:t>
            </a:r>
            <a:endParaRPr lang="fr-FR" sz="2800" dirty="0">
              <a:cs typeface="Arial" panose="020B0604020202020204" pitchFamily="34" charset="0"/>
            </a:endParaRPr>
          </a:p>
        </p:txBody>
      </p:sp>
      <p:sp>
        <p:nvSpPr>
          <p:cNvPr id="45" name="ZoneTexte 44">
            <a:extLst>
              <a:ext uri="{FF2B5EF4-FFF2-40B4-BE49-F238E27FC236}">
                <a16:creationId xmlns:a16="http://schemas.microsoft.com/office/drawing/2014/main" id="{4CF5A269-199C-450A-9853-2194679703C4}"/>
              </a:ext>
            </a:extLst>
          </p:cNvPr>
          <p:cNvSpPr txBox="1"/>
          <p:nvPr/>
        </p:nvSpPr>
        <p:spPr>
          <a:xfrm>
            <a:off x="4996326" y="8247853"/>
            <a:ext cx="983091" cy="525401"/>
          </a:xfrm>
          <a:prstGeom prst="rect">
            <a:avLst/>
          </a:prstGeom>
          <a:noFill/>
        </p:spPr>
        <p:txBody>
          <a:bodyPr wrap="none" lIns="46800" tIns="46800" rIns="46800" bIns="46800" rtlCol="0">
            <a:spAutoFit/>
          </a:bodyPr>
          <a:lstStyle/>
          <a:p>
            <a:pPr algn="l"/>
            <a:r>
              <a:rPr lang="el-GR" sz="2800" dirty="0">
                <a:solidFill>
                  <a:schemeClr val="bg1"/>
                </a:solidFill>
                <a:latin typeface="Times New Roman" panose="02020603050405020304" pitchFamily="18" charset="0"/>
                <a:cs typeface="Times New Roman" panose="02020603050405020304" pitchFamily="18" charset="0"/>
              </a:rPr>
              <a:t>δ</a:t>
            </a:r>
            <a:r>
              <a:rPr lang="el-GR" sz="2800" baseline="30000" dirty="0">
                <a:solidFill>
                  <a:schemeClr val="bg1"/>
                </a:solidFill>
                <a:cs typeface="Arial" panose="020B0604020202020204" pitchFamily="34" charset="0"/>
              </a:rPr>
              <a:t>13</a:t>
            </a:r>
            <a:r>
              <a:rPr lang="fr-FR" sz="2800" dirty="0">
                <a:solidFill>
                  <a:schemeClr val="bg1"/>
                </a:solidFill>
                <a:cs typeface="Arial" panose="020B0604020202020204" pitchFamily="34" charset="0"/>
              </a:rPr>
              <a:t>C</a:t>
            </a:r>
            <a:r>
              <a:rPr lang="fr-FR" sz="2800" baseline="-25000" dirty="0">
                <a:solidFill>
                  <a:schemeClr val="bg1"/>
                </a:solidFill>
                <a:cs typeface="Arial" panose="020B0604020202020204" pitchFamily="34" charset="0"/>
              </a:rPr>
              <a:t>O</a:t>
            </a:r>
            <a:endParaRPr lang="fr-FR" sz="2800" dirty="0">
              <a:solidFill>
                <a:schemeClr val="bg1"/>
              </a:solidFill>
              <a:cs typeface="Arial" panose="020B0604020202020204" pitchFamily="34" charset="0"/>
            </a:endParaRPr>
          </a:p>
        </p:txBody>
      </p:sp>
      <p:sp>
        <p:nvSpPr>
          <p:cNvPr id="49" name="ZoneTexte 48">
            <a:extLst>
              <a:ext uri="{FF2B5EF4-FFF2-40B4-BE49-F238E27FC236}">
                <a16:creationId xmlns:a16="http://schemas.microsoft.com/office/drawing/2014/main" id="{5298C87B-3DDF-717F-8D47-083608111A5C}"/>
              </a:ext>
            </a:extLst>
          </p:cNvPr>
          <p:cNvSpPr txBox="1"/>
          <p:nvPr/>
        </p:nvSpPr>
        <p:spPr>
          <a:xfrm>
            <a:off x="5942884" y="10276688"/>
            <a:ext cx="1682385" cy="525401"/>
          </a:xfrm>
          <a:prstGeom prst="rect">
            <a:avLst/>
          </a:prstGeom>
          <a:noFill/>
        </p:spPr>
        <p:txBody>
          <a:bodyPr wrap="none" lIns="46800" tIns="46800" rIns="46800" bIns="46800" rtlCol="0">
            <a:spAutoFit/>
          </a:bodyPr>
          <a:lstStyle/>
          <a:p>
            <a:pPr algn="l"/>
            <a:r>
              <a:rPr lang="fr-FR" sz="2800" dirty="0">
                <a:solidFill>
                  <a:schemeClr val="bg1">
                    <a:lumMod val="50000"/>
                  </a:schemeClr>
                </a:solidFill>
                <a:cs typeface="Arial" panose="020B0604020202020204" pitchFamily="34" charset="0"/>
              </a:rPr>
              <a:t>~ 100 ans</a:t>
            </a:r>
          </a:p>
        </p:txBody>
      </p:sp>
      <p:sp>
        <p:nvSpPr>
          <p:cNvPr id="53" name="ZoneTexte 52">
            <a:extLst>
              <a:ext uri="{FF2B5EF4-FFF2-40B4-BE49-F238E27FC236}">
                <a16:creationId xmlns:a16="http://schemas.microsoft.com/office/drawing/2014/main" id="{1F58605A-3099-3BD9-4800-8994FFA8F3EF}"/>
              </a:ext>
            </a:extLst>
          </p:cNvPr>
          <p:cNvSpPr txBox="1"/>
          <p:nvPr/>
        </p:nvSpPr>
        <p:spPr>
          <a:xfrm>
            <a:off x="1482810" y="11073049"/>
            <a:ext cx="6697363" cy="1025114"/>
          </a:xfrm>
          <a:prstGeom prst="rect">
            <a:avLst/>
          </a:prstGeom>
          <a:noFill/>
        </p:spPr>
        <p:txBody>
          <a:bodyPr wrap="square" lIns="50400" tIns="50400" rIns="50400" bIns="50400" rtlCol="0">
            <a:spAutoFit/>
          </a:bodyPr>
          <a:lstStyle/>
          <a:p>
            <a:pPr algn="ctr"/>
            <a:r>
              <a:rPr lang="fr-FR" sz="3600" b="1" dirty="0" err="1">
                <a:solidFill>
                  <a:srgbClr val="8D533E"/>
                </a:solidFill>
                <a:latin typeface="+mj-lt"/>
                <a:cs typeface="Arial" panose="020B0604020202020204" pitchFamily="34" charset="0"/>
              </a:rPr>
              <a:t>Chronoséquence</a:t>
            </a:r>
            <a:r>
              <a:rPr lang="fr-FR" sz="3600" b="1" dirty="0">
                <a:solidFill>
                  <a:srgbClr val="8D533E"/>
                </a:solidFill>
                <a:latin typeface="+mj-lt"/>
                <a:cs typeface="Arial" panose="020B0604020202020204" pitchFamily="34" charset="0"/>
              </a:rPr>
              <a:t> C3/C4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white">
                    <a:lumMod val="65000"/>
                  </a:prstClr>
                </a:solidFill>
                <a:effectLst/>
                <a:uLnTx/>
                <a:uFillTx/>
                <a:latin typeface="Barlow"/>
                <a:cs typeface="Arial" panose="020B0604020202020204" pitchFamily="34" charset="0"/>
              </a:rPr>
              <a:t>adapté de </a:t>
            </a:r>
            <a:r>
              <a:rPr kumimoji="0" lang="da-DK" sz="2400" b="0" i="0" u="none" strike="noStrike" kern="1200" cap="small" spc="0" normalizeH="0" baseline="0" noProof="0" dirty="0">
                <a:ln>
                  <a:noFill/>
                </a:ln>
                <a:solidFill>
                  <a:prstClr val="white">
                    <a:lumMod val="65000"/>
                  </a:prstClr>
                </a:solidFill>
                <a:effectLst/>
                <a:uLnTx/>
                <a:uFillTx/>
                <a:latin typeface="Barlow"/>
                <a:cs typeface="Arial" panose="020B0604020202020204" pitchFamily="34" charset="0"/>
              </a:rPr>
              <a:t>Balesdent</a:t>
            </a:r>
            <a:r>
              <a:rPr kumimoji="0" lang="da-DK" sz="2400" b="0" i="0" u="none" strike="noStrike" kern="1200" cap="none" spc="0" normalizeH="0" baseline="0" noProof="0" dirty="0">
                <a:ln>
                  <a:noFill/>
                </a:ln>
                <a:solidFill>
                  <a:prstClr val="white">
                    <a:lumMod val="65000"/>
                  </a:prstClr>
                </a:solidFill>
                <a:effectLst/>
                <a:uLnTx/>
                <a:uFillTx/>
                <a:latin typeface="Barlow"/>
                <a:cs typeface="Arial" panose="020B0604020202020204" pitchFamily="34" charset="0"/>
              </a:rPr>
              <a:t>, 1991.</a:t>
            </a:r>
          </a:p>
        </p:txBody>
      </p:sp>
      <p:sp>
        <p:nvSpPr>
          <p:cNvPr id="392" name="ZoneTexte 391">
            <a:extLst>
              <a:ext uri="{FF2B5EF4-FFF2-40B4-BE49-F238E27FC236}">
                <a16:creationId xmlns:a16="http://schemas.microsoft.com/office/drawing/2014/main" id="{496BAA95-2CE6-DDF9-E000-8E747FD938D1}"/>
              </a:ext>
            </a:extLst>
          </p:cNvPr>
          <p:cNvSpPr txBox="1"/>
          <p:nvPr/>
        </p:nvSpPr>
        <p:spPr>
          <a:xfrm>
            <a:off x="18322133" y="11679851"/>
            <a:ext cx="4151606"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(par ex. </a:t>
            </a:r>
            <a:r>
              <a:rPr lang="fr-FR" sz="2400" cap="small" dirty="0" err="1">
                <a:solidFill>
                  <a:schemeClr val="bg1">
                    <a:lumMod val="65000"/>
                  </a:schemeClr>
                </a:solidFill>
                <a:latin typeface="+mj-lt"/>
                <a:cs typeface="Arial" panose="020B0604020202020204" pitchFamily="34" charset="0"/>
              </a:rPr>
              <a:t>Balesdent</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1988)</a:t>
            </a:r>
          </a:p>
        </p:txBody>
      </p:sp>
      <p:sp>
        <p:nvSpPr>
          <p:cNvPr id="393" name="ZoneTexte 392">
            <a:extLst>
              <a:ext uri="{FF2B5EF4-FFF2-40B4-BE49-F238E27FC236}">
                <a16:creationId xmlns:a16="http://schemas.microsoft.com/office/drawing/2014/main" id="{A55AD495-532C-F4BB-6FFC-07F322B62C03}"/>
              </a:ext>
            </a:extLst>
          </p:cNvPr>
          <p:cNvSpPr txBox="1"/>
          <p:nvPr/>
        </p:nvSpPr>
        <p:spPr>
          <a:xfrm>
            <a:off x="8036615" y="10124288"/>
            <a:ext cx="245196"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raphique 40">
            <a:extLst>
              <a:ext uri="{FF2B5EF4-FFF2-40B4-BE49-F238E27FC236}">
                <a16:creationId xmlns:a16="http://schemas.microsoft.com/office/drawing/2014/main" id="{BCB2925C-A8A1-53A4-0985-1BF59371FE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2926" y="3038001"/>
            <a:ext cx="8849405" cy="7449182"/>
          </a:xfrm>
          <a:prstGeom prst="rect">
            <a:avLst/>
          </a:prstGeom>
        </p:spPr>
      </p:pic>
      <p:sp>
        <p:nvSpPr>
          <p:cNvPr id="2" name="Titre 1">
            <a:extLst>
              <a:ext uri="{FF2B5EF4-FFF2-40B4-BE49-F238E27FC236}">
                <a16:creationId xmlns:a16="http://schemas.microsoft.com/office/drawing/2014/main" id="{45DBAEC6-F54F-F87C-7279-9D068B1A195F}"/>
              </a:ext>
            </a:extLst>
          </p:cNvPr>
          <p:cNvSpPr>
            <a:spLocks noGrp="1"/>
          </p:cNvSpPr>
          <p:nvPr>
            <p:ph type="title"/>
          </p:nvPr>
        </p:nvSpPr>
        <p:spPr>
          <a:xfrm>
            <a:off x="1905000" y="206375"/>
            <a:ext cx="21202650" cy="1625278"/>
          </a:xfrm>
        </p:spPr>
        <p:txBody>
          <a:bodyPr/>
          <a:lstStyle/>
          <a:p>
            <a:r>
              <a:rPr lang="fr-FR" spc="-200" dirty="0"/>
              <a:t>Mesure de la stabilité biogéochimique du carbone organique dans les sols </a:t>
            </a:r>
            <a:br>
              <a:rPr lang="fr-FR" spc="-200" dirty="0"/>
            </a:br>
            <a:r>
              <a:rPr lang="fr-FR" spc="-200" dirty="0"/>
              <a:t>- jachère nue - </a:t>
            </a:r>
          </a:p>
        </p:txBody>
      </p:sp>
      <p:sp>
        <p:nvSpPr>
          <p:cNvPr id="25" name="ZoneTexte 24">
            <a:extLst>
              <a:ext uri="{FF2B5EF4-FFF2-40B4-BE49-F238E27FC236}">
                <a16:creationId xmlns:a16="http://schemas.microsoft.com/office/drawing/2014/main" id="{7CB06EA0-D535-8F1B-E69B-26A175B358A5}"/>
              </a:ext>
            </a:extLst>
          </p:cNvPr>
          <p:cNvSpPr txBox="1"/>
          <p:nvPr/>
        </p:nvSpPr>
        <p:spPr>
          <a:xfrm>
            <a:off x="2140858" y="4013596"/>
            <a:ext cx="2481899" cy="525401"/>
          </a:xfrm>
          <a:prstGeom prst="rect">
            <a:avLst/>
          </a:prstGeom>
          <a:noFill/>
        </p:spPr>
        <p:txBody>
          <a:bodyPr wrap="none" lIns="46800" tIns="46800" rIns="46800" bIns="46800" rtlCol="0">
            <a:spAutoFit/>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B</a:t>
            </a:r>
            <a:r>
              <a:rPr lang="fr-FR" sz="2800" dirty="0">
                <a:cs typeface="Arial" panose="020B0604020202020204" pitchFamily="34" charset="0"/>
              </a:rPr>
              <a:t> = - 28 </a:t>
            </a:r>
            <a:r>
              <a:rPr lang="fr-FR" sz="2800" dirty="0">
                <a:latin typeface="Arial" panose="020B0604020202020204" pitchFamily="34" charset="0"/>
                <a:cs typeface="Arial" panose="020B0604020202020204" pitchFamily="34" charset="0"/>
              </a:rPr>
              <a:t>‰</a:t>
            </a:r>
          </a:p>
        </p:txBody>
      </p:sp>
      <p:sp>
        <p:nvSpPr>
          <p:cNvPr id="27" name="ZoneTexte 26">
            <a:extLst>
              <a:ext uri="{FF2B5EF4-FFF2-40B4-BE49-F238E27FC236}">
                <a16:creationId xmlns:a16="http://schemas.microsoft.com/office/drawing/2014/main" id="{98C003F2-712C-087D-2F53-6DDD1AB3B8DF}"/>
              </a:ext>
            </a:extLst>
          </p:cNvPr>
          <p:cNvSpPr txBox="1"/>
          <p:nvPr/>
        </p:nvSpPr>
        <p:spPr>
          <a:xfrm>
            <a:off x="2285999" y="3266603"/>
            <a:ext cx="581827"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C3</a:t>
            </a:r>
          </a:p>
        </p:txBody>
      </p:sp>
      <p:sp>
        <p:nvSpPr>
          <p:cNvPr id="29" name="ZoneTexte 28">
            <a:extLst>
              <a:ext uri="{FF2B5EF4-FFF2-40B4-BE49-F238E27FC236}">
                <a16:creationId xmlns:a16="http://schemas.microsoft.com/office/drawing/2014/main" id="{590E2780-2ADC-516D-A0A7-BF8CB2410507}"/>
              </a:ext>
            </a:extLst>
          </p:cNvPr>
          <p:cNvSpPr txBox="1"/>
          <p:nvPr/>
        </p:nvSpPr>
        <p:spPr>
          <a:xfrm>
            <a:off x="3036267" y="5802228"/>
            <a:ext cx="628315"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Blé</a:t>
            </a:r>
          </a:p>
        </p:txBody>
      </p:sp>
      <p:sp>
        <p:nvSpPr>
          <p:cNvPr id="31" name="ZoneTexte 30">
            <a:extLst>
              <a:ext uri="{FF2B5EF4-FFF2-40B4-BE49-F238E27FC236}">
                <a16:creationId xmlns:a16="http://schemas.microsoft.com/office/drawing/2014/main" id="{9200D550-DAEB-5D22-9E8C-FB37C8C98D47}"/>
              </a:ext>
            </a:extLst>
          </p:cNvPr>
          <p:cNvSpPr txBox="1"/>
          <p:nvPr/>
        </p:nvSpPr>
        <p:spPr>
          <a:xfrm rot="16200000">
            <a:off x="-399144" y="8009116"/>
            <a:ext cx="2659127" cy="525401"/>
          </a:xfrm>
          <a:prstGeom prst="rect">
            <a:avLst/>
          </a:prstGeom>
          <a:noFill/>
        </p:spPr>
        <p:txBody>
          <a:bodyPr wrap="none" lIns="46800" tIns="46800" rIns="46800" bIns="46800" rtlCol="0">
            <a:spAutoFit/>
          </a:bodyPr>
          <a:lstStyle/>
          <a:p>
            <a:pPr algn="l"/>
            <a:r>
              <a:rPr lang="fr-FR" sz="2800" i="1" dirty="0">
                <a:cs typeface="Arial" panose="020B0604020202020204" pitchFamily="34" charset="0"/>
              </a:rPr>
              <a:t>Carbone du sol</a:t>
            </a:r>
          </a:p>
        </p:txBody>
      </p:sp>
      <p:sp>
        <p:nvSpPr>
          <p:cNvPr id="33" name="ZoneTexte 32">
            <a:extLst>
              <a:ext uri="{FF2B5EF4-FFF2-40B4-BE49-F238E27FC236}">
                <a16:creationId xmlns:a16="http://schemas.microsoft.com/office/drawing/2014/main" id="{1ECAB186-2450-CB90-81E5-B8832BD94EE2}"/>
              </a:ext>
            </a:extLst>
          </p:cNvPr>
          <p:cNvSpPr txBox="1"/>
          <p:nvPr/>
        </p:nvSpPr>
        <p:spPr>
          <a:xfrm>
            <a:off x="8369944" y="10106094"/>
            <a:ext cx="1232390" cy="525401"/>
          </a:xfrm>
          <a:prstGeom prst="rect">
            <a:avLst/>
          </a:prstGeom>
          <a:noFill/>
        </p:spPr>
        <p:txBody>
          <a:bodyPr wrap="none" lIns="46800" tIns="46800" rIns="46800" bIns="46800" rtlCol="0">
            <a:spAutoFit/>
          </a:bodyPr>
          <a:lstStyle/>
          <a:p>
            <a:pPr algn="l"/>
            <a:r>
              <a:rPr lang="fr-FR" sz="2800" i="1" dirty="0">
                <a:cs typeface="Arial" panose="020B0604020202020204" pitchFamily="34" charset="0"/>
              </a:rPr>
              <a:t>Temps</a:t>
            </a:r>
          </a:p>
        </p:txBody>
      </p:sp>
      <p:sp>
        <p:nvSpPr>
          <p:cNvPr id="34" name="ZoneTexte 33">
            <a:extLst>
              <a:ext uri="{FF2B5EF4-FFF2-40B4-BE49-F238E27FC236}">
                <a16:creationId xmlns:a16="http://schemas.microsoft.com/office/drawing/2014/main" id="{36308524-5F43-8AF7-2D3D-C7DEDA4411B4}"/>
              </a:ext>
            </a:extLst>
          </p:cNvPr>
          <p:cNvSpPr txBox="1"/>
          <p:nvPr/>
        </p:nvSpPr>
        <p:spPr>
          <a:xfrm>
            <a:off x="8492413" y="9137252"/>
            <a:ext cx="509692"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C</a:t>
            </a:r>
            <a:r>
              <a:rPr lang="fr-FR" sz="2800" baseline="-25000" dirty="0">
                <a:cs typeface="Arial" panose="020B0604020202020204" pitchFamily="34" charset="0"/>
              </a:rPr>
              <a:t>B</a:t>
            </a:r>
            <a:endParaRPr lang="fr-FR" sz="2800" dirty="0">
              <a:cs typeface="Arial" panose="020B0604020202020204" pitchFamily="34" charset="0"/>
            </a:endParaRPr>
          </a:p>
        </p:txBody>
      </p:sp>
      <p:sp>
        <p:nvSpPr>
          <p:cNvPr id="36" name="ZoneTexte 35">
            <a:extLst>
              <a:ext uri="{FF2B5EF4-FFF2-40B4-BE49-F238E27FC236}">
                <a16:creationId xmlns:a16="http://schemas.microsoft.com/office/drawing/2014/main" id="{50CB56F2-DE10-B3C3-7480-0AC696E1525F}"/>
              </a:ext>
            </a:extLst>
          </p:cNvPr>
          <p:cNvSpPr txBox="1"/>
          <p:nvPr/>
        </p:nvSpPr>
        <p:spPr>
          <a:xfrm>
            <a:off x="4996326" y="8247853"/>
            <a:ext cx="983091" cy="525401"/>
          </a:xfrm>
          <a:prstGeom prst="rect">
            <a:avLst/>
          </a:prstGeom>
          <a:noFill/>
        </p:spPr>
        <p:txBody>
          <a:bodyPr wrap="none" lIns="46800" tIns="46800" rIns="46800" bIns="46800" rtlCol="0">
            <a:spAutoFit/>
          </a:bodyPr>
          <a:lstStyle/>
          <a:p>
            <a:pPr algn="l"/>
            <a:r>
              <a:rPr lang="el-GR" sz="2800" dirty="0">
                <a:solidFill>
                  <a:schemeClr val="bg1"/>
                </a:solidFill>
                <a:latin typeface="Times New Roman" panose="02020603050405020304" pitchFamily="18" charset="0"/>
                <a:cs typeface="Times New Roman" panose="02020603050405020304" pitchFamily="18" charset="0"/>
              </a:rPr>
              <a:t>δ</a:t>
            </a:r>
            <a:r>
              <a:rPr lang="el-GR" sz="2800" baseline="30000" dirty="0">
                <a:solidFill>
                  <a:schemeClr val="bg1"/>
                </a:solidFill>
                <a:cs typeface="Arial" panose="020B0604020202020204" pitchFamily="34" charset="0"/>
              </a:rPr>
              <a:t>13</a:t>
            </a:r>
            <a:r>
              <a:rPr lang="fr-FR" sz="2800" dirty="0">
                <a:solidFill>
                  <a:schemeClr val="bg1"/>
                </a:solidFill>
                <a:cs typeface="Arial" panose="020B0604020202020204" pitchFamily="34" charset="0"/>
              </a:rPr>
              <a:t>C</a:t>
            </a:r>
            <a:r>
              <a:rPr lang="fr-FR" sz="2800" baseline="-25000" dirty="0">
                <a:solidFill>
                  <a:schemeClr val="bg1"/>
                </a:solidFill>
                <a:cs typeface="Arial" panose="020B0604020202020204" pitchFamily="34" charset="0"/>
              </a:rPr>
              <a:t>O</a:t>
            </a:r>
            <a:endParaRPr lang="fr-FR" sz="2800" dirty="0">
              <a:solidFill>
                <a:schemeClr val="bg1"/>
              </a:solidFill>
              <a:cs typeface="Arial" panose="020B0604020202020204" pitchFamily="34" charset="0"/>
            </a:endParaRPr>
          </a:p>
        </p:txBody>
      </p:sp>
      <p:sp>
        <p:nvSpPr>
          <p:cNvPr id="37" name="ZoneTexte 36">
            <a:extLst>
              <a:ext uri="{FF2B5EF4-FFF2-40B4-BE49-F238E27FC236}">
                <a16:creationId xmlns:a16="http://schemas.microsoft.com/office/drawing/2014/main" id="{D9A6DA7A-0446-60F7-D7BE-CAC0448BAE61}"/>
              </a:ext>
            </a:extLst>
          </p:cNvPr>
          <p:cNvSpPr txBox="1"/>
          <p:nvPr/>
        </p:nvSpPr>
        <p:spPr>
          <a:xfrm>
            <a:off x="5942884" y="10276688"/>
            <a:ext cx="1682385" cy="525401"/>
          </a:xfrm>
          <a:prstGeom prst="rect">
            <a:avLst/>
          </a:prstGeom>
          <a:noFill/>
        </p:spPr>
        <p:txBody>
          <a:bodyPr wrap="none" lIns="46800" tIns="46800" rIns="46800" bIns="46800" rtlCol="0">
            <a:spAutoFit/>
          </a:bodyPr>
          <a:lstStyle/>
          <a:p>
            <a:pPr algn="l"/>
            <a:r>
              <a:rPr lang="fr-FR" sz="2800" dirty="0">
                <a:solidFill>
                  <a:schemeClr val="bg1">
                    <a:lumMod val="50000"/>
                  </a:schemeClr>
                </a:solidFill>
                <a:cs typeface="Arial" panose="020B0604020202020204" pitchFamily="34" charset="0"/>
              </a:rPr>
              <a:t>~ 100 ans</a:t>
            </a:r>
          </a:p>
        </p:txBody>
      </p:sp>
      <p:sp>
        <p:nvSpPr>
          <p:cNvPr id="38" name="ZoneTexte 37">
            <a:extLst>
              <a:ext uri="{FF2B5EF4-FFF2-40B4-BE49-F238E27FC236}">
                <a16:creationId xmlns:a16="http://schemas.microsoft.com/office/drawing/2014/main" id="{EEC5AFC6-9077-F3A3-F4C5-AB045D128F73}"/>
              </a:ext>
            </a:extLst>
          </p:cNvPr>
          <p:cNvSpPr txBox="1"/>
          <p:nvPr/>
        </p:nvSpPr>
        <p:spPr>
          <a:xfrm>
            <a:off x="1482810" y="11073049"/>
            <a:ext cx="6697363" cy="1025114"/>
          </a:xfrm>
          <a:prstGeom prst="rect">
            <a:avLst/>
          </a:prstGeom>
          <a:noFill/>
        </p:spPr>
        <p:txBody>
          <a:bodyPr wrap="square" lIns="50400" tIns="50400" rIns="50400" bIns="50400" rtlCol="0">
            <a:spAutoFit/>
          </a:bodyPr>
          <a:lstStyle/>
          <a:p>
            <a:pPr algn="ctr"/>
            <a:r>
              <a:rPr lang="fr-FR" sz="3600" b="1" dirty="0">
                <a:solidFill>
                  <a:srgbClr val="8D533E"/>
                </a:solidFill>
                <a:latin typeface="+mj-lt"/>
                <a:cs typeface="Arial" panose="020B0604020202020204" pitchFamily="34" charset="0"/>
              </a:rPr>
              <a:t>Jachère nue de longue durée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white">
                    <a:lumMod val="65000"/>
                  </a:prstClr>
                </a:solidFill>
                <a:effectLst/>
                <a:uLnTx/>
                <a:uFillTx/>
                <a:latin typeface="Barlow"/>
                <a:cs typeface="Arial" panose="020B0604020202020204" pitchFamily="34" charset="0"/>
              </a:rPr>
              <a:t>adapté de </a:t>
            </a:r>
            <a:r>
              <a:rPr kumimoji="0" lang="da-DK" sz="2400" b="0" i="0" u="none" strike="noStrike" kern="1200" cap="small" spc="0" normalizeH="0" baseline="0" noProof="0" dirty="0">
                <a:ln>
                  <a:noFill/>
                </a:ln>
                <a:solidFill>
                  <a:prstClr val="white">
                    <a:lumMod val="65000"/>
                  </a:prstClr>
                </a:solidFill>
                <a:effectLst/>
                <a:uLnTx/>
                <a:uFillTx/>
                <a:latin typeface="Barlow"/>
                <a:cs typeface="Arial" panose="020B0604020202020204" pitchFamily="34" charset="0"/>
              </a:rPr>
              <a:t>Balesdent</a:t>
            </a:r>
            <a:r>
              <a:rPr kumimoji="0" lang="da-DK" sz="2400" b="0" i="0" u="none" strike="noStrike" kern="1200" cap="none" spc="0" normalizeH="0" baseline="0" noProof="0" dirty="0">
                <a:ln>
                  <a:noFill/>
                </a:ln>
                <a:solidFill>
                  <a:prstClr val="white">
                    <a:lumMod val="65000"/>
                  </a:prstClr>
                </a:solidFill>
                <a:effectLst/>
                <a:uLnTx/>
                <a:uFillTx/>
                <a:latin typeface="Barlow"/>
                <a:cs typeface="Arial" panose="020B0604020202020204" pitchFamily="34" charset="0"/>
              </a:rPr>
              <a:t>, 1991.</a:t>
            </a:r>
          </a:p>
        </p:txBody>
      </p:sp>
      <p:sp>
        <p:nvSpPr>
          <p:cNvPr id="42" name="ZoneTexte 41">
            <a:extLst>
              <a:ext uri="{FF2B5EF4-FFF2-40B4-BE49-F238E27FC236}">
                <a16:creationId xmlns:a16="http://schemas.microsoft.com/office/drawing/2014/main" id="{1426F1AE-FCF2-6B64-B9DD-5E6FB7B0A8F8}"/>
              </a:ext>
            </a:extLst>
          </p:cNvPr>
          <p:cNvSpPr txBox="1"/>
          <p:nvPr/>
        </p:nvSpPr>
        <p:spPr>
          <a:xfrm>
            <a:off x="10793263" y="8414722"/>
            <a:ext cx="10124376" cy="2628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800" dirty="0">
                <a:cs typeface="Arial" panose="020B0604020202020204" pitchFamily="34" charset="0"/>
              </a:rPr>
              <a:t>Les observations dans différents sites de jachère nue confirment les résultats obtenus par l'approche isotopique.</a:t>
            </a:r>
          </a:p>
        </p:txBody>
      </p:sp>
      <p:cxnSp>
        <p:nvCxnSpPr>
          <p:cNvPr id="43" name="Connecteur droit avec flèche 42">
            <a:extLst>
              <a:ext uri="{FF2B5EF4-FFF2-40B4-BE49-F238E27FC236}">
                <a16:creationId xmlns:a16="http://schemas.microsoft.com/office/drawing/2014/main" id="{A950262C-B4B5-21DA-0BEC-CF82E55721D9}"/>
              </a:ext>
            </a:extLst>
          </p:cNvPr>
          <p:cNvCxnSpPr>
            <a:cxnSpLocks/>
          </p:cNvCxnSpPr>
          <p:nvPr/>
        </p:nvCxnSpPr>
        <p:spPr>
          <a:xfrm flipH="1">
            <a:off x="10359229" y="910774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888FA62E-D463-6C1E-6BFE-9A5CD7753A08}"/>
              </a:ext>
            </a:extLst>
          </p:cNvPr>
          <p:cNvSpPr txBox="1"/>
          <p:nvPr/>
        </p:nvSpPr>
        <p:spPr>
          <a:xfrm>
            <a:off x="10203651" y="3293689"/>
            <a:ext cx="13512630" cy="4403386"/>
          </a:xfrm>
          <a:prstGeom prst="rect">
            <a:avLst/>
          </a:prstGeom>
          <a:noFill/>
        </p:spPr>
        <p:txBody>
          <a:bodyPr wrap="square" lIns="46800" tIns="46800" rIns="46800" bIns="46800" rtlCol="0">
            <a:spAutoFit/>
          </a:bodyPr>
          <a:lstStyle/>
          <a:p>
            <a:pPr algn="l"/>
            <a:r>
              <a:rPr lang="fr-FR" sz="3500" dirty="0">
                <a:cs typeface="Arial" panose="020B0604020202020204" pitchFamily="34" charset="0"/>
              </a:rPr>
              <a:t>La jachère nue consiste à maintenir le sol sans végétation, </a:t>
            </a:r>
            <a:r>
              <a:rPr lang="fr-FR" sz="3500" b="1" dirty="0">
                <a:cs typeface="Arial" panose="020B0604020202020204" pitchFamily="34" charset="0"/>
              </a:rPr>
              <a:t>les entrées de carbone étant de ce fait négligeables. </a:t>
            </a:r>
          </a:p>
          <a:p>
            <a:pPr algn="l"/>
            <a:endParaRPr lang="fr-FR" sz="3500" dirty="0">
              <a:cs typeface="Arial" panose="020B0604020202020204" pitchFamily="34" charset="0"/>
            </a:endParaRPr>
          </a:p>
          <a:p>
            <a:pPr algn="l"/>
            <a:r>
              <a:rPr lang="fr-FR" sz="3500" dirty="0">
                <a:cs typeface="Arial" panose="020B0604020202020204" pitchFamily="34" charset="0"/>
              </a:rPr>
              <a:t>Les micro-organismes continuent à dégrader les matières organiques, expliquant la décroissance du carbone organique.</a:t>
            </a:r>
          </a:p>
          <a:p>
            <a:pPr algn="l"/>
            <a:endParaRPr lang="fr-FR" sz="3500" dirty="0">
              <a:cs typeface="Arial" panose="020B0604020202020204" pitchFamily="34" charset="0"/>
            </a:endParaRPr>
          </a:p>
          <a:p>
            <a:pPr algn="l"/>
            <a:r>
              <a:rPr lang="fr-FR" sz="3500" dirty="0">
                <a:cs typeface="Arial" panose="020B0604020202020204" pitchFamily="34" charset="0"/>
              </a:rPr>
              <a:t>Le suivi des stocks/teneurs en C dans les sols de jachère nue donne une mesure de la stabilité biogéochimique.</a:t>
            </a:r>
          </a:p>
        </p:txBody>
      </p:sp>
      <p:sp>
        <p:nvSpPr>
          <p:cNvPr id="45" name="ZoneTexte 44">
            <a:extLst>
              <a:ext uri="{FF2B5EF4-FFF2-40B4-BE49-F238E27FC236}">
                <a16:creationId xmlns:a16="http://schemas.microsoft.com/office/drawing/2014/main" id="{D82272DD-1C84-C968-B991-B86610A93A59}"/>
              </a:ext>
            </a:extLst>
          </p:cNvPr>
          <p:cNvSpPr txBox="1"/>
          <p:nvPr/>
        </p:nvSpPr>
        <p:spPr>
          <a:xfrm>
            <a:off x="16805722" y="11092744"/>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Barré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2010)</a:t>
            </a:r>
          </a:p>
        </p:txBody>
      </p:sp>
      <p:sp>
        <p:nvSpPr>
          <p:cNvPr id="46" name="ZoneTexte 45">
            <a:extLst>
              <a:ext uri="{FF2B5EF4-FFF2-40B4-BE49-F238E27FC236}">
                <a16:creationId xmlns:a16="http://schemas.microsoft.com/office/drawing/2014/main" id="{2A975F65-C213-FAE3-138C-0028D7099905}"/>
              </a:ext>
            </a:extLst>
          </p:cNvPr>
          <p:cNvSpPr txBox="1"/>
          <p:nvPr/>
        </p:nvSpPr>
        <p:spPr>
          <a:xfrm>
            <a:off x="5114209" y="10124288"/>
            <a:ext cx="309316"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0</a:t>
            </a:r>
          </a:p>
        </p:txBody>
      </p:sp>
      <p:sp>
        <p:nvSpPr>
          <p:cNvPr id="47" name="ZoneTexte 46">
            <a:extLst>
              <a:ext uri="{FF2B5EF4-FFF2-40B4-BE49-F238E27FC236}">
                <a16:creationId xmlns:a16="http://schemas.microsoft.com/office/drawing/2014/main" id="{DB41D24E-151B-B719-A527-070B0A68E580}"/>
              </a:ext>
            </a:extLst>
          </p:cNvPr>
          <p:cNvSpPr txBox="1"/>
          <p:nvPr/>
        </p:nvSpPr>
        <p:spPr>
          <a:xfrm>
            <a:off x="8036615" y="10124288"/>
            <a:ext cx="245196"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que 41">
            <a:extLst>
              <a:ext uri="{FF2B5EF4-FFF2-40B4-BE49-F238E27FC236}">
                <a16:creationId xmlns:a16="http://schemas.microsoft.com/office/drawing/2014/main" id="{1780C188-3A30-377A-0D2C-FF18BA0C93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2926" y="3038001"/>
            <a:ext cx="8849405" cy="7449183"/>
          </a:xfrm>
          <a:prstGeom prst="rect">
            <a:avLst/>
          </a:prstGeom>
        </p:spPr>
      </p:pic>
      <p:sp>
        <p:nvSpPr>
          <p:cNvPr id="3" name="Titre 2">
            <a:extLst>
              <a:ext uri="{FF2B5EF4-FFF2-40B4-BE49-F238E27FC236}">
                <a16:creationId xmlns:a16="http://schemas.microsoft.com/office/drawing/2014/main" id="{693A8648-800E-B5D6-CF21-6FE16A272FDA}"/>
              </a:ext>
            </a:extLst>
          </p:cNvPr>
          <p:cNvSpPr>
            <a:spLocks noGrp="1"/>
          </p:cNvSpPr>
          <p:nvPr>
            <p:ph type="title"/>
          </p:nvPr>
        </p:nvSpPr>
        <p:spPr>
          <a:xfrm>
            <a:off x="1905000" y="206375"/>
            <a:ext cx="21202650" cy="1625278"/>
          </a:xfrm>
        </p:spPr>
        <p:txBody>
          <a:bodyPr/>
          <a:lstStyle/>
          <a:p>
            <a:r>
              <a:rPr lang="fr-FR" spc="-200" dirty="0"/>
              <a:t>Mesure de la stabilité biogéochimique du carbone organique dans les sols </a:t>
            </a:r>
            <a:br>
              <a:rPr lang="fr-FR" spc="-200" dirty="0"/>
            </a:br>
            <a:r>
              <a:rPr lang="fr-FR" spc="-200" dirty="0"/>
              <a:t>- apports de la modélisation - </a:t>
            </a:r>
          </a:p>
        </p:txBody>
      </p:sp>
      <p:sp>
        <p:nvSpPr>
          <p:cNvPr id="26" name="ZoneTexte 25">
            <a:extLst>
              <a:ext uri="{FF2B5EF4-FFF2-40B4-BE49-F238E27FC236}">
                <a16:creationId xmlns:a16="http://schemas.microsoft.com/office/drawing/2014/main" id="{5EDAB8C6-750E-0EEF-F7DE-D3E1A436E6EA}"/>
              </a:ext>
            </a:extLst>
          </p:cNvPr>
          <p:cNvSpPr txBox="1"/>
          <p:nvPr/>
        </p:nvSpPr>
        <p:spPr>
          <a:xfrm>
            <a:off x="2140858" y="4013596"/>
            <a:ext cx="2481899" cy="525401"/>
          </a:xfrm>
          <a:prstGeom prst="rect">
            <a:avLst/>
          </a:prstGeom>
          <a:noFill/>
        </p:spPr>
        <p:txBody>
          <a:bodyPr wrap="none" lIns="46800" tIns="46800" rIns="46800" bIns="46800" rtlCol="0">
            <a:spAutoFit/>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B</a:t>
            </a:r>
            <a:r>
              <a:rPr lang="fr-FR" sz="2800" dirty="0">
                <a:cs typeface="Arial" panose="020B0604020202020204" pitchFamily="34" charset="0"/>
              </a:rPr>
              <a:t> = - 28 </a:t>
            </a:r>
            <a:r>
              <a:rPr lang="fr-FR" sz="2800" dirty="0">
                <a:latin typeface="Arial" panose="020B0604020202020204" pitchFamily="34" charset="0"/>
                <a:cs typeface="Arial" panose="020B0604020202020204" pitchFamily="34" charset="0"/>
              </a:rPr>
              <a:t>‰</a:t>
            </a:r>
          </a:p>
        </p:txBody>
      </p:sp>
      <p:sp>
        <p:nvSpPr>
          <p:cNvPr id="27" name="ZoneTexte 26">
            <a:extLst>
              <a:ext uri="{FF2B5EF4-FFF2-40B4-BE49-F238E27FC236}">
                <a16:creationId xmlns:a16="http://schemas.microsoft.com/office/drawing/2014/main" id="{C01FD101-5BF3-E05F-DB1E-BDB5E83F7943}"/>
              </a:ext>
            </a:extLst>
          </p:cNvPr>
          <p:cNvSpPr txBox="1"/>
          <p:nvPr/>
        </p:nvSpPr>
        <p:spPr>
          <a:xfrm>
            <a:off x="5959680" y="4013596"/>
            <a:ext cx="2481899" cy="525401"/>
          </a:xfrm>
          <a:prstGeom prst="rect">
            <a:avLst/>
          </a:prstGeom>
          <a:noFill/>
        </p:spPr>
        <p:txBody>
          <a:bodyPr wrap="none" lIns="46800" tIns="46800" rIns="46800" bIns="46800" rtlCol="0">
            <a:spAutoFit/>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B</a:t>
            </a:r>
            <a:r>
              <a:rPr lang="fr-FR" sz="2800" dirty="0">
                <a:cs typeface="Arial" panose="020B0604020202020204" pitchFamily="34" charset="0"/>
              </a:rPr>
              <a:t> = - 28 </a:t>
            </a:r>
            <a:r>
              <a:rPr lang="fr-FR" sz="2800" dirty="0">
                <a:latin typeface="Arial" panose="020B0604020202020204" pitchFamily="34" charset="0"/>
                <a:cs typeface="Arial" panose="020B0604020202020204" pitchFamily="34" charset="0"/>
              </a:rPr>
              <a:t>‰</a:t>
            </a:r>
          </a:p>
        </p:txBody>
      </p:sp>
      <p:sp>
        <p:nvSpPr>
          <p:cNvPr id="28" name="ZoneTexte 27">
            <a:extLst>
              <a:ext uri="{FF2B5EF4-FFF2-40B4-BE49-F238E27FC236}">
                <a16:creationId xmlns:a16="http://schemas.microsoft.com/office/drawing/2014/main" id="{1C02353C-769A-5DD4-F335-32CDC98E4C86}"/>
              </a:ext>
            </a:extLst>
          </p:cNvPr>
          <p:cNvSpPr txBox="1"/>
          <p:nvPr/>
        </p:nvSpPr>
        <p:spPr>
          <a:xfrm>
            <a:off x="2285999" y="3266603"/>
            <a:ext cx="581827"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C3</a:t>
            </a:r>
          </a:p>
        </p:txBody>
      </p:sp>
      <p:sp>
        <p:nvSpPr>
          <p:cNvPr id="29" name="ZoneTexte 28">
            <a:extLst>
              <a:ext uri="{FF2B5EF4-FFF2-40B4-BE49-F238E27FC236}">
                <a16:creationId xmlns:a16="http://schemas.microsoft.com/office/drawing/2014/main" id="{9D8BC371-A247-EF81-B520-2EB056A61DDB}"/>
              </a:ext>
            </a:extLst>
          </p:cNvPr>
          <p:cNvSpPr txBox="1"/>
          <p:nvPr/>
        </p:nvSpPr>
        <p:spPr>
          <a:xfrm>
            <a:off x="6047158" y="3266603"/>
            <a:ext cx="575415"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C3</a:t>
            </a:r>
          </a:p>
        </p:txBody>
      </p:sp>
      <p:sp>
        <p:nvSpPr>
          <p:cNvPr id="30" name="ZoneTexte 29">
            <a:extLst>
              <a:ext uri="{FF2B5EF4-FFF2-40B4-BE49-F238E27FC236}">
                <a16:creationId xmlns:a16="http://schemas.microsoft.com/office/drawing/2014/main" id="{852D9DC2-24C3-2465-B6B9-91323FAD444F}"/>
              </a:ext>
            </a:extLst>
          </p:cNvPr>
          <p:cNvSpPr txBox="1"/>
          <p:nvPr/>
        </p:nvSpPr>
        <p:spPr>
          <a:xfrm>
            <a:off x="3036267" y="5802228"/>
            <a:ext cx="628315"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Blé</a:t>
            </a:r>
          </a:p>
        </p:txBody>
      </p:sp>
      <p:sp>
        <p:nvSpPr>
          <p:cNvPr id="31" name="ZoneTexte 30">
            <a:extLst>
              <a:ext uri="{FF2B5EF4-FFF2-40B4-BE49-F238E27FC236}">
                <a16:creationId xmlns:a16="http://schemas.microsoft.com/office/drawing/2014/main" id="{16193234-39D2-D39D-440D-00ECE4F89653}"/>
              </a:ext>
            </a:extLst>
          </p:cNvPr>
          <p:cNvSpPr txBox="1"/>
          <p:nvPr/>
        </p:nvSpPr>
        <p:spPr>
          <a:xfrm>
            <a:off x="6399495" y="5802228"/>
            <a:ext cx="628315" cy="525401"/>
          </a:xfrm>
          <a:prstGeom prst="rect">
            <a:avLst/>
          </a:prstGeom>
          <a:noFill/>
        </p:spPr>
        <p:txBody>
          <a:bodyPr wrap="none" lIns="46800" tIns="46800" rIns="46800" bIns="46800" rtlCol="0">
            <a:spAutoFit/>
          </a:bodyPr>
          <a:lstStyle/>
          <a:p>
            <a:pPr algn="l"/>
            <a:r>
              <a:rPr lang="fr-FR" sz="2800" b="1" dirty="0">
                <a:cs typeface="Arial" panose="020B0604020202020204" pitchFamily="34" charset="0"/>
              </a:rPr>
              <a:t>Blé</a:t>
            </a:r>
          </a:p>
        </p:txBody>
      </p:sp>
      <p:sp>
        <p:nvSpPr>
          <p:cNvPr id="32" name="ZoneTexte 31">
            <a:extLst>
              <a:ext uri="{FF2B5EF4-FFF2-40B4-BE49-F238E27FC236}">
                <a16:creationId xmlns:a16="http://schemas.microsoft.com/office/drawing/2014/main" id="{B3649D19-A714-581E-B283-669B224B2F6A}"/>
              </a:ext>
            </a:extLst>
          </p:cNvPr>
          <p:cNvSpPr txBox="1"/>
          <p:nvPr/>
        </p:nvSpPr>
        <p:spPr>
          <a:xfrm rot="16200000">
            <a:off x="-399144" y="8009116"/>
            <a:ext cx="2659127" cy="525401"/>
          </a:xfrm>
          <a:prstGeom prst="rect">
            <a:avLst/>
          </a:prstGeom>
          <a:noFill/>
        </p:spPr>
        <p:txBody>
          <a:bodyPr wrap="none" lIns="46800" tIns="46800" rIns="46800" bIns="46800" rtlCol="0">
            <a:spAutoFit/>
          </a:bodyPr>
          <a:lstStyle/>
          <a:p>
            <a:pPr algn="l"/>
            <a:r>
              <a:rPr lang="fr-FR" sz="2800" i="1" dirty="0">
                <a:cs typeface="Arial" panose="020B0604020202020204" pitchFamily="34" charset="0"/>
              </a:rPr>
              <a:t>Carbone du sol</a:t>
            </a:r>
          </a:p>
        </p:txBody>
      </p:sp>
      <p:sp>
        <p:nvSpPr>
          <p:cNvPr id="34" name="ZoneTexte 33">
            <a:extLst>
              <a:ext uri="{FF2B5EF4-FFF2-40B4-BE49-F238E27FC236}">
                <a16:creationId xmlns:a16="http://schemas.microsoft.com/office/drawing/2014/main" id="{E6DF4DAA-DAAD-1087-C1C2-717929128940}"/>
              </a:ext>
            </a:extLst>
          </p:cNvPr>
          <p:cNvSpPr txBox="1"/>
          <p:nvPr/>
        </p:nvSpPr>
        <p:spPr>
          <a:xfrm>
            <a:off x="8369944" y="10106094"/>
            <a:ext cx="1232390" cy="525401"/>
          </a:xfrm>
          <a:prstGeom prst="rect">
            <a:avLst/>
          </a:prstGeom>
          <a:noFill/>
        </p:spPr>
        <p:txBody>
          <a:bodyPr wrap="none" lIns="46800" tIns="46800" rIns="46800" bIns="46800" rtlCol="0">
            <a:spAutoFit/>
          </a:bodyPr>
          <a:lstStyle/>
          <a:p>
            <a:pPr algn="l"/>
            <a:r>
              <a:rPr lang="fr-FR" sz="2800" i="1" dirty="0">
                <a:cs typeface="Arial" panose="020B0604020202020204" pitchFamily="34" charset="0"/>
              </a:rPr>
              <a:t>Temps</a:t>
            </a:r>
          </a:p>
        </p:txBody>
      </p:sp>
      <p:sp>
        <p:nvSpPr>
          <p:cNvPr id="37" name="ZoneTexte 36">
            <a:extLst>
              <a:ext uri="{FF2B5EF4-FFF2-40B4-BE49-F238E27FC236}">
                <a16:creationId xmlns:a16="http://schemas.microsoft.com/office/drawing/2014/main" id="{BB06451C-378B-9FB0-9B58-1CECFEF3210E}"/>
              </a:ext>
            </a:extLst>
          </p:cNvPr>
          <p:cNvSpPr txBox="1"/>
          <p:nvPr/>
        </p:nvSpPr>
        <p:spPr>
          <a:xfrm>
            <a:off x="4996326" y="8247853"/>
            <a:ext cx="983091" cy="525401"/>
          </a:xfrm>
          <a:prstGeom prst="rect">
            <a:avLst/>
          </a:prstGeom>
          <a:noFill/>
        </p:spPr>
        <p:txBody>
          <a:bodyPr wrap="none" lIns="46800" tIns="46800" rIns="46800" bIns="46800" rtlCol="0">
            <a:spAutoFit/>
          </a:bodyPr>
          <a:lstStyle/>
          <a:p>
            <a:pPr algn="l"/>
            <a:r>
              <a:rPr lang="el-GR" sz="2800" dirty="0">
                <a:solidFill>
                  <a:schemeClr val="bg1"/>
                </a:solidFill>
                <a:latin typeface="Times New Roman" panose="02020603050405020304" pitchFamily="18" charset="0"/>
                <a:cs typeface="Times New Roman" panose="02020603050405020304" pitchFamily="18" charset="0"/>
              </a:rPr>
              <a:t>δ</a:t>
            </a:r>
            <a:r>
              <a:rPr lang="el-GR" sz="2800" baseline="30000" dirty="0">
                <a:solidFill>
                  <a:schemeClr val="bg1"/>
                </a:solidFill>
                <a:cs typeface="Arial" panose="020B0604020202020204" pitchFamily="34" charset="0"/>
              </a:rPr>
              <a:t>13</a:t>
            </a:r>
            <a:r>
              <a:rPr lang="fr-FR" sz="2800" dirty="0">
                <a:solidFill>
                  <a:schemeClr val="bg1"/>
                </a:solidFill>
                <a:cs typeface="Arial" panose="020B0604020202020204" pitchFamily="34" charset="0"/>
              </a:rPr>
              <a:t>C</a:t>
            </a:r>
            <a:r>
              <a:rPr lang="fr-FR" sz="2800" baseline="-25000" dirty="0">
                <a:solidFill>
                  <a:schemeClr val="bg1"/>
                </a:solidFill>
                <a:cs typeface="Arial" panose="020B0604020202020204" pitchFamily="34" charset="0"/>
              </a:rPr>
              <a:t>O</a:t>
            </a:r>
            <a:endParaRPr lang="fr-FR" sz="2800" dirty="0">
              <a:solidFill>
                <a:schemeClr val="bg1"/>
              </a:solidFill>
              <a:cs typeface="Arial" panose="020B0604020202020204" pitchFamily="34" charset="0"/>
            </a:endParaRPr>
          </a:p>
        </p:txBody>
      </p:sp>
      <p:sp>
        <p:nvSpPr>
          <p:cNvPr id="39" name="ZoneTexte 38">
            <a:extLst>
              <a:ext uri="{FF2B5EF4-FFF2-40B4-BE49-F238E27FC236}">
                <a16:creationId xmlns:a16="http://schemas.microsoft.com/office/drawing/2014/main" id="{80AC02D0-60DE-F9B6-C2D2-945CB0BBD369}"/>
              </a:ext>
            </a:extLst>
          </p:cNvPr>
          <p:cNvSpPr txBox="1"/>
          <p:nvPr/>
        </p:nvSpPr>
        <p:spPr>
          <a:xfrm>
            <a:off x="752927" y="10825910"/>
            <a:ext cx="8091849" cy="2133110"/>
          </a:xfrm>
          <a:prstGeom prst="rect">
            <a:avLst/>
          </a:prstGeom>
          <a:noFill/>
        </p:spPr>
        <p:txBody>
          <a:bodyPr wrap="square" lIns="50400" tIns="50400" rIns="50400" bIns="50400" rtlCol="0">
            <a:spAutoFit/>
          </a:bodyPr>
          <a:lstStyle/>
          <a:p>
            <a:pPr algn="ctr"/>
            <a:r>
              <a:rPr lang="fr-FR" sz="3600" b="1" dirty="0">
                <a:solidFill>
                  <a:srgbClr val="8D533E"/>
                </a:solidFill>
                <a:latin typeface="+mj-lt"/>
                <a:cs typeface="Arial" panose="020B0604020202020204" pitchFamily="34" charset="0"/>
              </a:rPr>
              <a:t>Simulations d'évolution de stocks de COS dans des essais agronomiques de longue durée (entrées de C connues)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white">
                    <a:lumMod val="65000"/>
                  </a:prstClr>
                </a:solidFill>
                <a:effectLst/>
                <a:uLnTx/>
                <a:uFillTx/>
                <a:latin typeface="Barlow"/>
                <a:cs typeface="Arial" panose="020B0604020202020204" pitchFamily="34" charset="0"/>
              </a:rPr>
              <a:t>adapté de </a:t>
            </a:r>
            <a:r>
              <a:rPr kumimoji="0" lang="da-DK" sz="2400" b="0" i="0" u="none" strike="noStrike" kern="1200" cap="small" spc="0" normalizeH="0" baseline="0" noProof="0" dirty="0">
                <a:ln>
                  <a:noFill/>
                </a:ln>
                <a:solidFill>
                  <a:prstClr val="white">
                    <a:lumMod val="65000"/>
                  </a:prstClr>
                </a:solidFill>
                <a:effectLst/>
                <a:uLnTx/>
                <a:uFillTx/>
                <a:latin typeface="Barlow"/>
                <a:cs typeface="Arial" panose="020B0604020202020204" pitchFamily="34" charset="0"/>
              </a:rPr>
              <a:t>Balesdent</a:t>
            </a:r>
            <a:r>
              <a:rPr kumimoji="0" lang="da-DK" sz="2400" b="0" i="0" u="none" strike="noStrike" kern="1200" cap="none" spc="0" normalizeH="0" baseline="0" noProof="0" dirty="0">
                <a:ln>
                  <a:noFill/>
                </a:ln>
                <a:solidFill>
                  <a:prstClr val="white">
                    <a:lumMod val="65000"/>
                  </a:prstClr>
                </a:solidFill>
                <a:effectLst/>
                <a:uLnTx/>
                <a:uFillTx/>
                <a:latin typeface="Barlow"/>
                <a:cs typeface="Arial" panose="020B0604020202020204" pitchFamily="34" charset="0"/>
              </a:rPr>
              <a:t>, 1991.</a:t>
            </a:r>
          </a:p>
        </p:txBody>
      </p:sp>
      <p:sp>
        <p:nvSpPr>
          <p:cNvPr id="43" name="ZoneTexte 42">
            <a:extLst>
              <a:ext uri="{FF2B5EF4-FFF2-40B4-BE49-F238E27FC236}">
                <a16:creationId xmlns:a16="http://schemas.microsoft.com/office/drawing/2014/main" id="{97093B5C-2325-97F0-832C-97345D2127AC}"/>
              </a:ext>
            </a:extLst>
          </p:cNvPr>
          <p:cNvSpPr txBox="1"/>
          <p:nvPr/>
        </p:nvSpPr>
        <p:spPr>
          <a:xfrm>
            <a:off x="10793263" y="9430722"/>
            <a:ext cx="12672000" cy="3216936"/>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800" dirty="0">
                <a:cs typeface="Arial" panose="020B0604020202020204" pitchFamily="34" charset="0"/>
              </a:rPr>
              <a:t>Un tel exercice permet de montrer que les différents modèles ont besoin d'un compartiment </a:t>
            </a:r>
            <a:r>
              <a:rPr lang="fr-FR" sz="3800" b="1" dirty="0">
                <a:cs typeface="Arial" panose="020B0604020202020204" pitchFamily="34" charset="0"/>
              </a:rPr>
              <a:t>stable</a:t>
            </a:r>
            <a:r>
              <a:rPr lang="fr-FR" sz="3800" dirty="0">
                <a:cs typeface="Arial" panose="020B0604020202020204" pitchFamily="34" charset="0"/>
              </a:rPr>
              <a:t> (temps de résidence de plusieurs siècles) </a:t>
            </a:r>
            <a:r>
              <a:rPr lang="fr-FR" sz="3800" b="1" dirty="0">
                <a:cs typeface="Arial" panose="020B0604020202020204" pitchFamily="34" charset="0"/>
              </a:rPr>
              <a:t>ou inerte significatif </a:t>
            </a:r>
            <a:r>
              <a:rPr lang="fr-FR" sz="3800" dirty="0">
                <a:cs typeface="Arial" panose="020B0604020202020204" pitchFamily="34" charset="0"/>
              </a:rPr>
              <a:t>représentant 20-75 % du COS.</a:t>
            </a:r>
          </a:p>
        </p:txBody>
      </p:sp>
      <p:cxnSp>
        <p:nvCxnSpPr>
          <p:cNvPr id="44" name="Connecteur droit avec flèche 43">
            <a:extLst>
              <a:ext uri="{FF2B5EF4-FFF2-40B4-BE49-F238E27FC236}">
                <a16:creationId xmlns:a16="http://schemas.microsoft.com/office/drawing/2014/main" id="{34648E59-8741-23F3-CA18-DEDE090B936E}"/>
              </a:ext>
            </a:extLst>
          </p:cNvPr>
          <p:cNvCxnSpPr>
            <a:cxnSpLocks/>
          </p:cNvCxnSpPr>
          <p:nvPr/>
        </p:nvCxnSpPr>
        <p:spPr>
          <a:xfrm flipH="1">
            <a:off x="10359229" y="1012374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DF92032D-9AD1-85F4-1CF2-034E28E6F7DE}"/>
              </a:ext>
            </a:extLst>
          </p:cNvPr>
          <p:cNvSpPr txBox="1"/>
          <p:nvPr/>
        </p:nvSpPr>
        <p:spPr>
          <a:xfrm>
            <a:off x="10203650" y="3293689"/>
            <a:ext cx="13427423" cy="5711436"/>
          </a:xfrm>
          <a:prstGeom prst="rect">
            <a:avLst/>
          </a:prstGeom>
          <a:noFill/>
        </p:spPr>
        <p:txBody>
          <a:bodyPr wrap="square" lIns="46800" tIns="46800" rIns="46800" bIns="46800" rtlCol="0">
            <a:spAutoFit/>
          </a:bodyPr>
          <a:lstStyle/>
          <a:p>
            <a:pPr algn="l">
              <a:spcAft>
                <a:spcPts val="3000"/>
              </a:spcAft>
            </a:pPr>
            <a:r>
              <a:rPr lang="fr-FR" sz="3500" dirty="0">
                <a:cs typeface="Arial" panose="020B0604020202020204" pitchFamily="34" charset="0"/>
              </a:rPr>
              <a:t>De nombreux modèles permettent de simuler les évolutions de stock de carbone dans les sols.</a:t>
            </a:r>
          </a:p>
          <a:p>
            <a:pPr algn="l">
              <a:spcAft>
                <a:spcPts val="3000"/>
              </a:spcAft>
            </a:pPr>
            <a:r>
              <a:rPr lang="fr-FR" sz="3500" dirty="0">
                <a:cs typeface="Arial" panose="020B0604020202020204" pitchFamily="34" charset="0"/>
              </a:rPr>
              <a:t>La simulation de l'évolution des stocks entre le temps t et t+1 se fait en ajoutant les entrées de carbone sur cet intervalle de temps et en retranchant les sorties (respiration microbienne).</a:t>
            </a:r>
          </a:p>
          <a:p>
            <a:pPr algn="l">
              <a:spcAft>
                <a:spcPts val="3000"/>
              </a:spcAft>
            </a:pPr>
            <a:r>
              <a:rPr lang="fr-FR" sz="3500" dirty="0">
                <a:cs typeface="Arial" panose="020B0604020202020204" pitchFamily="34" charset="0"/>
              </a:rPr>
              <a:t>En connaissant les évolutions de stocks et les entrées de carbone (comme cela est le cas dans les expériences agronomiques de longue durée), il est possible de déterminer par différence la stabilité biogéochimique.</a:t>
            </a:r>
          </a:p>
        </p:txBody>
      </p:sp>
      <p:sp>
        <p:nvSpPr>
          <p:cNvPr id="46" name="ZoneTexte 45">
            <a:extLst>
              <a:ext uri="{FF2B5EF4-FFF2-40B4-BE49-F238E27FC236}">
                <a16:creationId xmlns:a16="http://schemas.microsoft.com/office/drawing/2014/main" id="{E2E7F619-ADB8-1000-5459-A33A2B8A9FB6}"/>
              </a:ext>
            </a:extLst>
          </p:cNvPr>
          <p:cNvSpPr txBox="1"/>
          <p:nvPr/>
        </p:nvSpPr>
        <p:spPr>
          <a:xfrm>
            <a:off x="19287667" y="12696573"/>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(par ex. </a:t>
            </a:r>
            <a:r>
              <a:rPr lang="fr-FR" sz="2400" cap="small" dirty="0" err="1">
                <a:solidFill>
                  <a:schemeClr val="bg1">
                    <a:lumMod val="65000"/>
                  </a:schemeClr>
                </a:solidFill>
                <a:latin typeface="+mj-lt"/>
                <a:cs typeface="Arial" panose="020B0604020202020204" pitchFamily="34" charset="0"/>
              </a:rPr>
              <a:t>Clivot</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2019)</a:t>
            </a:r>
          </a:p>
        </p:txBody>
      </p:sp>
      <p:sp>
        <p:nvSpPr>
          <p:cNvPr id="47" name="ZoneTexte 46">
            <a:extLst>
              <a:ext uri="{FF2B5EF4-FFF2-40B4-BE49-F238E27FC236}">
                <a16:creationId xmlns:a16="http://schemas.microsoft.com/office/drawing/2014/main" id="{942131EC-2D36-A791-CA55-BA1E2BFD568C}"/>
              </a:ext>
            </a:extLst>
          </p:cNvPr>
          <p:cNvSpPr txBox="1"/>
          <p:nvPr/>
        </p:nvSpPr>
        <p:spPr>
          <a:xfrm>
            <a:off x="5114209" y="10124288"/>
            <a:ext cx="309316"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0</a:t>
            </a:r>
          </a:p>
        </p:txBody>
      </p:sp>
      <p:sp>
        <p:nvSpPr>
          <p:cNvPr id="48" name="ZoneTexte 47">
            <a:extLst>
              <a:ext uri="{FF2B5EF4-FFF2-40B4-BE49-F238E27FC236}">
                <a16:creationId xmlns:a16="http://schemas.microsoft.com/office/drawing/2014/main" id="{7DC883F2-9235-D850-E932-6BA2138B944D}"/>
              </a:ext>
            </a:extLst>
          </p:cNvPr>
          <p:cNvSpPr txBox="1"/>
          <p:nvPr/>
        </p:nvSpPr>
        <p:spPr>
          <a:xfrm>
            <a:off x="8036615" y="10124288"/>
            <a:ext cx="245196" cy="525401"/>
          </a:xfrm>
          <a:prstGeom prst="rect">
            <a:avLst/>
          </a:prstGeom>
          <a:noFill/>
        </p:spPr>
        <p:txBody>
          <a:bodyPr wrap="none" lIns="46800" tIns="46800" rIns="46800" bIns="46800" rtlCol="0">
            <a:spAutoFit/>
          </a:bodyPr>
          <a:lstStyle/>
          <a:p>
            <a:pPr algn="l"/>
            <a:r>
              <a:rPr lang="fr-FR" sz="2800" dirty="0">
                <a:cs typeface="Arial" panose="020B0604020202020204" pitchFamily="34" charset="0"/>
              </a:rPr>
              <a:t>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CF9FF982-5D3B-D63A-AF9E-E8BA9926A754}"/>
              </a:ext>
            </a:extLst>
          </p:cNvPr>
          <p:cNvSpPr>
            <a:spLocks noGrp="1"/>
          </p:cNvSpPr>
          <p:nvPr>
            <p:ph type="title"/>
          </p:nvPr>
        </p:nvSpPr>
        <p:spPr/>
        <p:txBody>
          <a:bodyPr/>
          <a:lstStyle/>
          <a:p>
            <a:r>
              <a:rPr lang="fr-FR" dirty="0"/>
              <a:t>SOMMAIRE</a:t>
            </a:r>
          </a:p>
        </p:txBody>
      </p:sp>
      <p:sp>
        <p:nvSpPr>
          <p:cNvPr id="6" name="Espace réservé du texte 5">
            <a:extLst>
              <a:ext uri="{FF2B5EF4-FFF2-40B4-BE49-F238E27FC236}">
                <a16:creationId xmlns:a16="http://schemas.microsoft.com/office/drawing/2014/main" id="{2332A908-9C86-A812-097F-EA934CC47675}"/>
              </a:ext>
            </a:extLst>
          </p:cNvPr>
          <p:cNvSpPr>
            <a:spLocks noGrp="1"/>
          </p:cNvSpPr>
          <p:nvPr>
            <p:ph type="body" sz="quarter" idx="24"/>
          </p:nvPr>
        </p:nvSpPr>
        <p:spPr>
          <a:xfrm>
            <a:off x="1080000" y="316800"/>
            <a:ext cx="17933836" cy="1025114"/>
          </a:xfrm>
        </p:spPr>
        <p:txBody>
          <a:bodyPr/>
          <a:lstStyle/>
          <a:p>
            <a:r>
              <a:rPr lang="fr-FR" dirty="0"/>
              <a:t>Terres cultivées</a:t>
            </a:r>
          </a:p>
        </p:txBody>
      </p:sp>
      <p:sp>
        <p:nvSpPr>
          <p:cNvPr id="11" name="Espace réservé du texte 10">
            <a:extLst>
              <a:ext uri="{FF2B5EF4-FFF2-40B4-BE49-F238E27FC236}">
                <a16:creationId xmlns:a16="http://schemas.microsoft.com/office/drawing/2014/main" id="{DCA18C61-F8A4-FCF2-31D3-0918105A387F}"/>
              </a:ext>
            </a:extLst>
          </p:cNvPr>
          <p:cNvSpPr>
            <a:spLocks noGrp="1"/>
          </p:cNvSpPr>
          <p:nvPr>
            <p:ph type="body" sz="quarter" idx="25"/>
          </p:nvPr>
        </p:nvSpPr>
        <p:spPr>
          <a:xfrm>
            <a:off x="1080000" y="1224000"/>
            <a:ext cx="17933836" cy="717338"/>
          </a:xfrm>
        </p:spPr>
        <p:txBody>
          <a:bodyPr/>
          <a:lstStyle/>
          <a:p>
            <a:r>
              <a:rPr lang="fr-FR" dirty="0"/>
              <a:t>Grandes cultures et prairies temporaires</a:t>
            </a:r>
          </a:p>
        </p:txBody>
      </p:sp>
      <p:sp>
        <p:nvSpPr>
          <p:cNvPr id="31" name="Espace réservé du texte 30">
            <a:extLst>
              <a:ext uri="{FF2B5EF4-FFF2-40B4-BE49-F238E27FC236}">
                <a16:creationId xmlns:a16="http://schemas.microsoft.com/office/drawing/2014/main" id="{570BA26E-AB77-4E60-7582-6A16E098D864}"/>
              </a:ext>
            </a:extLst>
          </p:cNvPr>
          <p:cNvSpPr>
            <a:spLocks noGrp="1"/>
          </p:cNvSpPr>
          <p:nvPr>
            <p:ph type="body" sz="quarter" idx="26"/>
          </p:nvPr>
        </p:nvSpPr>
        <p:spPr/>
        <p:txBody>
          <a:bodyPr>
            <a:normAutofit/>
          </a:bodyPr>
          <a:lstStyle/>
          <a:p>
            <a:r>
              <a:rPr lang="fr-FR" dirty="0"/>
              <a:t>Présentation de l'écosystème : définitions et chiffres-clés</a:t>
            </a:r>
          </a:p>
        </p:txBody>
      </p:sp>
      <p:sp>
        <p:nvSpPr>
          <p:cNvPr id="58" name="Espace réservé du texte 57">
            <a:extLst>
              <a:ext uri="{FF2B5EF4-FFF2-40B4-BE49-F238E27FC236}">
                <a16:creationId xmlns:a16="http://schemas.microsoft.com/office/drawing/2014/main" id="{D44833F6-E6CF-B573-11A8-662E093F3F49}"/>
              </a:ext>
            </a:extLst>
          </p:cNvPr>
          <p:cNvSpPr>
            <a:spLocks noGrp="1"/>
          </p:cNvSpPr>
          <p:nvPr>
            <p:ph type="body" sz="quarter" idx="27"/>
          </p:nvPr>
        </p:nvSpPr>
        <p:spPr/>
        <p:txBody>
          <a:bodyPr/>
          <a:lstStyle/>
          <a:p>
            <a:r>
              <a:rPr lang="fr-FR" dirty="0"/>
              <a:t>Stocks et FORMES de carbone organique</a:t>
            </a:r>
          </a:p>
        </p:txBody>
      </p:sp>
      <p:sp>
        <p:nvSpPr>
          <p:cNvPr id="59" name="Espace réservé du texte 58">
            <a:extLst>
              <a:ext uri="{FF2B5EF4-FFF2-40B4-BE49-F238E27FC236}">
                <a16:creationId xmlns:a16="http://schemas.microsoft.com/office/drawing/2014/main" id="{EF06E9D9-E1F5-7262-F710-502409FC21A8}"/>
              </a:ext>
            </a:extLst>
          </p:cNvPr>
          <p:cNvSpPr>
            <a:spLocks noGrp="1"/>
          </p:cNvSpPr>
          <p:nvPr>
            <p:ph type="body" sz="quarter" idx="28"/>
          </p:nvPr>
        </p:nvSpPr>
        <p:spPr/>
        <p:txBody>
          <a:bodyPr/>
          <a:lstStyle/>
          <a:p>
            <a:r>
              <a:rPr lang="fr-FR" dirty="0"/>
              <a:t>Dynamique du carbone ORGANIQUE</a:t>
            </a:r>
          </a:p>
        </p:txBody>
      </p:sp>
      <p:sp>
        <p:nvSpPr>
          <p:cNvPr id="60" name="Espace réservé du texte 59">
            <a:extLst>
              <a:ext uri="{FF2B5EF4-FFF2-40B4-BE49-F238E27FC236}">
                <a16:creationId xmlns:a16="http://schemas.microsoft.com/office/drawing/2014/main" id="{7AD9C3EA-6A50-A441-89AD-A59BE0B6C60C}"/>
              </a:ext>
            </a:extLst>
          </p:cNvPr>
          <p:cNvSpPr>
            <a:spLocks noGrp="1"/>
          </p:cNvSpPr>
          <p:nvPr>
            <p:ph type="body" sz="quarter" idx="29"/>
          </p:nvPr>
        </p:nvSpPr>
        <p:spPr/>
        <p:txBody>
          <a:bodyPr/>
          <a:lstStyle/>
          <a:p>
            <a:pPr lvl="0"/>
            <a:r>
              <a:rPr lang="fr-FR" dirty="0"/>
              <a:t>Leviers d'action pour stocker DU CARBONE</a:t>
            </a:r>
          </a:p>
        </p:txBody>
      </p:sp>
      <p:sp>
        <p:nvSpPr>
          <p:cNvPr id="69" name="Espace réservé du texte 68">
            <a:extLst>
              <a:ext uri="{FF2B5EF4-FFF2-40B4-BE49-F238E27FC236}">
                <a16:creationId xmlns:a16="http://schemas.microsoft.com/office/drawing/2014/main" id="{B46429FE-7B49-C57C-CA60-8A45F50D2DA0}"/>
              </a:ext>
            </a:extLst>
          </p:cNvPr>
          <p:cNvSpPr>
            <a:spLocks noGrp="1"/>
          </p:cNvSpPr>
          <p:nvPr>
            <p:ph type="body" sz="quarter" idx="30"/>
          </p:nvPr>
        </p:nvSpPr>
        <p:spPr/>
        <p:txBody>
          <a:bodyPr/>
          <a:lstStyle/>
          <a:p>
            <a:r>
              <a:rPr lang="fr-FR"/>
              <a:t>Conclusions</a:t>
            </a:r>
            <a:endParaRPr lang="fr-FR" dirty="0"/>
          </a:p>
        </p:txBody>
      </p:sp>
      <p:sp>
        <p:nvSpPr>
          <p:cNvPr id="36" name="Rectangle : coins arrondis 35">
            <a:extLst>
              <a:ext uri="{FF2B5EF4-FFF2-40B4-BE49-F238E27FC236}">
                <a16:creationId xmlns:a16="http://schemas.microsoft.com/office/drawing/2014/main" id="{7389BBE3-B9C5-660D-9E91-13CD084F73DD}"/>
              </a:ext>
            </a:extLst>
          </p:cNvPr>
          <p:cNvSpPr/>
          <p:nvPr/>
        </p:nvSpPr>
        <p:spPr>
          <a:xfrm>
            <a:off x="1152000" y="3456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1.</a:t>
            </a:r>
            <a:endParaRPr lang="fr-FR" sz="5400" dirty="0">
              <a:solidFill>
                <a:schemeClr val="bg1"/>
              </a:solidFill>
              <a:cs typeface="Arial" panose="020B0604020202020204" pitchFamily="34" charset="0"/>
              <a:sym typeface="Helvetica"/>
            </a:endParaRPr>
          </a:p>
        </p:txBody>
      </p:sp>
      <p:sp>
        <p:nvSpPr>
          <p:cNvPr id="104" name="Rectangle : coins arrondis 103">
            <a:extLst>
              <a:ext uri="{FF2B5EF4-FFF2-40B4-BE49-F238E27FC236}">
                <a16:creationId xmlns:a16="http://schemas.microsoft.com/office/drawing/2014/main" id="{0AE6A844-4B04-79A5-2B97-F47D967AABBA}"/>
              </a:ext>
            </a:extLst>
          </p:cNvPr>
          <p:cNvSpPr/>
          <p:nvPr/>
        </p:nvSpPr>
        <p:spPr>
          <a:xfrm>
            <a:off x="1152000" y="5112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2.</a:t>
            </a:r>
            <a:endParaRPr lang="fr-FR" sz="5400" dirty="0">
              <a:solidFill>
                <a:schemeClr val="bg1"/>
              </a:solidFill>
              <a:cs typeface="Arial" panose="020B0604020202020204" pitchFamily="34" charset="0"/>
              <a:sym typeface="Helvetica"/>
            </a:endParaRPr>
          </a:p>
        </p:txBody>
      </p:sp>
      <p:sp>
        <p:nvSpPr>
          <p:cNvPr id="106" name="Rectangle : coins arrondis 105">
            <a:extLst>
              <a:ext uri="{FF2B5EF4-FFF2-40B4-BE49-F238E27FC236}">
                <a16:creationId xmlns:a16="http://schemas.microsoft.com/office/drawing/2014/main" id="{26BC85FF-4E4A-E7A3-3573-56CD45FBD50B}"/>
              </a:ext>
            </a:extLst>
          </p:cNvPr>
          <p:cNvSpPr/>
          <p:nvPr/>
        </p:nvSpPr>
        <p:spPr>
          <a:xfrm>
            <a:off x="1152000" y="6768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3.</a:t>
            </a:r>
            <a:endParaRPr lang="fr-FR" sz="5400" dirty="0">
              <a:solidFill>
                <a:schemeClr val="bg1"/>
              </a:solidFill>
              <a:cs typeface="Arial" panose="020B0604020202020204" pitchFamily="34" charset="0"/>
              <a:sym typeface="Helvetica"/>
            </a:endParaRPr>
          </a:p>
        </p:txBody>
      </p:sp>
      <p:sp>
        <p:nvSpPr>
          <p:cNvPr id="108" name="Rectangle : coins arrondis 107">
            <a:extLst>
              <a:ext uri="{FF2B5EF4-FFF2-40B4-BE49-F238E27FC236}">
                <a16:creationId xmlns:a16="http://schemas.microsoft.com/office/drawing/2014/main" id="{E66C9FD7-D315-09CE-9C17-3817DF556209}"/>
              </a:ext>
            </a:extLst>
          </p:cNvPr>
          <p:cNvSpPr/>
          <p:nvPr/>
        </p:nvSpPr>
        <p:spPr>
          <a:xfrm>
            <a:off x="1152000" y="8424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4.</a:t>
            </a:r>
            <a:endParaRPr lang="fr-FR" sz="5400" dirty="0">
              <a:solidFill>
                <a:schemeClr val="bg1"/>
              </a:solidFill>
              <a:cs typeface="Arial" panose="020B0604020202020204" pitchFamily="34" charset="0"/>
              <a:sym typeface="Helvetica"/>
            </a:endParaRPr>
          </a:p>
        </p:txBody>
      </p:sp>
      <p:sp>
        <p:nvSpPr>
          <p:cNvPr id="110" name="Rectangle : coins arrondis 109">
            <a:extLst>
              <a:ext uri="{FF2B5EF4-FFF2-40B4-BE49-F238E27FC236}">
                <a16:creationId xmlns:a16="http://schemas.microsoft.com/office/drawing/2014/main" id="{93C461DE-DB73-3875-54AC-313751BE912C}"/>
              </a:ext>
            </a:extLst>
          </p:cNvPr>
          <p:cNvSpPr/>
          <p:nvPr/>
        </p:nvSpPr>
        <p:spPr>
          <a:xfrm>
            <a:off x="1152000" y="10080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5.</a:t>
            </a:r>
            <a:endParaRPr lang="fr-FR" sz="5400" dirty="0">
              <a:solidFill>
                <a:schemeClr val="bg1"/>
              </a:solidFill>
              <a:cs typeface="Arial" panose="020B0604020202020204" pitchFamily="34" charset="0"/>
              <a:sym typeface="Helvetica"/>
            </a:endParaRPr>
          </a:p>
        </p:txBody>
      </p:sp>
      <p:sp>
        <p:nvSpPr>
          <p:cNvPr id="2" name="Rectangle 1">
            <a:hlinkClick r:id="rId2" action="ppaction://hlinksldjump"/>
            <a:extLst>
              <a:ext uri="{FF2B5EF4-FFF2-40B4-BE49-F238E27FC236}">
                <a16:creationId xmlns:a16="http://schemas.microsoft.com/office/drawing/2014/main" id="{EC94973A-8CF3-032B-9E6D-9D4766352145}"/>
              </a:ext>
            </a:extLst>
          </p:cNvPr>
          <p:cNvSpPr/>
          <p:nvPr/>
        </p:nvSpPr>
        <p:spPr>
          <a:xfrm>
            <a:off x="1152000" y="3456000"/>
            <a:ext cx="2144130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Rectangle 2">
            <a:hlinkClick r:id="rId3" action="ppaction://hlinksldjump"/>
            <a:extLst>
              <a:ext uri="{FF2B5EF4-FFF2-40B4-BE49-F238E27FC236}">
                <a16:creationId xmlns:a16="http://schemas.microsoft.com/office/drawing/2014/main" id="{75CF92F4-F045-7AC6-E3A8-3A35AC191D97}"/>
              </a:ext>
            </a:extLst>
          </p:cNvPr>
          <p:cNvSpPr/>
          <p:nvPr/>
        </p:nvSpPr>
        <p:spPr>
          <a:xfrm>
            <a:off x="1151999" y="5128213"/>
            <a:ext cx="14704085"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Rectangle 3">
            <a:hlinkClick r:id="rId4" action="ppaction://hlinksldjump"/>
            <a:extLst>
              <a:ext uri="{FF2B5EF4-FFF2-40B4-BE49-F238E27FC236}">
                <a16:creationId xmlns:a16="http://schemas.microsoft.com/office/drawing/2014/main" id="{7787C85F-E697-883C-4B84-5214134443E5}"/>
              </a:ext>
            </a:extLst>
          </p:cNvPr>
          <p:cNvSpPr/>
          <p:nvPr/>
        </p:nvSpPr>
        <p:spPr>
          <a:xfrm>
            <a:off x="1152000" y="6784213"/>
            <a:ext cx="1273545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18E8EFE4-1E56-D5C2-5035-74A605CABEDE}"/>
              </a:ext>
            </a:extLst>
          </p:cNvPr>
          <p:cNvSpPr/>
          <p:nvPr/>
        </p:nvSpPr>
        <p:spPr>
          <a:xfrm>
            <a:off x="1152000" y="8424000"/>
            <a:ext cx="1566915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7" name="Rectangle 6">
            <a:hlinkClick r:id="rId6" action="ppaction://hlinksldjump"/>
            <a:extLst>
              <a:ext uri="{FF2B5EF4-FFF2-40B4-BE49-F238E27FC236}">
                <a16:creationId xmlns:a16="http://schemas.microsoft.com/office/drawing/2014/main" id="{3B27BB9F-C582-91CE-F5B7-F75CC626F16D}"/>
              </a:ext>
            </a:extLst>
          </p:cNvPr>
          <p:cNvSpPr/>
          <p:nvPr/>
        </p:nvSpPr>
        <p:spPr>
          <a:xfrm>
            <a:off x="1152000" y="10080000"/>
            <a:ext cx="608700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Tree>
    <p:extLst>
      <p:ext uri="{BB962C8B-B14F-4D97-AF65-F5344CB8AC3E}">
        <p14:creationId xmlns:p14="http://schemas.microsoft.com/office/powerpoint/2010/main" val="106062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2FA783-09F0-604A-975C-2C3F4EC6227D}"/>
              </a:ext>
            </a:extLst>
          </p:cNvPr>
          <p:cNvSpPr>
            <a:spLocks noGrp="1"/>
          </p:cNvSpPr>
          <p:nvPr>
            <p:ph type="title"/>
          </p:nvPr>
        </p:nvSpPr>
        <p:spPr>
          <a:xfrm>
            <a:off x="1905000" y="205650"/>
            <a:ext cx="21202650" cy="1625278"/>
          </a:xfrm>
        </p:spPr>
        <p:txBody>
          <a:bodyPr/>
          <a:lstStyle/>
          <a:p>
            <a:r>
              <a:rPr lang="fr-FR" dirty="0"/>
              <a:t>Synthèse de l'évaluation multi-approches </a:t>
            </a:r>
            <a:br>
              <a:rPr lang="fr-FR" dirty="0"/>
            </a:br>
            <a:r>
              <a:rPr lang="fr-FR" dirty="0"/>
              <a:t>de la stabilité biogéochimique du COS</a:t>
            </a:r>
          </a:p>
        </p:txBody>
      </p:sp>
      <p:sp>
        <p:nvSpPr>
          <p:cNvPr id="543" name="ZoneTexte 542">
            <a:extLst>
              <a:ext uri="{FF2B5EF4-FFF2-40B4-BE49-F238E27FC236}">
                <a16:creationId xmlns:a16="http://schemas.microsoft.com/office/drawing/2014/main" id="{48560A78-82B4-DBC7-EE8C-E2D2F4F7C11C}"/>
              </a:ext>
            </a:extLst>
          </p:cNvPr>
          <p:cNvSpPr txBox="1"/>
          <p:nvPr/>
        </p:nvSpPr>
        <p:spPr>
          <a:xfrm>
            <a:off x="728030" y="7622161"/>
            <a:ext cx="5913696" cy="532672"/>
          </a:xfrm>
          <a:prstGeom prst="rect">
            <a:avLst/>
          </a:prstGeom>
          <a:noFill/>
        </p:spPr>
        <p:txBody>
          <a:bodyPr wrap="square" lIns="50400" tIns="50400" rIns="50400" bIns="50400" rtlCol="0">
            <a:spAutoFit/>
          </a:bodyPr>
          <a:lstStyle/>
          <a:p>
            <a:pPr algn="ctr"/>
            <a:r>
              <a:rPr lang="fr-FR" sz="2800" b="1" dirty="0" err="1">
                <a:solidFill>
                  <a:srgbClr val="8D533E"/>
                </a:solidFill>
                <a:latin typeface="+mj-lt"/>
                <a:cs typeface="Arial" panose="020B0604020202020204" pitchFamily="34" charset="0"/>
              </a:rPr>
              <a:t>Chronoséquence</a:t>
            </a:r>
            <a:r>
              <a:rPr lang="fr-FR" sz="2800" b="1" dirty="0">
                <a:solidFill>
                  <a:srgbClr val="8D533E"/>
                </a:solidFill>
                <a:latin typeface="+mj-lt"/>
                <a:cs typeface="Arial" panose="020B0604020202020204" pitchFamily="34" charset="0"/>
              </a:rPr>
              <a:t> C3/C4</a:t>
            </a:r>
          </a:p>
        </p:txBody>
      </p:sp>
      <p:sp>
        <p:nvSpPr>
          <p:cNvPr id="555" name="ZoneTexte 554">
            <a:extLst>
              <a:ext uri="{FF2B5EF4-FFF2-40B4-BE49-F238E27FC236}">
                <a16:creationId xmlns:a16="http://schemas.microsoft.com/office/drawing/2014/main" id="{8AC9C6F6-476F-D53A-1949-BF7DA4CD2229}"/>
              </a:ext>
            </a:extLst>
          </p:cNvPr>
          <p:cNvSpPr txBox="1"/>
          <p:nvPr/>
        </p:nvSpPr>
        <p:spPr>
          <a:xfrm>
            <a:off x="8904712" y="7622161"/>
            <a:ext cx="6069842" cy="532672"/>
          </a:xfrm>
          <a:prstGeom prst="rect">
            <a:avLst/>
          </a:prstGeom>
          <a:noFill/>
        </p:spPr>
        <p:txBody>
          <a:bodyPr wrap="square" lIns="50400" tIns="50400" rIns="50400" bIns="50400" rtlCol="0">
            <a:spAutoFit/>
          </a:bodyPr>
          <a:lstStyle/>
          <a:p>
            <a:pPr algn="ctr"/>
            <a:r>
              <a:rPr lang="fr-FR" sz="2800" b="1" dirty="0">
                <a:solidFill>
                  <a:srgbClr val="8D533E"/>
                </a:solidFill>
                <a:latin typeface="+mj-lt"/>
                <a:cs typeface="Arial" panose="020B0604020202020204" pitchFamily="34" charset="0"/>
              </a:rPr>
              <a:t>Jachère nue de longue durée</a:t>
            </a:r>
          </a:p>
        </p:txBody>
      </p:sp>
      <p:sp>
        <p:nvSpPr>
          <p:cNvPr id="583" name="ZoneTexte 582">
            <a:extLst>
              <a:ext uri="{FF2B5EF4-FFF2-40B4-BE49-F238E27FC236}">
                <a16:creationId xmlns:a16="http://schemas.microsoft.com/office/drawing/2014/main" id="{D30BFAA3-460D-7EB0-87E9-882D1A5A4B17}"/>
              </a:ext>
            </a:extLst>
          </p:cNvPr>
          <p:cNvSpPr txBox="1"/>
          <p:nvPr/>
        </p:nvSpPr>
        <p:spPr>
          <a:xfrm>
            <a:off x="16357600" y="7622161"/>
            <a:ext cx="7837713" cy="963559"/>
          </a:xfrm>
          <a:prstGeom prst="rect">
            <a:avLst/>
          </a:prstGeom>
          <a:noFill/>
        </p:spPr>
        <p:txBody>
          <a:bodyPr wrap="square" lIns="50400" tIns="50400" rIns="50400" bIns="50400" rtlCol="0">
            <a:spAutoFit/>
          </a:bodyPr>
          <a:lstStyle/>
          <a:p>
            <a:pPr algn="ctr"/>
            <a:r>
              <a:rPr lang="fr-FR" sz="2800" b="1" dirty="0">
                <a:solidFill>
                  <a:srgbClr val="8D533E"/>
                </a:solidFill>
                <a:latin typeface="+mj-lt"/>
                <a:cs typeface="Arial" panose="020B0604020202020204" pitchFamily="34" charset="0"/>
              </a:rPr>
              <a:t>Simulations d'évolution de stocks de COS dans des essais agronomiques de longue durée</a:t>
            </a:r>
          </a:p>
        </p:txBody>
      </p:sp>
      <p:grpSp>
        <p:nvGrpSpPr>
          <p:cNvPr id="631" name="Groupe 630">
            <a:extLst>
              <a:ext uri="{FF2B5EF4-FFF2-40B4-BE49-F238E27FC236}">
                <a16:creationId xmlns:a16="http://schemas.microsoft.com/office/drawing/2014/main" id="{197D7C42-3549-1A6D-4104-6ED2AD8AD8E7}"/>
              </a:ext>
            </a:extLst>
          </p:cNvPr>
          <p:cNvGrpSpPr/>
          <p:nvPr/>
        </p:nvGrpSpPr>
        <p:grpSpPr>
          <a:xfrm>
            <a:off x="869947" y="2254232"/>
            <a:ext cx="6165882" cy="5252914"/>
            <a:chOff x="608692" y="2442917"/>
            <a:chExt cx="6586576" cy="5611317"/>
          </a:xfrm>
        </p:grpSpPr>
        <p:pic>
          <p:nvPicPr>
            <p:cNvPr id="630" name="Graphique 629">
              <a:extLst>
                <a:ext uri="{FF2B5EF4-FFF2-40B4-BE49-F238E27FC236}">
                  <a16:creationId xmlns:a16="http://schemas.microsoft.com/office/drawing/2014/main" id="{9A93AE1E-C251-BD57-10F3-782D712487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506" y="2442917"/>
              <a:ext cx="6523759" cy="5491518"/>
            </a:xfrm>
            <a:prstGeom prst="rect">
              <a:avLst/>
            </a:prstGeom>
          </p:spPr>
        </p:pic>
        <p:sp>
          <p:nvSpPr>
            <p:cNvPr id="587" name="ZoneTexte 586">
              <a:extLst>
                <a:ext uri="{FF2B5EF4-FFF2-40B4-BE49-F238E27FC236}">
                  <a16:creationId xmlns:a16="http://schemas.microsoft.com/office/drawing/2014/main" id="{2618257F-7056-E169-0D20-9AFD956DDC86}"/>
                </a:ext>
              </a:extLst>
            </p:cNvPr>
            <p:cNvSpPr txBox="1"/>
            <p:nvPr/>
          </p:nvSpPr>
          <p:spPr>
            <a:xfrm>
              <a:off x="1694686" y="3162123"/>
              <a:ext cx="1940732" cy="387324"/>
            </a:xfrm>
            <a:prstGeom prst="rect">
              <a:avLst/>
            </a:prstGeom>
            <a:noFill/>
          </p:spPr>
          <p:txBody>
            <a:bodyPr wrap="none" lIns="46800" tIns="46800" rIns="46800" bIns="46800" rtlCol="0">
              <a:normAutofit fontScale="70000" lnSpcReduction="20000"/>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B</a:t>
              </a:r>
              <a:r>
                <a:rPr lang="fr-FR" sz="2800" dirty="0">
                  <a:cs typeface="Arial" panose="020B0604020202020204" pitchFamily="34" charset="0"/>
                </a:rPr>
                <a:t> = - 28 </a:t>
              </a:r>
              <a:r>
                <a:rPr lang="fr-FR" sz="2800" dirty="0">
                  <a:latin typeface="Arial" panose="020B0604020202020204" pitchFamily="34" charset="0"/>
                  <a:cs typeface="Arial" panose="020B0604020202020204" pitchFamily="34" charset="0"/>
                </a:rPr>
                <a:t>‰</a:t>
              </a:r>
            </a:p>
          </p:txBody>
        </p:sp>
        <p:sp>
          <p:nvSpPr>
            <p:cNvPr id="588" name="ZoneTexte 587">
              <a:extLst>
                <a:ext uri="{FF2B5EF4-FFF2-40B4-BE49-F238E27FC236}">
                  <a16:creationId xmlns:a16="http://schemas.microsoft.com/office/drawing/2014/main" id="{0C4B7616-B5CD-6AAC-4A2E-F12C5DE8C214}"/>
                </a:ext>
              </a:extLst>
            </p:cNvPr>
            <p:cNvSpPr txBox="1"/>
            <p:nvPr/>
          </p:nvSpPr>
          <p:spPr>
            <a:xfrm>
              <a:off x="4792306" y="3162123"/>
              <a:ext cx="1844493" cy="387324"/>
            </a:xfrm>
            <a:prstGeom prst="rect">
              <a:avLst/>
            </a:prstGeom>
            <a:noFill/>
          </p:spPr>
          <p:txBody>
            <a:bodyPr wrap="none" lIns="46800" tIns="46800" rIns="46800" bIns="46800" rtlCol="0">
              <a:normAutofit fontScale="70000" lnSpcReduction="20000"/>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M</a:t>
              </a:r>
              <a:r>
                <a:rPr lang="fr-FR" sz="2800" dirty="0">
                  <a:cs typeface="Arial" panose="020B0604020202020204" pitchFamily="34" charset="0"/>
                </a:rPr>
                <a:t> = - 12 </a:t>
              </a:r>
              <a:r>
                <a:rPr lang="fr-FR" sz="2800" dirty="0">
                  <a:latin typeface="Arial" panose="020B0604020202020204" pitchFamily="34" charset="0"/>
                  <a:cs typeface="Arial" panose="020B0604020202020204" pitchFamily="34" charset="0"/>
                </a:rPr>
                <a:t>‰</a:t>
              </a:r>
            </a:p>
          </p:txBody>
        </p:sp>
        <p:sp>
          <p:nvSpPr>
            <p:cNvPr id="589" name="ZoneTexte 588">
              <a:extLst>
                <a:ext uri="{FF2B5EF4-FFF2-40B4-BE49-F238E27FC236}">
                  <a16:creationId xmlns:a16="http://schemas.microsoft.com/office/drawing/2014/main" id="{5A0F69C8-3B73-F416-499F-90083A76379C}"/>
                </a:ext>
              </a:extLst>
            </p:cNvPr>
            <p:cNvSpPr txBox="1"/>
            <p:nvPr/>
          </p:nvSpPr>
          <p:spPr>
            <a:xfrm>
              <a:off x="1801684" y="2611442"/>
              <a:ext cx="428921" cy="387324"/>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C3</a:t>
              </a:r>
            </a:p>
          </p:txBody>
        </p:sp>
        <p:sp>
          <p:nvSpPr>
            <p:cNvPr id="590" name="ZoneTexte 589">
              <a:extLst>
                <a:ext uri="{FF2B5EF4-FFF2-40B4-BE49-F238E27FC236}">
                  <a16:creationId xmlns:a16="http://schemas.microsoft.com/office/drawing/2014/main" id="{79A26A26-0C97-13DA-3318-335012B9C7F2}"/>
                </a:ext>
              </a:extLst>
            </p:cNvPr>
            <p:cNvSpPr txBox="1"/>
            <p:nvPr/>
          </p:nvSpPr>
          <p:spPr>
            <a:xfrm>
              <a:off x="4674606" y="2611442"/>
              <a:ext cx="424195" cy="387324"/>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C4</a:t>
              </a:r>
            </a:p>
          </p:txBody>
        </p:sp>
        <p:sp>
          <p:nvSpPr>
            <p:cNvPr id="591" name="ZoneTexte 590">
              <a:extLst>
                <a:ext uri="{FF2B5EF4-FFF2-40B4-BE49-F238E27FC236}">
                  <a16:creationId xmlns:a16="http://schemas.microsoft.com/office/drawing/2014/main" id="{B8EA09AF-C70C-66ED-94F4-11FEAD9AC85A}"/>
                </a:ext>
              </a:extLst>
            </p:cNvPr>
            <p:cNvSpPr txBox="1"/>
            <p:nvPr/>
          </p:nvSpPr>
          <p:spPr>
            <a:xfrm>
              <a:off x="2354780" y="4480698"/>
              <a:ext cx="463192" cy="387324"/>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Blé</a:t>
              </a:r>
            </a:p>
          </p:txBody>
        </p:sp>
        <p:sp>
          <p:nvSpPr>
            <p:cNvPr id="592" name="ZoneTexte 591">
              <a:extLst>
                <a:ext uri="{FF2B5EF4-FFF2-40B4-BE49-F238E27FC236}">
                  <a16:creationId xmlns:a16="http://schemas.microsoft.com/office/drawing/2014/main" id="{4C188B74-3519-77DF-5599-1F68BC5ED0FE}"/>
                </a:ext>
              </a:extLst>
            </p:cNvPr>
            <p:cNvSpPr txBox="1"/>
            <p:nvPr/>
          </p:nvSpPr>
          <p:spPr>
            <a:xfrm>
              <a:off x="4834143" y="4480698"/>
              <a:ext cx="648582" cy="387324"/>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Maïs</a:t>
              </a:r>
            </a:p>
          </p:txBody>
        </p:sp>
        <p:sp>
          <p:nvSpPr>
            <p:cNvPr id="593" name="ZoneTexte 592">
              <a:extLst>
                <a:ext uri="{FF2B5EF4-FFF2-40B4-BE49-F238E27FC236}">
                  <a16:creationId xmlns:a16="http://schemas.microsoft.com/office/drawing/2014/main" id="{68AD4FC4-4792-D5E1-0649-D24CB63382CF}"/>
                </a:ext>
              </a:extLst>
            </p:cNvPr>
            <p:cNvSpPr txBox="1"/>
            <p:nvPr/>
          </p:nvSpPr>
          <p:spPr>
            <a:xfrm rot="16200000">
              <a:off x="-177797" y="6107610"/>
              <a:ext cx="1960302" cy="387324"/>
            </a:xfrm>
            <a:prstGeom prst="rect">
              <a:avLst/>
            </a:prstGeom>
            <a:noFill/>
          </p:spPr>
          <p:txBody>
            <a:bodyPr wrap="none" lIns="46800" tIns="46800" rIns="46800" bIns="46800" rtlCol="0">
              <a:normAutofit fontScale="77500" lnSpcReduction="20000"/>
            </a:bodyPr>
            <a:lstStyle/>
            <a:p>
              <a:pPr algn="l"/>
              <a:r>
                <a:rPr lang="fr-FR" sz="2800" i="1" dirty="0">
                  <a:cs typeface="Arial" panose="020B0604020202020204" pitchFamily="34" charset="0"/>
                </a:rPr>
                <a:t>Carbone du sol</a:t>
              </a:r>
            </a:p>
          </p:txBody>
        </p:sp>
        <p:sp>
          <p:nvSpPr>
            <p:cNvPr id="594" name="ZoneTexte 593">
              <a:extLst>
                <a:ext uri="{FF2B5EF4-FFF2-40B4-BE49-F238E27FC236}">
                  <a16:creationId xmlns:a16="http://schemas.microsoft.com/office/drawing/2014/main" id="{870C447D-1595-E150-C957-53A5F74A7581}"/>
                </a:ext>
              </a:extLst>
            </p:cNvPr>
            <p:cNvSpPr txBox="1"/>
            <p:nvPr/>
          </p:nvSpPr>
          <p:spPr>
            <a:xfrm>
              <a:off x="3886633" y="7666910"/>
              <a:ext cx="228027" cy="387324"/>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0</a:t>
              </a:r>
            </a:p>
          </p:txBody>
        </p:sp>
        <p:sp>
          <p:nvSpPr>
            <p:cNvPr id="595" name="ZoneTexte 594">
              <a:extLst>
                <a:ext uri="{FF2B5EF4-FFF2-40B4-BE49-F238E27FC236}">
                  <a16:creationId xmlns:a16="http://schemas.microsoft.com/office/drawing/2014/main" id="{17A4F84C-8B62-5654-C862-222491E0CFFF}"/>
                </a:ext>
              </a:extLst>
            </p:cNvPr>
            <p:cNvSpPr txBox="1"/>
            <p:nvPr/>
          </p:nvSpPr>
          <p:spPr>
            <a:xfrm>
              <a:off x="6286753" y="7653497"/>
              <a:ext cx="908515" cy="387324"/>
            </a:xfrm>
            <a:prstGeom prst="rect">
              <a:avLst/>
            </a:prstGeom>
            <a:noFill/>
          </p:spPr>
          <p:txBody>
            <a:bodyPr wrap="none" lIns="46800" tIns="46800" rIns="46800" bIns="46800" rtlCol="0">
              <a:normAutofit fontScale="77500" lnSpcReduction="20000"/>
            </a:bodyPr>
            <a:lstStyle/>
            <a:p>
              <a:pPr algn="l"/>
              <a:r>
                <a:rPr lang="fr-FR" sz="2800" i="1" dirty="0">
                  <a:cs typeface="Arial" panose="020B0604020202020204" pitchFamily="34" charset="0"/>
                </a:rPr>
                <a:t>Temps</a:t>
              </a:r>
            </a:p>
          </p:txBody>
        </p:sp>
        <p:sp>
          <p:nvSpPr>
            <p:cNvPr id="596" name="ZoneTexte 595">
              <a:extLst>
                <a:ext uri="{FF2B5EF4-FFF2-40B4-BE49-F238E27FC236}">
                  <a16:creationId xmlns:a16="http://schemas.microsoft.com/office/drawing/2014/main" id="{21574816-946D-EBDF-FAB0-4BB2D19A00E8}"/>
                </a:ext>
              </a:extLst>
            </p:cNvPr>
            <p:cNvSpPr txBox="1"/>
            <p:nvPr/>
          </p:nvSpPr>
          <p:spPr>
            <a:xfrm>
              <a:off x="6377037" y="6939269"/>
              <a:ext cx="453738" cy="387324"/>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C</a:t>
              </a:r>
              <a:r>
                <a:rPr lang="fr-FR" sz="2800" baseline="-25000" dirty="0">
                  <a:cs typeface="Arial" panose="020B0604020202020204" pitchFamily="34" charset="0"/>
                </a:rPr>
                <a:t>B</a:t>
              </a:r>
              <a:endParaRPr lang="fr-FR" sz="2800" dirty="0">
                <a:cs typeface="Arial" panose="020B0604020202020204" pitchFamily="34" charset="0"/>
              </a:endParaRPr>
            </a:p>
          </p:txBody>
        </p:sp>
        <p:sp>
          <p:nvSpPr>
            <p:cNvPr id="597" name="ZoneTexte 596">
              <a:extLst>
                <a:ext uri="{FF2B5EF4-FFF2-40B4-BE49-F238E27FC236}">
                  <a16:creationId xmlns:a16="http://schemas.microsoft.com/office/drawing/2014/main" id="{491BAE71-4407-36CE-8DF9-5EC03C68E59D}"/>
                </a:ext>
              </a:extLst>
            </p:cNvPr>
            <p:cNvSpPr txBox="1"/>
            <p:nvPr/>
          </p:nvSpPr>
          <p:spPr>
            <a:xfrm>
              <a:off x="6377036" y="5840235"/>
              <a:ext cx="427740" cy="387324"/>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C</a:t>
              </a:r>
              <a:r>
                <a:rPr lang="fr-FR" sz="2800" baseline="-25000" dirty="0">
                  <a:cs typeface="Arial" panose="020B0604020202020204" pitchFamily="34" charset="0"/>
                </a:rPr>
                <a:t>M</a:t>
              </a:r>
              <a:endParaRPr lang="fr-FR" sz="2800" dirty="0">
                <a:cs typeface="Arial" panose="020B0604020202020204" pitchFamily="34" charset="0"/>
              </a:endParaRPr>
            </a:p>
          </p:txBody>
        </p:sp>
        <p:sp>
          <p:nvSpPr>
            <p:cNvPr id="598" name="ZoneTexte 597">
              <a:extLst>
                <a:ext uri="{FF2B5EF4-FFF2-40B4-BE49-F238E27FC236}">
                  <a16:creationId xmlns:a16="http://schemas.microsoft.com/office/drawing/2014/main" id="{2D3776A2-7DB5-D080-5CC1-E1040A160241}"/>
                </a:ext>
              </a:extLst>
            </p:cNvPr>
            <p:cNvSpPr txBox="1"/>
            <p:nvPr/>
          </p:nvSpPr>
          <p:spPr>
            <a:xfrm>
              <a:off x="3799730" y="6283607"/>
              <a:ext cx="724732" cy="387324"/>
            </a:xfrm>
            <a:prstGeom prst="rect">
              <a:avLst/>
            </a:prstGeom>
            <a:noFill/>
          </p:spPr>
          <p:txBody>
            <a:bodyPr wrap="none" lIns="46800" tIns="46800" rIns="46800" bIns="46800" rtlCol="0">
              <a:normAutofit fontScale="70000" lnSpcReduction="20000"/>
            </a:bodyPr>
            <a:lstStyle/>
            <a:p>
              <a:pPr algn="l"/>
              <a:r>
                <a:rPr lang="el-GR" sz="2800" dirty="0">
                  <a:solidFill>
                    <a:schemeClr val="bg1"/>
                  </a:solidFill>
                  <a:latin typeface="Times New Roman" panose="02020603050405020304" pitchFamily="18" charset="0"/>
                  <a:cs typeface="Times New Roman" panose="02020603050405020304" pitchFamily="18" charset="0"/>
                </a:rPr>
                <a:t>δ</a:t>
              </a:r>
              <a:r>
                <a:rPr lang="el-GR" sz="2800" baseline="30000" dirty="0">
                  <a:solidFill>
                    <a:schemeClr val="bg1"/>
                  </a:solidFill>
                  <a:cs typeface="Arial" panose="020B0604020202020204" pitchFamily="34" charset="0"/>
                </a:rPr>
                <a:t>13</a:t>
              </a:r>
              <a:r>
                <a:rPr lang="fr-FR" sz="2800" dirty="0">
                  <a:solidFill>
                    <a:schemeClr val="bg1"/>
                  </a:solidFill>
                  <a:cs typeface="Arial" panose="020B0604020202020204" pitchFamily="34" charset="0"/>
                </a:rPr>
                <a:t>C</a:t>
              </a:r>
              <a:r>
                <a:rPr lang="fr-FR" sz="2800" baseline="-25000" dirty="0">
                  <a:solidFill>
                    <a:schemeClr val="bg1"/>
                  </a:solidFill>
                  <a:cs typeface="Arial" panose="020B0604020202020204" pitchFamily="34" charset="0"/>
                </a:rPr>
                <a:t>O</a:t>
              </a:r>
              <a:endParaRPr lang="fr-FR" sz="2800" dirty="0">
                <a:solidFill>
                  <a:schemeClr val="bg1"/>
                </a:solidFill>
                <a:cs typeface="Arial" panose="020B0604020202020204" pitchFamily="34" charset="0"/>
              </a:endParaRPr>
            </a:p>
          </p:txBody>
        </p:sp>
        <p:sp>
          <p:nvSpPr>
            <p:cNvPr id="600" name="ZoneTexte 599">
              <a:extLst>
                <a:ext uri="{FF2B5EF4-FFF2-40B4-BE49-F238E27FC236}">
                  <a16:creationId xmlns:a16="http://schemas.microsoft.com/office/drawing/2014/main" id="{5E72C477-AB90-0F3A-6660-791AB3CF8DF4}"/>
                </a:ext>
              </a:extLst>
            </p:cNvPr>
            <p:cNvSpPr txBox="1"/>
            <p:nvPr/>
          </p:nvSpPr>
          <p:spPr>
            <a:xfrm>
              <a:off x="6041024" y="7666910"/>
              <a:ext cx="180758" cy="387324"/>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t</a:t>
              </a:r>
            </a:p>
          </p:txBody>
        </p:sp>
      </p:grpSp>
      <p:grpSp>
        <p:nvGrpSpPr>
          <p:cNvPr id="635" name="Groupe 634">
            <a:extLst>
              <a:ext uri="{FF2B5EF4-FFF2-40B4-BE49-F238E27FC236}">
                <a16:creationId xmlns:a16="http://schemas.microsoft.com/office/drawing/2014/main" id="{DD92EBE2-22F4-DDE7-47A4-2BFCD8885B14}"/>
              </a:ext>
            </a:extLst>
          </p:cNvPr>
          <p:cNvGrpSpPr/>
          <p:nvPr/>
        </p:nvGrpSpPr>
        <p:grpSpPr>
          <a:xfrm>
            <a:off x="9021627" y="2254232"/>
            <a:ext cx="6165882" cy="5252914"/>
            <a:chOff x="8772989" y="2442917"/>
            <a:chExt cx="6586576" cy="5611317"/>
          </a:xfrm>
        </p:grpSpPr>
        <p:pic>
          <p:nvPicPr>
            <p:cNvPr id="634" name="Graphique 633">
              <a:extLst>
                <a:ext uri="{FF2B5EF4-FFF2-40B4-BE49-F238E27FC236}">
                  <a16:creationId xmlns:a16="http://schemas.microsoft.com/office/drawing/2014/main" id="{B3B28215-85BA-5A84-50ED-A03494E928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35803" y="2442917"/>
              <a:ext cx="6523758" cy="5491518"/>
            </a:xfrm>
            <a:prstGeom prst="rect">
              <a:avLst/>
            </a:prstGeom>
          </p:spPr>
        </p:pic>
        <p:sp>
          <p:nvSpPr>
            <p:cNvPr id="603" name="ZoneTexte 602">
              <a:extLst>
                <a:ext uri="{FF2B5EF4-FFF2-40B4-BE49-F238E27FC236}">
                  <a16:creationId xmlns:a16="http://schemas.microsoft.com/office/drawing/2014/main" id="{86149F02-4048-BD1A-63B7-FA0B10EB2FDA}"/>
                </a:ext>
              </a:extLst>
            </p:cNvPr>
            <p:cNvSpPr txBox="1"/>
            <p:nvPr/>
          </p:nvSpPr>
          <p:spPr>
            <a:xfrm>
              <a:off x="9858983" y="3162123"/>
              <a:ext cx="1940732" cy="387324"/>
            </a:xfrm>
            <a:prstGeom prst="rect">
              <a:avLst/>
            </a:prstGeom>
            <a:noFill/>
          </p:spPr>
          <p:txBody>
            <a:bodyPr wrap="none" lIns="46800" tIns="46800" rIns="46800" bIns="46800" rtlCol="0">
              <a:normAutofit fontScale="70000" lnSpcReduction="20000"/>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B</a:t>
              </a:r>
              <a:r>
                <a:rPr lang="fr-FR" sz="2800" dirty="0">
                  <a:cs typeface="Arial" panose="020B0604020202020204" pitchFamily="34" charset="0"/>
                </a:rPr>
                <a:t> = - 28 </a:t>
              </a:r>
              <a:r>
                <a:rPr lang="fr-FR" sz="2800" dirty="0">
                  <a:latin typeface="Arial" panose="020B0604020202020204" pitchFamily="34" charset="0"/>
                  <a:cs typeface="Arial" panose="020B0604020202020204" pitchFamily="34" charset="0"/>
                </a:rPr>
                <a:t>‰</a:t>
              </a:r>
            </a:p>
          </p:txBody>
        </p:sp>
        <p:sp>
          <p:nvSpPr>
            <p:cNvPr id="604" name="ZoneTexte 603">
              <a:extLst>
                <a:ext uri="{FF2B5EF4-FFF2-40B4-BE49-F238E27FC236}">
                  <a16:creationId xmlns:a16="http://schemas.microsoft.com/office/drawing/2014/main" id="{1789E148-9D24-E435-EF45-83E93CDB8A8B}"/>
                </a:ext>
              </a:extLst>
            </p:cNvPr>
            <p:cNvSpPr txBox="1"/>
            <p:nvPr/>
          </p:nvSpPr>
          <p:spPr>
            <a:xfrm>
              <a:off x="9965981" y="2611442"/>
              <a:ext cx="428921" cy="387324"/>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C3</a:t>
              </a:r>
            </a:p>
          </p:txBody>
        </p:sp>
        <p:sp>
          <p:nvSpPr>
            <p:cNvPr id="605" name="ZoneTexte 604">
              <a:extLst>
                <a:ext uri="{FF2B5EF4-FFF2-40B4-BE49-F238E27FC236}">
                  <a16:creationId xmlns:a16="http://schemas.microsoft.com/office/drawing/2014/main" id="{F94C6009-4E16-580B-1673-890B105BE53D}"/>
                </a:ext>
              </a:extLst>
            </p:cNvPr>
            <p:cNvSpPr txBox="1"/>
            <p:nvPr/>
          </p:nvSpPr>
          <p:spPr>
            <a:xfrm>
              <a:off x="10519077" y="4480698"/>
              <a:ext cx="463192" cy="387324"/>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Blé</a:t>
              </a:r>
            </a:p>
          </p:txBody>
        </p:sp>
        <p:sp>
          <p:nvSpPr>
            <p:cNvPr id="606" name="ZoneTexte 605">
              <a:extLst>
                <a:ext uri="{FF2B5EF4-FFF2-40B4-BE49-F238E27FC236}">
                  <a16:creationId xmlns:a16="http://schemas.microsoft.com/office/drawing/2014/main" id="{843913F4-09DE-7F05-0C12-695D0C94B18B}"/>
                </a:ext>
              </a:extLst>
            </p:cNvPr>
            <p:cNvSpPr txBox="1"/>
            <p:nvPr/>
          </p:nvSpPr>
          <p:spPr>
            <a:xfrm rot="16200000">
              <a:off x="7986500" y="6107610"/>
              <a:ext cx="1960302" cy="387324"/>
            </a:xfrm>
            <a:prstGeom prst="rect">
              <a:avLst/>
            </a:prstGeom>
            <a:noFill/>
          </p:spPr>
          <p:txBody>
            <a:bodyPr wrap="none" lIns="46800" tIns="46800" rIns="46800" bIns="46800" rtlCol="0">
              <a:normAutofit fontScale="77500" lnSpcReduction="20000"/>
            </a:bodyPr>
            <a:lstStyle/>
            <a:p>
              <a:pPr algn="l"/>
              <a:r>
                <a:rPr lang="fr-FR" sz="2800" i="1" dirty="0">
                  <a:cs typeface="Arial" panose="020B0604020202020204" pitchFamily="34" charset="0"/>
                </a:rPr>
                <a:t>Carbone du sol</a:t>
              </a:r>
            </a:p>
          </p:txBody>
        </p:sp>
        <p:sp>
          <p:nvSpPr>
            <p:cNvPr id="607" name="ZoneTexte 606">
              <a:extLst>
                <a:ext uri="{FF2B5EF4-FFF2-40B4-BE49-F238E27FC236}">
                  <a16:creationId xmlns:a16="http://schemas.microsoft.com/office/drawing/2014/main" id="{434DC533-9049-FF59-53D8-6B6CFA361094}"/>
                </a:ext>
              </a:extLst>
            </p:cNvPr>
            <p:cNvSpPr txBox="1"/>
            <p:nvPr/>
          </p:nvSpPr>
          <p:spPr>
            <a:xfrm>
              <a:off x="14451050" y="7653497"/>
              <a:ext cx="908515" cy="387324"/>
            </a:xfrm>
            <a:prstGeom prst="rect">
              <a:avLst/>
            </a:prstGeom>
            <a:noFill/>
          </p:spPr>
          <p:txBody>
            <a:bodyPr wrap="none" lIns="46800" tIns="46800" rIns="46800" bIns="46800" rtlCol="0">
              <a:normAutofit fontScale="77500" lnSpcReduction="20000"/>
            </a:bodyPr>
            <a:lstStyle/>
            <a:p>
              <a:pPr algn="l"/>
              <a:r>
                <a:rPr lang="fr-FR" sz="2800" i="1" dirty="0">
                  <a:cs typeface="Arial" panose="020B0604020202020204" pitchFamily="34" charset="0"/>
                </a:rPr>
                <a:t>Temps</a:t>
              </a:r>
            </a:p>
          </p:txBody>
        </p:sp>
        <p:sp>
          <p:nvSpPr>
            <p:cNvPr id="608" name="ZoneTexte 607">
              <a:extLst>
                <a:ext uri="{FF2B5EF4-FFF2-40B4-BE49-F238E27FC236}">
                  <a16:creationId xmlns:a16="http://schemas.microsoft.com/office/drawing/2014/main" id="{98614ABE-22E9-ED4E-1E94-B7C580A65580}"/>
                </a:ext>
              </a:extLst>
            </p:cNvPr>
            <p:cNvSpPr txBox="1"/>
            <p:nvPr/>
          </p:nvSpPr>
          <p:spPr>
            <a:xfrm>
              <a:off x="14541334" y="6939269"/>
              <a:ext cx="453738" cy="387324"/>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C</a:t>
              </a:r>
              <a:r>
                <a:rPr lang="fr-FR" sz="2800" baseline="-25000" dirty="0">
                  <a:cs typeface="Arial" panose="020B0604020202020204" pitchFamily="34" charset="0"/>
                </a:rPr>
                <a:t>B</a:t>
              </a:r>
              <a:endParaRPr lang="fr-FR" sz="2800" dirty="0">
                <a:cs typeface="Arial" panose="020B0604020202020204" pitchFamily="34" charset="0"/>
              </a:endParaRPr>
            </a:p>
          </p:txBody>
        </p:sp>
        <p:sp>
          <p:nvSpPr>
            <p:cNvPr id="609" name="ZoneTexte 608">
              <a:extLst>
                <a:ext uri="{FF2B5EF4-FFF2-40B4-BE49-F238E27FC236}">
                  <a16:creationId xmlns:a16="http://schemas.microsoft.com/office/drawing/2014/main" id="{FCB5BB52-B23A-682C-7A84-C8BB2E3633AD}"/>
                </a:ext>
              </a:extLst>
            </p:cNvPr>
            <p:cNvSpPr txBox="1"/>
            <p:nvPr/>
          </p:nvSpPr>
          <p:spPr>
            <a:xfrm>
              <a:off x="11964027" y="6283607"/>
              <a:ext cx="724732" cy="387324"/>
            </a:xfrm>
            <a:prstGeom prst="rect">
              <a:avLst/>
            </a:prstGeom>
            <a:noFill/>
          </p:spPr>
          <p:txBody>
            <a:bodyPr wrap="none" lIns="46800" tIns="46800" rIns="46800" bIns="46800" rtlCol="0">
              <a:normAutofit fontScale="70000" lnSpcReduction="20000"/>
            </a:bodyPr>
            <a:lstStyle/>
            <a:p>
              <a:pPr algn="l"/>
              <a:r>
                <a:rPr lang="el-GR" sz="2800" dirty="0">
                  <a:solidFill>
                    <a:schemeClr val="bg1"/>
                  </a:solidFill>
                  <a:latin typeface="Times New Roman" panose="02020603050405020304" pitchFamily="18" charset="0"/>
                  <a:cs typeface="Times New Roman" panose="02020603050405020304" pitchFamily="18" charset="0"/>
                </a:rPr>
                <a:t>δ</a:t>
              </a:r>
              <a:r>
                <a:rPr lang="el-GR" sz="2800" baseline="30000" dirty="0">
                  <a:solidFill>
                    <a:schemeClr val="bg1"/>
                  </a:solidFill>
                  <a:cs typeface="Arial" panose="020B0604020202020204" pitchFamily="34" charset="0"/>
                </a:rPr>
                <a:t>13</a:t>
              </a:r>
              <a:r>
                <a:rPr lang="fr-FR" sz="2800" dirty="0">
                  <a:solidFill>
                    <a:schemeClr val="bg1"/>
                  </a:solidFill>
                  <a:cs typeface="Arial" panose="020B0604020202020204" pitchFamily="34" charset="0"/>
                </a:rPr>
                <a:t>C</a:t>
              </a:r>
              <a:r>
                <a:rPr lang="fr-FR" sz="2800" baseline="-25000" dirty="0">
                  <a:solidFill>
                    <a:schemeClr val="bg1"/>
                  </a:solidFill>
                  <a:cs typeface="Arial" panose="020B0604020202020204" pitchFamily="34" charset="0"/>
                </a:rPr>
                <a:t>O</a:t>
              </a:r>
              <a:endParaRPr lang="fr-FR" sz="2800" dirty="0">
                <a:solidFill>
                  <a:schemeClr val="bg1"/>
                </a:solidFill>
                <a:cs typeface="Arial" panose="020B0604020202020204" pitchFamily="34" charset="0"/>
              </a:endParaRPr>
            </a:p>
          </p:txBody>
        </p:sp>
        <p:sp>
          <p:nvSpPr>
            <p:cNvPr id="611" name="ZoneTexte 610">
              <a:extLst>
                <a:ext uri="{FF2B5EF4-FFF2-40B4-BE49-F238E27FC236}">
                  <a16:creationId xmlns:a16="http://schemas.microsoft.com/office/drawing/2014/main" id="{94C3F54B-6CBD-028E-C23B-B30B589ACEB0}"/>
                </a:ext>
              </a:extLst>
            </p:cNvPr>
            <p:cNvSpPr txBox="1"/>
            <p:nvPr/>
          </p:nvSpPr>
          <p:spPr>
            <a:xfrm>
              <a:off x="12050930" y="7666910"/>
              <a:ext cx="228027" cy="387324"/>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0</a:t>
              </a:r>
            </a:p>
          </p:txBody>
        </p:sp>
        <p:sp>
          <p:nvSpPr>
            <p:cNvPr id="612" name="ZoneTexte 611">
              <a:extLst>
                <a:ext uri="{FF2B5EF4-FFF2-40B4-BE49-F238E27FC236}">
                  <a16:creationId xmlns:a16="http://schemas.microsoft.com/office/drawing/2014/main" id="{849BDE99-5833-0547-1C91-D97BCBFDDF56}"/>
                </a:ext>
              </a:extLst>
            </p:cNvPr>
            <p:cNvSpPr txBox="1"/>
            <p:nvPr/>
          </p:nvSpPr>
          <p:spPr>
            <a:xfrm>
              <a:off x="14205321" y="7666910"/>
              <a:ext cx="180758" cy="387324"/>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t</a:t>
              </a:r>
            </a:p>
          </p:txBody>
        </p:sp>
      </p:grpSp>
      <p:grpSp>
        <p:nvGrpSpPr>
          <p:cNvPr id="626" name="Groupe 625">
            <a:extLst>
              <a:ext uri="{FF2B5EF4-FFF2-40B4-BE49-F238E27FC236}">
                <a16:creationId xmlns:a16="http://schemas.microsoft.com/office/drawing/2014/main" id="{72B988BD-71D0-422E-8167-A650C03C0761}"/>
              </a:ext>
            </a:extLst>
          </p:cNvPr>
          <p:cNvGrpSpPr/>
          <p:nvPr/>
        </p:nvGrpSpPr>
        <p:grpSpPr>
          <a:xfrm>
            <a:off x="17173308" y="2254232"/>
            <a:ext cx="6165882" cy="5252914"/>
            <a:chOff x="820119" y="3190401"/>
            <a:chExt cx="8934615" cy="7611688"/>
          </a:xfrm>
        </p:grpSpPr>
        <p:pic>
          <p:nvPicPr>
            <p:cNvPr id="614" name="Graphique 613">
              <a:extLst>
                <a:ext uri="{FF2B5EF4-FFF2-40B4-BE49-F238E27FC236}">
                  <a16:creationId xmlns:a16="http://schemas.microsoft.com/office/drawing/2014/main" id="{B2F57999-AA11-F1C4-1E7A-B3D8DE50F3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5326" y="3190401"/>
              <a:ext cx="8849405" cy="7449183"/>
            </a:xfrm>
            <a:prstGeom prst="rect">
              <a:avLst/>
            </a:prstGeom>
          </p:spPr>
        </p:pic>
        <p:sp>
          <p:nvSpPr>
            <p:cNvPr id="615" name="ZoneTexte 614">
              <a:extLst>
                <a:ext uri="{FF2B5EF4-FFF2-40B4-BE49-F238E27FC236}">
                  <a16:creationId xmlns:a16="http://schemas.microsoft.com/office/drawing/2014/main" id="{9BFD4064-DB5B-31FA-65A2-DADF026EA769}"/>
                </a:ext>
              </a:extLst>
            </p:cNvPr>
            <p:cNvSpPr txBox="1"/>
            <p:nvPr/>
          </p:nvSpPr>
          <p:spPr>
            <a:xfrm>
              <a:off x="2293258" y="4165996"/>
              <a:ext cx="2632581" cy="525401"/>
            </a:xfrm>
            <a:prstGeom prst="rect">
              <a:avLst/>
            </a:prstGeom>
            <a:noFill/>
          </p:spPr>
          <p:txBody>
            <a:bodyPr wrap="none" lIns="46800" tIns="46800" rIns="46800" bIns="46800" rtlCol="0">
              <a:normAutofit fontScale="70000" lnSpcReduction="20000"/>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B</a:t>
              </a:r>
              <a:r>
                <a:rPr lang="fr-FR" sz="2800" dirty="0">
                  <a:cs typeface="Arial" panose="020B0604020202020204" pitchFamily="34" charset="0"/>
                </a:rPr>
                <a:t> = - 28 </a:t>
              </a:r>
              <a:r>
                <a:rPr lang="fr-FR" sz="2800" dirty="0">
                  <a:latin typeface="Arial" panose="020B0604020202020204" pitchFamily="34" charset="0"/>
                  <a:cs typeface="Arial" panose="020B0604020202020204" pitchFamily="34" charset="0"/>
                </a:rPr>
                <a:t>‰</a:t>
              </a:r>
            </a:p>
          </p:txBody>
        </p:sp>
        <p:sp>
          <p:nvSpPr>
            <p:cNvPr id="616" name="ZoneTexte 615">
              <a:extLst>
                <a:ext uri="{FF2B5EF4-FFF2-40B4-BE49-F238E27FC236}">
                  <a16:creationId xmlns:a16="http://schemas.microsoft.com/office/drawing/2014/main" id="{9FB8E7D4-BFA8-8DD9-845D-7CAF5A65D480}"/>
                </a:ext>
              </a:extLst>
            </p:cNvPr>
            <p:cNvSpPr txBox="1"/>
            <p:nvPr/>
          </p:nvSpPr>
          <p:spPr>
            <a:xfrm>
              <a:off x="6112080" y="4165996"/>
              <a:ext cx="2587697" cy="525401"/>
            </a:xfrm>
            <a:prstGeom prst="rect">
              <a:avLst/>
            </a:prstGeom>
            <a:noFill/>
          </p:spPr>
          <p:txBody>
            <a:bodyPr wrap="none" lIns="46800" tIns="46800" rIns="46800" bIns="46800" rtlCol="0">
              <a:normAutofit fontScale="70000" lnSpcReduction="20000"/>
            </a:bodyPr>
            <a:lstStyle/>
            <a:p>
              <a:pPr algn="l"/>
              <a:r>
                <a:rPr lang="el-GR" sz="2800" dirty="0">
                  <a:latin typeface="Times New Roman" panose="02020603050405020304" pitchFamily="18" charset="0"/>
                  <a:cs typeface="Times New Roman" panose="02020603050405020304" pitchFamily="18" charset="0"/>
                </a:rPr>
                <a:t>δ</a:t>
              </a:r>
              <a:r>
                <a:rPr lang="el-GR" sz="2800" baseline="30000" dirty="0">
                  <a:cs typeface="Arial" panose="020B0604020202020204" pitchFamily="34" charset="0"/>
                </a:rPr>
                <a:t>13</a:t>
              </a:r>
              <a:r>
                <a:rPr lang="fr-FR" sz="2800" dirty="0">
                  <a:cs typeface="Arial" panose="020B0604020202020204" pitchFamily="34" charset="0"/>
                </a:rPr>
                <a:t>C</a:t>
              </a:r>
              <a:r>
                <a:rPr lang="fr-FR" sz="2800" baseline="-25000" dirty="0">
                  <a:cs typeface="Arial" panose="020B0604020202020204" pitchFamily="34" charset="0"/>
                </a:rPr>
                <a:t>B</a:t>
              </a:r>
              <a:r>
                <a:rPr lang="fr-FR" sz="2800" dirty="0">
                  <a:cs typeface="Arial" panose="020B0604020202020204" pitchFamily="34" charset="0"/>
                </a:rPr>
                <a:t> = - 28 </a:t>
              </a:r>
              <a:r>
                <a:rPr lang="fr-FR" sz="2800" dirty="0">
                  <a:latin typeface="Arial" panose="020B0604020202020204" pitchFamily="34" charset="0"/>
                  <a:cs typeface="Arial" panose="020B0604020202020204" pitchFamily="34" charset="0"/>
                </a:rPr>
                <a:t>‰</a:t>
              </a:r>
            </a:p>
          </p:txBody>
        </p:sp>
        <p:sp>
          <p:nvSpPr>
            <p:cNvPr id="617" name="ZoneTexte 616">
              <a:extLst>
                <a:ext uri="{FF2B5EF4-FFF2-40B4-BE49-F238E27FC236}">
                  <a16:creationId xmlns:a16="http://schemas.microsoft.com/office/drawing/2014/main" id="{415B2694-9315-16F7-F08B-A81F07D1DB62}"/>
                </a:ext>
              </a:extLst>
            </p:cNvPr>
            <p:cNvSpPr txBox="1"/>
            <p:nvPr/>
          </p:nvSpPr>
          <p:spPr>
            <a:xfrm>
              <a:off x="2438399" y="3419003"/>
              <a:ext cx="581827" cy="525401"/>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C3</a:t>
              </a:r>
            </a:p>
          </p:txBody>
        </p:sp>
        <p:sp>
          <p:nvSpPr>
            <p:cNvPr id="618" name="ZoneTexte 617">
              <a:extLst>
                <a:ext uri="{FF2B5EF4-FFF2-40B4-BE49-F238E27FC236}">
                  <a16:creationId xmlns:a16="http://schemas.microsoft.com/office/drawing/2014/main" id="{76A0B903-11AE-9A25-186B-EA6FC9795AF6}"/>
                </a:ext>
              </a:extLst>
            </p:cNvPr>
            <p:cNvSpPr txBox="1"/>
            <p:nvPr/>
          </p:nvSpPr>
          <p:spPr>
            <a:xfrm>
              <a:off x="6199558" y="3419003"/>
              <a:ext cx="575415" cy="525401"/>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C3</a:t>
              </a:r>
            </a:p>
          </p:txBody>
        </p:sp>
        <p:sp>
          <p:nvSpPr>
            <p:cNvPr id="619" name="ZoneTexte 618">
              <a:extLst>
                <a:ext uri="{FF2B5EF4-FFF2-40B4-BE49-F238E27FC236}">
                  <a16:creationId xmlns:a16="http://schemas.microsoft.com/office/drawing/2014/main" id="{B30DA569-98E2-480E-AD6A-2F1D90CB2A01}"/>
                </a:ext>
              </a:extLst>
            </p:cNvPr>
            <p:cNvSpPr txBox="1"/>
            <p:nvPr/>
          </p:nvSpPr>
          <p:spPr>
            <a:xfrm>
              <a:off x="3188667" y="5954628"/>
              <a:ext cx="628315" cy="525401"/>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Blé</a:t>
              </a:r>
            </a:p>
          </p:txBody>
        </p:sp>
        <p:sp>
          <p:nvSpPr>
            <p:cNvPr id="620" name="ZoneTexte 619">
              <a:extLst>
                <a:ext uri="{FF2B5EF4-FFF2-40B4-BE49-F238E27FC236}">
                  <a16:creationId xmlns:a16="http://schemas.microsoft.com/office/drawing/2014/main" id="{F29D0CAD-31AA-0B2E-745A-0A6074CC7393}"/>
                </a:ext>
              </a:extLst>
            </p:cNvPr>
            <p:cNvSpPr txBox="1"/>
            <p:nvPr/>
          </p:nvSpPr>
          <p:spPr>
            <a:xfrm>
              <a:off x="6551895" y="5954628"/>
              <a:ext cx="628315" cy="525401"/>
            </a:xfrm>
            <a:prstGeom prst="rect">
              <a:avLst/>
            </a:prstGeom>
            <a:noFill/>
          </p:spPr>
          <p:txBody>
            <a:bodyPr wrap="none" lIns="46800" tIns="46800" rIns="46800" bIns="46800" rtlCol="0">
              <a:normAutofit fontScale="77500" lnSpcReduction="20000"/>
            </a:bodyPr>
            <a:lstStyle/>
            <a:p>
              <a:pPr algn="l"/>
              <a:r>
                <a:rPr lang="fr-FR" sz="2800" b="1" dirty="0">
                  <a:cs typeface="Arial" panose="020B0604020202020204" pitchFamily="34" charset="0"/>
                </a:rPr>
                <a:t>Blé</a:t>
              </a:r>
            </a:p>
          </p:txBody>
        </p:sp>
        <p:sp>
          <p:nvSpPr>
            <p:cNvPr id="621" name="ZoneTexte 620">
              <a:extLst>
                <a:ext uri="{FF2B5EF4-FFF2-40B4-BE49-F238E27FC236}">
                  <a16:creationId xmlns:a16="http://schemas.microsoft.com/office/drawing/2014/main" id="{D3541A48-E5AD-0E27-9FC9-B1E280D00E5A}"/>
                </a:ext>
              </a:extLst>
            </p:cNvPr>
            <p:cNvSpPr txBox="1"/>
            <p:nvPr/>
          </p:nvSpPr>
          <p:spPr>
            <a:xfrm rot="16200000">
              <a:off x="-246744" y="8161516"/>
              <a:ext cx="2659127" cy="525401"/>
            </a:xfrm>
            <a:prstGeom prst="rect">
              <a:avLst/>
            </a:prstGeom>
            <a:noFill/>
          </p:spPr>
          <p:txBody>
            <a:bodyPr wrap="none" lIns="46800" tIns="46800" rIns="46800" bIns="46800" rtlCol="0">
              <a:normAutofit fontScale="77500" lnSpcReduction="20000"/>
            </a:bodyPr>
            <a:lstStyle/>
            <a:p>
              <a:pPr algn="l"/>
              <a:r>
                <a:rPr lang="fr-FR" sz="2800" i="1" dirty="0">
                  <a:cs typeface="Arial" panose="020B0604020202020204" pitchFamily="34" charset="0"/>
                </a:rPr>
                <a:t>Carbone du sol</a:t>
              </a:r>
            </a:p>
          </p:txBody>
        </p:sp>
        <p:sp>
          <p:nvSpPr>
            <p:cNvPr id="622" name="ZoneTexte 621">
              <a:extLst>
                <a:ext uri="{FF2B5EF4-FFF2-40B4-BE49-F238E27FC236}">
                  <a16:creationId xmlns:a16="http://schemas.microsoft.com/office/drawing/2014/main" id="{3233D2E1-5A33-FD76-2E54-41C038C2E694}"/>
                </a:ext>
              </a:extLst>
            </p:cNvPr>
            <p:cNvSpPr txBox="1"/>
            <p:nvPr/>
          </p:nvSpPr>
          <p:spPr>
            <a:xfrm>
              <a:off x="8522344" y="10258494"/>
              <a:ext cx="1232390" cy="525401"/>
            </a:xfrm>
            <a:prstGeom prst="rect">
              <a:avLst/>
            </a:prstGeom>
            <a:noFill/>
          </p:spPr>
          <p:txBody>
            <a:bodyPr wrap="none" lIns="46800" tIns="46800" rIns="46800" bIns="46800" rtlCol="0">
              <a:normAutofit fontScale="77500" lnSpcReduction="20000"/>
            </a:bodyPr>
            <a:lstStyle/>
            <a:p>
              <a:pPr algn="l"/>
              <a:r>
                <a:rPr lang="fr-FR" sz="2800" i="1" dirty="0">
                  <a:cs typeface="Arial" panose="020B0604020202020204" pitchFamily="34" charset="0"/>
                </a:rPr>
                <a:t>Temps</a:t>
              </a:r>
            </a:p>
          </p:txBody>
        </p:sp>
        <p:sp>
          <p:nvSpPr>
            <p:cNvPr id="623" name="ZoneTexte 622">
              <a:extLst>
                <a:ext uri="{FF2B5EF4-FFF2-40B4-BE49-F238E27FC236}">
                  <a16:creationId xmlns:a16="http://schemas.microsoft.com/office/drawing/2014/main" id="{9E414A9E-8932-5340-7888-82874FAD280F}"/>
                </a:ext>
              </a:extLst>
            </p:cNvPr>
            <p:cNvSpPr txBox="1"/>
            <p:nvPr/>
          </p:nvSpPr>
          <p:spPr>
            <a:xfrm>
              <a:off x="5148726" y="8400253"/>
              <a:ext cx="983091" cy="525401"/>
            </a:xfrm>
            <a:prstGeom prst="rect">
              <a:avLst/>
            </a:prstGeom>
            <a:noFill/>
          </p:spPr>
          <p:txBody>
            <a:bodyPr wrap="none" lIns="46800" tIns="46800" rIns="46800" bIns="46800" rtlCol="0">
              <a:normAutofit fontScale="70000" lnSpcReduction="20000"/>
            </a:bodyPr>
            <a:lstStyle/>
            <a:p>
              <a:pPr algn="l"/>
              <a:r>
                <a:rPr lang="el-GR" sz="2800" dirty="0">
                  <a:solidFill>
                    <a:schemeClr val="bg1"/>
                  </a:solidFill>
                  <a:latin typeface="Times New Roman" panose="02020603050405020304" pitchFamily="18" charset="0"/>
                  <a:cs typeface="Times New Roman" panose="02020603050405020304" pitchFamily="18" charset="0"/>
                </a:rPr>
                <a:t>δ</a:t>
              </a:r>
              <a:r>
                <a:rPr lang="el-GR" sz="2800" baseline="30000" dirty="0">
                  <a:solidFill>
                    <a:schemeClr val="bg1"/>
                  </a:solidFill>
                  <a:cs typeface="Arial" panose="020B0604020202020204" pitchFamily="34" charset="0"/>
                </a:rPr>
                <a:t>13</a:t>
              </a:r>
              <a:r>
                <a:rPr lang="fr-FR" sz="2800" dirty="0">
                  <a:solidFill>
                    <a:schemeClr val="bg1"/>
                  </a:solidFill>
                  <a:cs typeface="Arial" panose="020B0604020202020204" pitchFamily="34" charset="0"/>
                </a:rPr>
                <a:t>C</a:t>
              </a:r>
              <a:r>
                <a:rPr lang="fr-FR" sz="2800" baseline="-25000" dirty="0">
                  <a:solidFill>
                    <a:schemeClr val="bg1"/>
                  </a:solidFill>
                  <a:cs typeface="Arial" panose="020B0604020202020204" pitchFamily="34" charset="0"/>
                </a:rPr>
                <a:t>O</a:t>
              </a:r>
              <a:endParaRPr lang="fr-FR" sz="2800" dirty="0">
                <a:solidFill>
                  <a:schemeClr val="bg1"/>
                </a:solidFill>
                <a:cs typeface="Arial" panose="020B0604020202020204" pitchFamily="34" charset="0"/>
              </a:endParaRPr>
            </a:p>
          </p:txBody>
        </p:sp>
        <p:sp>
          <p:nvSpPr>
            <p:cNvPr id="624" name="ZoneTexte 623">
              <a:extLst>
                <a:ext uri="{FF2B5EF4-FFF2-40B4-BE49-F238E27FC236}">
                  <a16:creationId xmlns:a16="http://schemas.microsoft.com/office/drawing/2014/main" id="{6061398A-F32E-C59C-E14E-EA5E74C14F25}"/>
                </a:ext>
              </a:extLst>
            </p:cNvPr>
            <p:cNvSpPr txBox="1"/>
            <p:nvPr/>
          </p:nvSpPr>
          <p:spPr>
            <a:xfrm>
              <a:off x="5266609" y="10276688"/>
              <a:ext cx="309316" cy="525401"/>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0</a:t>
              </a:r>
            </a:p>
          </p:txBody>
        </p:sp>
        <p:sp>
          <p:nvSpPr>
            <p:cNvPr id="625" name="ZoneTexte 624">
              <a:extLst>
                <a:ext uri="{FF2B5EF4-FFF2-40B4-BE49-F238E27FC236}">
                  <a16:creationId xmlns:a16="http://schemas.microsoft.com/office/drawing/2014/main" id="{B4018E25-736C-C1E2-AB40-F0EB8481EDBF}"/>
                </a:ext>
              </a:extLst>
            </p:cNvPr>
            <p:cNvSpPr txBox="1"/>
            <p:nvPr/>
          </p:nvSpPr>
          <p:spPr>
            <a:xfrm>
              <a:off x="8189015" y="10276688"/>
              <a:ext cx="245196" cy="525401"/>
            </a:xfrm>
            <a:prstGeom prst="rect">
              <a:avLst/>
            </a:prstGeom>
            <a:noFill/>
          </p:spPr>
          <p:txBody>
            <a:bodyPr wrap="none" lIns="46800" tIns="46800" rIns="46800" bIns="46800" rtlCol="0">
              <a:normAutofit fontScale="70000" lnSpcReduction="20000"/>
            </a:bodyPr>
            <a:lstStyle/>
            <a:p>
              <a:pPr algn="l"/>
              <a:r>
                <a:rPr lang="fr-FR" sz="2800" dirty="0">
                  <a:cs typeface="Arial" panose="020B0604020202020204" pitchFamily="34" charset="0"/>
                </a:rPr>
                <a:t>t</a:t>
              </a:r>
            </a:p>
          </p:txBody>
        </p:sp>
      </p:grpSp>
      <p:sp>
        <p:nvSpPr>
          <p:cNvPr id="636" name="ZoneTexte 635">
            <a:extLst>
              <a:ext uri="{FF2B5EF4-FFF2-40B4-BE49-F238E27FC236}">
                <a16:creationId xmlns:a16="http://schemas.microsoft.com/office/drawing/2014/main" id="{FD6F1055-638A-0338-FD33-812E65994857}"/>
              </a:ext>
            </a:extLst>
          </p:cNvPr>
          <p:cNvSpPr txBox="1"/>
          <p:nvPr/>
        </p:nvSpPr>
        <p:spPr>
          <a:xfrm>
            <a:off x="1228343" y="9242040"/>
            <a:ext cx="22502514" cy="1293189"/>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800" b="1" dirty="0">
                <a:cs typeface="Arial" panose="020B0604020202020204" pitchFamily="34" charset="0"/>
              </a:rPr>
              <a:t>Dans la couche supérieure 0-30 cm : </a:t>
            </a:r>
          </a:p>
        </p:txBody>
      </p:sp>
      <p:cxnSp>
        <p:nvCxnSpPr>
          <p:cNvPr id="637" name="Connecteur droit avec flèche 636">
            <a:extLst>
              <a:ext uri="{FF2B5EF4-FFF2-40B4-BE49-F238E27FC236}">
                <a16:creationId xmlns:a16="http://schemas.microsoft.com/office/drawing/2014/main" id="{3A62FA97-5342-E3D6-C3AD-C0C9AFE8EEDD}"/>
              </a:ext>
            </a:extLst>
          </p:cNvPr>
          <p:cNvCxnSpPr>
            <a:cxnSpLocks/>
          </p:cNvCxnSpPr>
          <p:nvPr/>
        </p:nvCxnSpPr>
        <p:spPr>
          <a:xfrm flipH="1">
            <a:off x="794309" y="9935067"/>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638" name="ZoneTexte 637">
            <a:extLst>
              <a:ext uri="{FF2B5EF4-FFF2-40B4-BE49-F238E27FC236}">
                <a16:creationId xmlns:a16="http://schemas.microsoft.com/office/drawing/2014/main" id="{5305DE76-DD45-7B1B-BB41-7E85D9965915}"/>
              </a:ext>
            </a:extLst>
          </p:cNvPr>
          <p:cNvSpPr txBox="1"/>
          <p:nvPr/>
        </p:nvSpPr>
        <p:spPr>
          <a:xfrm>
            <a:off x="1228343" y="10969560"/>
            <a:ext cx="7785030" cy="1944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800" b="1" dirty="0">
                <a:cs typeface="Arial" panose="020B0604020202020204" pitchFamily="34" charset="0"/>
              </a:rPr>
              <a:t>Augmentation du temps de résidence avec la profondeur</a:t>
            </a:r>
          </a:p>
        </p:txBody>
      </p:sp>
      <p:cxnSp>
        <p:nvCxnSpPr>
          <p:cNvPr id="639" name="Connecteur droit avec flèche 638">
            <a:extLst>
              <a:ext uri="{FF2B5EF4-FFF2-40B4-BE49-F238E27FC236}">
                <a16:creationId xmlns:a16="http://schemas.microsoft.com/office/drawing/2014/main" id="{133109FE-F0B7-E3FD-6322-C91D38A35069}"/>
              </a:ext>
            </a:extLst>
          </p:cNvPr>
          <p:cNvCxnSpPr>
            <a:cxnSpLocks/>
          </p:cNvCxnSpPr>
          <p:nvPr/>
        </p:nvCxnSpPr>
        <p:spPr>
          <a:xfrm flipH="1">
            <a:off x="794309" y="1166258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640" name="ZoneTexte 639">
            <a:extLst>
              <a:ext uri="{FF2B5EF4-FFF2-40B4-BE49-F238E27FC236}">
                <a16:creationId xmlns:a16="http://schemas.microsoft.com/office/drawing/2014/main" id="{C37FC295-D41C-B80D-CD12-24977BE3034C}"/>
              </a:ext>
            </a:extLst>
          </p:cNvPr>
          <p:cNvSpPr txBox="1"/>
          <p:nvPr/>
        </p:nvSpPr>
        <p:spPr>
          <a:xfrm>
            <a:off x="10140441" y="9498365"/>
            <a:ext cx="4104826" cy="2898431"/>
          </a:xfrm>
          <a:prstGeom prst="rect">
            <a:avLst/>
          </a:prstGeom>
          <a:solidFill>
            <a:srgbClr val="D5E4DE"/>
          </a:solidFill>
        </p:spPr>
        <p:txBody>
          <a:bodyPr wrap="square" lIns="216000" tIns="216000" rIns="216000" bIns="216000" rtlCol="0">
            <a:spAutoFit/>
          </a:bodyPr>
          <a:lstStyle/>
          <a:p>
            <a:r>
              <a:rPr lang="fr-FR" sz="3200" b="1" dirty="0">
                <a:cs typeface="Arial" panose="020B0604020202020204" pitchFamily="34" charset="0"/>
              </a:rPr>
              <a:t>1-5 % </a:t>
            </a:r>
            <a:r>
              <a:rPr lang="fr-FR" sz="3200" dirty="0">
                <a:cs typeface="Arial" panose="020B0604020202020204" pitchFamily="34" charset="0"/>
              </a:rPr>
              <a:t>de carbone organique avec un temps moyen de résidence court (</a:t>
            </a:r>
            <a:r>
              <a:rPr lang="fr-FR" sz="3200" b="1" dirty="0">
                <a:cs typeface="Arial" panose="020B0604020202020204" pitchFamily="34" charset="0"/>
              </a:rPr>
              <a:t>années</a:t>
            </a:r>
            <a:r>
              <a:rPr lang="fr-FR" sz="3200" dirty="0">
                <a:cs typeface="Arial" panose="020B0604020202020204" pitchFamily="34" charset="0"/>
              </a:rPr>
              <a:t>) ;</a:t>
            </a:r>
          </a:p>
        </p:txBody>
      </p:sp>
      <p:sp>
        <p:nvSpPr>
          <p:cNvPr id="641" name="ZoneTexte 640">
            <a:extLst>
              <a:ext uri="{FF2B5EF4-FFF2-40B4-BE49-F238E27FC236}">
                <a16:creationId xmlns:a16="http://schemas.microsoft.com/office/drawing/2014/main" id="{58C23474-A990-CA54-31FF-849AF8BC7275}"/>
              </a:ext>
            </a:extLst>
          </p:cNvPr>
          <p:cNvSpPr txBox="1"/>
          <p:nvPr/>
        </p:nvSpPr>
        <p:spPr>
          <a:xfrm>
            <a:off x="14496483" y="9485076"/>
            <a:ext cx="4936554" cy="2898431"/>
          </a:xfrm>
          <a:prstGeom prst="rect">
            <a:avLst/>
          </a:prstGeom>
          <a:solidFill>
            <a:srgbClr val="D5E4DE"/>
          </a:solidFill>
        </p:spPr>
        <p:txBody>
          <a:bodyPr wrap="square" lIns="216000" tIns="216000" rIns="216000" bIns="216000" rtlCol="0">
            <a:spAutoFit/>
          </a:bodyPr>
          <a:lstStyle/>
          <a:p>
            <a:r>
              <a:rPr lang="fr-FR" sz="3200" b="1" dirty="0">
                <a:cs typeface="Arial" panose="020B0604020202020204" pitchFamily="34" charset="0"/>
              </a:rPr>
              <a:t>25-70 % </a:t>
            </a:r>
            <a:r>
              <a:rPr lang="fr-FR" sz="3200" dirty="0">
                <a:cs typeface="Arial" panose="020B0604020202020204" pitchFamily="34" charset="0"/>
              </a:rPr>
              <a:t>de carbone organique avec un temps moyen de résidence de l'ordre de </a:t>
            </a:r>
            <a:r>
              <a:rPr lang="fr-FR" sz="3200" b="1" dirty="0">
                <a:cs typeface="Arial" panose="020B0604020202020204" pitchFamily="34" charset="0"/>
              </a:rPr>
              <a:t>quelques décennies</a:t>
            </a:r>
            <a:r>
              <a:rPr lang="fr-FR" sz="3200" dirty="0">
                <a:cs typeface="Arial" panose="020B0604020202020204" pitchFamily="34" charset="0"/>
              </a:rPr>
              <a:t> ;</a:t>
            </a:r>
          </a:p>
        </p:txBody>
      </p:sp>
      <p:sp>
        <p:nvSpPr>
          <p:cNvPr id="642" name="ZoneTexte 641">
            <a:extLst>
              <a:ext uri="{FF2B5EF4-FFF2-40B4-BE49-F238E27FC236}">
                <a16:creationId xmlns:a16="http://schemas.microsoft.com/office/drawing/2014/main" id="{9F06A27C-D550-F532-EC63-D4BB88484671}"/>
              </a:ext>
            </a:extLst>
          </p:cNvPr>
          <p:cNvSpPr txBox="1"/>
          <p:nvPr/>
        </p:nvSpPr>
        <p:spPr>
          <a:xfrm>
            <a:off x="19684253" y="9472520"/>
            <a:ext cx="3776087" cy="2898431"/>
          </a:xfrm>
          <a:prstGeom prst="rect">
            <a:avLst/>
          </a:prstGeom>
          <a:solidFill>
            <a:srgbClr val="D5E4DE"/>
          </a:solidFill>
        </p:spPr>
        <p:txBody>
          <a:bodyPr wrap="square" lIns="216000" tIns="216000" rIns="216000" bIns="216000" rtlCol="0">
            <a:spAutoFit/>
          </a:bodyPr>
          <a:lstStyle/>
          <a:p>
            <a:r>
              <a:rPr lang="fr-FR" sz="3200" b="1" dirty="0">
                <a:cs typeface="Arial" panose="020B0604020202020204" pitchFamily="34" charset="0"/>
              </a:rPr>
              <a:t>30 à 75 % </a:t>
            </a:r>
            <a:r>
              <a:rPr lang="fr-FR" sz="3200" dirty="0">
                <a:cs typeface="Arial" panose="020B0604020202020204" pitchFamily="34" charset="0"/>
              </a:rPr>
              <a:t>avec un temps moyen de résidence </a:t>
            </a:r>
            <a:r>
              <a:rPr lang="fr-FR" sz="3200" b="1" dirty="0">
                <a:cs typeface="Arial" panose="020B0604020202020204" pitchFamily="34" charset="0"/>
              </a:rPr>
              <a:t>supérieur au siècle.</a:t>
            </a:r>
          </a:p>
        </p:txBody>
      </p:sp>
      <p:sp>
        <p:nvSpPr>
          <p:cNvPr id="643" name="ZoneTexte 642">
            <a:extLst>
              <a:ext uri="{FF2B5EF4-FFF2-40B4-BE49-F238E27FC236}">
                <a16:creationId xmlns:a16="http://schemas.microsoft.com/office/drawing/2014/main" id="{D437DBC4-F3A2-2D7E-385F-B5C9812BBFB1}"/>
              </a:ext>
            </a:extLst>
          </p:cNvPr>
          <p:cNvSpPr txBox="1"/>
          <p:nvPr/>
        </p:nvSpPr>
        <p:spPr>
          <a:xfrm>
            <a:off x="4516178" y="12960280"/>
            <a:ext cx="4151606"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err="1">
                <a:solidFill>
                  <a:schemeClr val="bg1">
                    <a:lumMod val="65000"/>
                  </a:schemeClr>
                </a:solidFill>
                <a:latin typeface="+mj-lt"/>
                <a:cs typeface="Arial" panose="020B0604020202020204" pitchFamily="34" charset="0"/>
              </a:rPr>
              <a:t>Balesdent</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2018)</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DC7B03-1B73-5C0F-619E-E66259CBE50E}"/>
              </a:ext>
            </a:extLst>
          </p:cNvPr>
          <p:cNvSpPr>
            <a:spLocks noGrp="1"/>
          </p:cNvSpPr>
          <p:nvPr>
            <p:ph type="title"/>
          </p:nvPr>
        </p:nvSpPr>
        <p:spPr>
          <a:xfrm>
            <a:off x="6081488" y="5989201"/>
            <a:ext cx="16508689" cy="1338614"/>
          </a:xfrm>
        </p:spPr>
        <p:txBody>
          <a:bodyPr wrap="square">
            <a:spAutoFit/>
          </a:bodyPr>
          <a:lstStyle/>
          <a:p>
            <a:pPr>
              <a:buFont typeface="+mj-lt"/>
              <a:buAutoNum type="arabicPeriod" startAt="4"/>
            </a:pPr>
            <a:r>
              <a:rPr lang="fr-FR" dirty="0"/>
              <a:t>Leviers d'action pour stocker du carbone</a:t>
            </a:r>
          </a:p>
        </p:txBody>
      </p:sp>
    </p:spTree>
    <p:extLst>
      <p:ext uri="{BB962C8B-B14F-4D97-AF65-F5344CB8AC3E}">
        <p14:creationId xmlns:p14="http://schemas.microsoft.com/office/powerpoint/2010/main" val="17445524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11412E6E-7B64-8905-0B06-329A3ECF1D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48115" y="1537180"/>
            <a:ext cx="17752142" cy="7542756"/>
          </a:xfrm>
          <a:prstGeom prst="rect">
            <a:avLst/>
          </a:prstGeom>
        </p:spPr>
      </p:pic>
      <p:sp>
        <p:nvSpPr>
          <p:cNvPr id="3" name="Titre 2">
            <a:extLst>
              <a:ext uri="{FF2B5EF4-FFF2-40B4-BE49-F238E27FC236}">
                <a16:creationId xmlns:a16="http://schemas.microsoft.com/office/drawing/2014/main" id="{77FEB21D-816C-90BE-4BF8-EF78D58308F6}"/>
              </a:ext>
            </a:extLst>
          </p:cNvPr>
          <p:cNvSpPr>
            <a:spLocks noGrp="1"/>
          </p:cNvSpPr>
          <p:nvPr>
            <p:ph type="title"/>
          </p:nvPr>
        </p:nvSpPr>
        <p:spPr/>
        <p:txBody>
          <a:bodyPr/>
          <a:lstStyle/>
          <a:p>
            <a:r>
              <a:rPr lang="fr-FR" dirty="0"/>
              <a:t>La mise en culture des sols entraîne une perte de carbone</a:t>
            </a:r>
          </a:p>
        </p:txBody>
      </p:sp>
      <p:sp>
        <p:nvSpPr>
          <p:cNvPr id="9" name="ZoneTexte 8">
            <a:extLst>
              <a:ext uri="{FF2B5EF4-FFF2-40B4-BE49-F238E27FC236}">
                <a16:creationId xmlns:a16="http://schemas.microsoft.com/office/drawing/2014/main" id="{598855FA-D492-0527-18E3-477E5B0D6E48}"/>
              </a:ext>
            </a:extLst>
          </p:cNvPr>
          <p:cNvSpPr txBox="1"/>
          <p:nvPr/>
        </p:nvSpPr>
        <p:spPr>
          <a:xfrm>
            <a:off x="3672126" y="2203908"/>
            <a:ext cx="520528"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60</a:t>
            </a:r>
          </a:p>
        </p:txBody>
      </p:sp>
      <p:sp>
        <p:nvSpPr>
          <p:cNvPr id="10" name="ZoneTexte 9">
            <a:extLst>
              <a:ext uri="{FF2B5EF4-FFF2-40B4-BE49-F238E27FC236}">
                <a16:creationId xmlns:a16="http://schemas.microsoft.com/office/drawing/2014/main" id="{6FC1759A-0505-F364-FEBE-2D196560F817}"/>
              </a:ext>
            </a:extLst>
          </p:cNvPr>
          <p:cNvSpPr txBox="1"/>
          <p:nvPr/>
        </p:nvSpPr>
        <p:spPr>
          <a:xfrm>
            <a:off x="3672126" y="3059775"/>
            <a:ext cx="520528"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50</a:t>
            </a:r>
          </a:p>
        </p:txBody>
      </p:sp>
      <p:sp>
        <p:nvSpPr>
          <p:cNvPr id="11" name="ZoneTexte 10">
            <a:extLst>
              <a:ext uri="{FF2B5EF4-FFF2-40B4-BE49-F238E27FC236}">
                <a16:creationId xmlns:a16="http://schemas.microsoft.com/office/drawing/2014/main" id="{25DDE22F-30B9-E7E5-AF4A-17AB8C458AB0}"/>
              </a:ext>
            </a:extLst>
          </p:cNvPr>
          <p:cNvSpPr txBox="1"/>
          <p:nvPr/>
        </p:nvSpPr>
        <p:spPr>
          <a:xfrm>
            <a:off x="3667125" y="3915642"/>
            <a:ext cx="525529"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40</a:t>
            </a:r>
          </a:p>
        </p:txBody>
      </p:sp>
      <p:sp>
        <p:nvSpPr>
          <p:cNvPr id="12" name="ZoneTexte 11">
            <a:extLst>
              <a:ext uri="{FF2B5EF4-FFF2-40B4-BE49-F238E27FC236}">
                <a16:creationId xmlns:a16="http://schemas.microsoft.com/office/drawing/2014/main" id="{F56734D1-555E-A59C-7B59-BEFFF49129E7}"/>
              </a:ext>
            </a:extLst>
          </p:cNvPr>
          <p:cNvSpPr txBox="1"/>
          <p:nvPr/>
        </p:nvSpPr>
        <p:spPr>
          <a:xfrm>
            <a:off x="3672126" y="4771509"/>
            <a:ext cx="520528"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30</a:t>
            </a:r>
          </a:p>
        </p:txBody>
      </p:sp>
      <p:sp>
        <p:nvSpPr>
          <p:cNvPr id="13" name="ZoneTexte 12">
            <a:extLst>
              <a:ext uri="{FF2B5EF4-FFF2-40B4-BE49-F238E27FC236}">
                <a16:creationId xmlns:a16="http://schemas.microsoft.com/office/drawing/2014/main" id="{4D477077-0068-BBDE-0FAA-87F6C3CB033A}"/>
              </a:ext>
            </a:extLst>
          </p:cNvPr>
          <p:cNvSpPr txBox="1"/>
          <p:nvPr/>
        </p:nvSpPr>
        <p:spPr>
          <a:xfrm>
            <a:off x="3672126" y="5627376"/>
            <a:ext cx="520528"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20</a:t>
            </a:r>
          </a:p>
        </p:txBody>
      </p:sp>
      <p:sp>
        <p:nvSpPr>
          <p:cNvPr id="14" name="ZoneTexte 13">
            <a:extLst>
              <a:ext uri="{FF2B5EF4-FFF2-40B4-BE49-F238E27FC236}">
                <a16:creationId xmlns:a16="http://schemas.microsoft.com/office/drawing/2014/main" id="{CA468D17-3F0B-79C7-9AAA-A8D0E3343B5D}"/>
              </a:ext>
            </a:extLst>
          </p:cNvPr>
          <p:cNvSpPr txBox="1"/>
          <p:nvPr/>
        </p:nvSpPr>
        <p:spPr>
          <a:xfrm>
            <a:off x="3718228" y="6483244"/>
            <a:ext cx="474426"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10</a:t>
            </a:r>
          </a:p>
        </p:txBody>
      </p:sp>
      <p:sp>
        <p:nvSpPr>
          <p:cNvPr id="15" name="ZoneTexte 14">
            <a:extLst>
              <a:ext uri="{FF2B5EF4-FFF2-40B4-BE49-F238E27FC236}">
                <a16:creationId xmlns:a16="http://schemas.microsoft.com/office/drawing/2014/main" id="{6BCD6C8D-9CDF-95E4-F68F-9C4FE3468F01}"/>
              </a:ext>
            </a:extLst>
          </p:cNvPr>
          <p:cNvSpPr txBox="1"/>
          <p:nvPr/>
        </p:nvSpPr>
        <p:spPr>
          <a:xfrm>
            <a:off x="3883338" y="7352240"/>
            <a:ext cx="309316"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0</a:t>
            </a:r>
          </a:p>
        </p:txBody>
      </p:sp>
      <p:sp>
        <p:nvSpPr>
          <p:cNvPr id="17" name="ZoneTexte 16">
            <a:extLst>
              <a:ext uri="{FF2B5EF4-FFF2-40B4-BE49-F238E27FC236}">
                <a16:creationId xmlns:a16="http://schemas.microsoft.com/office/drawing/2014/main" id="{C50A32C9-54D5-AE7A-87ED-1BC6855D6C27}"/>
              </a:ext>
            </a:extLst>
          </p:cNvPr>
          <p:cNvSpPr txBox="1"/>
          <p:nvPr/>
        </p:nvSpPr>
        <p:spPr>
          <a:xfrm>
            <a:off x="5547542" y="7769380"/>
            <a:ext cx="309316"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0</a:t>
            </a:r>
          </a:p>
        </p:txBody>
      </p:sp>
      <p:sp>
        <p:nvSpPr>
          <p:cNvPr id="18" name="ZoneTexte 17">
            <a:extLst>
              <a:ext uri="{FF2B5EF4-FFF2-40B4-BE49-F238E27FC236}">
                <a16:creationId xmlns:a16="http://schemas.microsoft.com/office/drawing/2014/main" id="{1474C1EA-079F-034A-56BB-0D6EC5DA504C}"/>
              </a:ext>
            </a:extLst>
          </p:cNvPr>
          <p:cNvSpPr txBox="1"/>
          <p:nvPr/>
        </p:nvSpPr>
        <p:spPr>
          <a:xfrm>
            <a:off x="8551484" y="7769379"/>
            <a:ext cx="740333"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500</a:t>
            </a:r>
          </a:p>
        </p:txBody>
      </p:sp>
      <p:sp>
        <p:nvSpPr>
          <p:cNvPr id="19" name="ZoneTexte 18">
            <a:extLst>
              <a:ext uri="{FF2B5EF4-FFF2-40B4-BE49-F238E27FC236}">
                <a16:creationId xmlns:a16="http://schemas.microsoft.com/office/drawing/2014/main" id="{B0F87FFC-6C67-4629-3366-91DB11286D7B}"/>
              </a:ext>
            </a:extLst>
          </p:cNvPr>
          <p:cNvSpPr txBox="1"/>
          <p:nvPr/>
        </p:nvSpPr>
        <p:spPr>
          <a:xfrm>
            <a:off x="11707538" y="7769379"/>
            <a:ext cx="909032"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1000</a:t>
            </a:r>
          </a:p>
        </p:txBody>
      </p:sp>
      <p:sp>
        <p:nvSpPr>
          <p:cNvPr id="20" name="ZoneTexte 19">
            <a:extLst>
              <a:ext uri="{FF2B5EF4-FFF2-40B4-BE49-F238E27FC236}">
                <a16:creationId xmlns:a16="http://schemas.microsoft.com/office/drawing/2014/main" id="{ED26B5B3-7121-8E0D-6FFA-540777506D3E}"/>
              </a:ext>
            </a:extLst>
          </p:cNvPr>
          <p:cNvSpPr txBox="1"/>
          <p:nvPr/>
        </p:nvSpPr>
        <p:spPr>
          <a:xfrm>
            <a:off x="14946038" y="7769378"/>
            <a:ext cx="909032"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1500</a:t>
            </a:r>
          </a:p>
        </p:txBody>
      </p:sp>
      <p:sp>
        <p:nvSpPr>
          <p:cNvPr id="21" name="ZoneTexte 20">
            <a:extLst>
              <a:ext uri="{FF2B5EF4-FFF2-40B4-BE49-F238E27FC236}">
                <a16:creationId xmlns:a16="http://schemas.microsoft.com/office/drawing/2014/main" id="{22D8746E-CAEE-6F10-9E23-71E0BF84D52D}"/>
              </a:ext>
            </a:extLst>
          </p:cNvPr>
          <p:cNvSpPr txBox="1"/>
          <p:nvPr/>
        </p:nvSpPr>
        <p:spPr>
          <a:xfrm>
            <a:off x="18139136" y="7766356"/>
            <a:ext cx="958725"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2000</a:t>
            </a:r>
          </a:p>
        </p:txBody>
      </p:sp>
      <p:sp>
        <p:nvSpPr>
          <p:cNvPr id="22" name="ZoneTexte 21">
            <a:extLst>
              <a:ext uri="{FF2B5EF4-FFF2-40B4-BE49-F238E27FC236}">
                <a16:creationId xmlns:a16="http://schemas.microsoft.com/office/drawing/2014/main" id="{8A446DC5-5F3C-0CB0-EA6D-0B2521C70430}"/>
              </a:ext>
            </a:extLst>
          </p:cNvPr>
          <p:cNvSpPr txBox="1"/>
          <p:nvPr/>
        </p:nvSpPr>
        <p:spPr>
          <a:xfrm>
            <a:off x="18836458" y="7336479"/>
            <a:ext cx="309316"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0</a:t>
            </a:r>
          </a:p>
        </p:txBody>
      </p:sp>
      <p:sp>
        <p:nvSpPr>
          <p:cNvPr id="23" name="ZoneTexte 22">
            <a:extLst>
              <a:ext uri="{FF2B5EF4-FFF2-40B4-BE49-F238E27FC236}">
                <a16:creationId xmlns:a16="http://schemas.microsoft.com/office/drawing/2014/main" id="{300FD858-E89E-71AE-46C1-D02AAE4CA7E1}"/>
              </a:ext>
            </a:extLst>
          </p:cNvPr>
          <p:cNvSpPr txBox="1"/>
          <p:nvPr/>
        </p:nvSpPr>
        <p:spPr>
          <a:xfrm>
            <a:off x="18836458" y="6603010"/>
            <a:ext cx="52411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20</a:t>
            </a:r>
          </a:p>
        </p:txBody>
      </p:sp>
      <p:sp>
        <p:nvSpPr>
          <p:cNvPr id="24" name="ZoneTexte 23">
            <a:extLst>
              <a:ext uri="{FF2B5EF4-FFF2-40B4-BE49-F238E27FC236}">
                <a16:creationId xmlns:a16="http://schemas.microsoft.com/office/drawing/2014/main" id="{49EE16A5-3D28-E698-E535-ECB9DB3243A5}"/>
              </a:ext>
            </a:extLst>
          </p:cNvPr>
          <p:cNvSpPr txBox="1"/>
          <p:nvPr/>
        </p:nvSpPr>
        <p:spPr>
          <a:xfrm>
            <a:off x="18835801" y="5869544"/>
            <a:ext cx="52411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40</a:t>
            </a:r>
          </a:p>
        </p:txBody>
      </p:sp>
      <p:sp>
        <p:nvSpPr>
          <p:cNvPr id="25" name="ZoneTexte 24">
            <a:extLst>
              <a:ext uri="{FF2B5EF4-FFF2-40B4-BE49-F238E27FC236}">
                <a16:creationId xmlns:a16="http://schemas.microsoft.com/office/drawing/2014/main" id="{4EFB2B11-511A-F4B4-3E36-E9417A5975EF}"/>
              </a:ext>
            </a:extLst>
          </p:cNvPr>
          <p:cNvSpPr txBox="1"/>
          <p:nvPr/>
        </p:nvSpPr>
        <p:spPr>
          <a:xfrm>
            <a:off x="18845683" y="5136078"/>
            <a:ext cx="52411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60</a:t>
            </a:r>
          </a:p>
        </p:txBody>
      </p:sp>
      <p:sp>
        <p:nvSpPr>
          <p:cNvPr id="26" name="ZoneTexte 25">
            <a:extLst>
              <a:ext uri="{FF2B5EF4-FFF2-40B4-BE49-F238E27FC236}">
                <a16:creationId xmlns:a16="http://schemas.microsoft.com/office/drawing/2014/main" id="{2BE502CF-59AC-036C-95F4-1E85C8BC4EAF}"/>
              </a:ext>
            </a:extLst>
          </p:cNvPr>
          <p:cNvSpPr txBox="1"/>
          <p:nvPr/>
        </p:nvSpPr>
        <p:spPr>
          <a:xfrm>
            <a:off x="18835801" y="4402612"/>
            <a:ext cx="52411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80</a:t>
            </a:r>
          </a:p>
        </p:txBody>
      </p:sp>
      <p:sp>
        <p:nvSpPr>
          <p:cNvPr id="27" name="ZoneTexte 26">
            <a:extLst>
              <a:ext uri="{FF2B5EF4-FFF2-40B4-BE49-F238E27FC236}">
                <a16:creationId xmlns:a16="http://schemas.microsoft.com/office/drawing/2014/main" id="{4E35483A-CE6A-A1F4-67A0-081D0C83166B}"/>
              </a:ext>
            </a:extLst>
          </p:cNvPr>
          <p:cNvSpPr txBox="1"/>
          <p:nvPr/>
        </p:nvSpPr>
        <p:spPr>
          <a:xfrm>
            <a:off x="18835800" y="3669146"/>
            <a:ext cx="69172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100</a:t>
            </a:r>
          </a:p>
        </p:txBody>
      </p:sp>
      <p:sp>
        <p:nvSpPr>
          <p:cNvPr id="28" name="ZoneTexte 27">
            <a:extLst>
              <a:ext uri="{FF2B5EF4-FFF2-40B4-BE49-F238E27FC236}">
                <a16:creationId xmlns:a16="http://schemas.microsoft.com/office/drawing/2014/main" id="{CCC3971A-5689-D11C-E786-F0BD97CF6D9F}"/>
              </a:ext>
            </a:extLst>
          </p:cNvPr>
          <p:cNvSpPr txBox="1"/>
          <p:nvPr/>
        </p:nvSpPr>
        <p:spPr>
          <a:xfrm>
            <a:off x="18845683" y="2935680"/>
            <a:ext cx="684932"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120</a:t>
            </a:r>
          </a:p>
        </p:txBody>
      </p:sp>
      <p:sp>
        <p:nvSpPr>
          <p:cNvPr id="29" name="ZoneTexte 28">
            <a:extLst>
              <a:ext uri="{FF2B5EF4-FFF2-40B4-BE49-F238E27FC236}">
                <a16:creationId xmlns:a16="http://schemas.microsoft.com/office/drawing/2014/main" id="{9D86A746-06A6-560E-B044-A9A0F9870020}"/>
              </a:ext>
            </a:extLst>
          </p:cNvPr>
          <p:cNvSpPr txBox="1"/>
          <p:nvPr/>
        </p:nvSpPr>
        <p:spPr>
          <a:xfrm>
            <a:off x="18835800" y="2202214"/>
            <a:ext cx="681278"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140</a:t>
            </a:r>
          </a:p>
        </p:txBody>
      </p:sp>
      <p:sp>
        <p:nvSpPr>
          <p:cNvPr id="30" name="ZoneTexte 29">
            <a:extLst>
              <a:ext uri="{FF2B5EF4-FFF2-40B4-BE49-F238E27FC236}">
                <a16:creationId xmlns:a16="http://schemas.microsoft.com/office/drawing/2014/main" id="{2DE23437-DFA0-3CF4-8DD9-47B821101F7A}"/>
              </a:ext>
            </a:extLst>
          </p:cNvPr>
          <p:cNvSpPr txBox="1"/>
          <p:nvPr/>
        </p:nvSpPr>
        <p:spPr>
          <a:xfrm rot="16200000">
            <a:off x="17690255" y="4536828"/>
            <a:ext cx="5199934" cy="956288"/>
          </a:xfrm>
          <a:prstGeom prst="rect">
            <a:avLst/>
          </a:prstGeom>
          <a:noFill/>
        </p:spPr>
        <p:txBody>
          <a:bodyPr wrap="square" lIns="46800" tIns="46800" rIns="46800" bIns="46800" rtlCol="0">
            <a:spAutoFit/>
          </a:bodyPr>
          <a:lstStyle/>
          <a:p>
            <a:pPr algn="ctr"/>
            <a:r>
              <a:rPr lang="fr-FR" sz="2800" b="1" dirty="0">
                <a:solidFill>
                  <a:srgbClr val="FF0000"/>
                </a:solidFill>
                <a:cs typeface="Arial" panose="020B0604020202020204" pitchFamily="34" charset="0"/>
              </a:rPr>
              <a:t>Perte de carbone du sol cumulée (Gt C)</a:t>
            </a:r>
          </a:p>
        </p:txBody>
      </p:sp>
      <p:sp>
        <p:nvSpPr>
          <p:cNvPr id="31" name="ZoneTexte 30">
            <a:extLst>
              <a:ext uri="{FF2B5EF4-FFF2-40B4-BE49-F238E27FC236}">
                <a16:creationId xmlns:a16="http://schemas.microsoft.com/office/drawing/2014/main" id="{D97CF058-565B-B048-0A3E-C07740644106}"/>
              </a:ext>
            </a:extLst>
          </p:cNvPr>
          <p:cNvSpPr txBox="1"/>
          <p:nvPr/>
        </p:nvSpPr>
        <p:spPr>
          <a:xfrm rot="16200000">
            <a:off x="366356" y="4536828"/>
            <a:ext cx="5199933" cy="956288"/>
          </a:xfrm>
          <a:prstGeom prst="rect">
            <a:avLst/>
          </a:prstGeom>
          <a:noFill/>
        </p:spPr>
        <p:txBody>
          <a:bodyPr wrap="square" lIns="46800" tIns="46800" rIns="46800" bIns="46800" rtlCol="0">
            <a:spAutoFit/>
          </a:bodyPr>
          <a:lstStyle/>
          <a:p>
            <a:pPr algn="ctr"/>
            <a:r>
              <a:rPr lang="fr-FR" sz="2800" b="1" dirty="0">
                <a:cs typeface="Arial" panose="020B0604020202020204" pitchFamily="34" charset="0"/>
              </a:rPr>
              <a:t>Surfaces de sol utilisées</a:t>
            </a:r>
            <a:br>
              <a:rPr lang="fr-FR" sz="2800" b="1" dirty="0">
                <a:cs typeface="Arial" panose="020B0604020202020204" pitchFamily="34" charset="0"/>
              </a:rPr>
            </a:br>
            <a:r>
              <a:rPr lang="fr-FR" sz="2800" b="1" dirty="0">
                <a:cs typeface="Arial" panose="020B0604020202020204" pitchFamily="34" charset="0"/>
              </a:rPr>
              <a:t>(10</a:t>
            </a:r>
            <a:r>
              <a:rPr lang="fr-FR" sz="2800" b="1" baseline="30000" dirty="0">
                <a:cs typeface="Arial" panose="020B0604020202020204" pitchFamily="34" charset="0"/>
              </a:rPr>
              <a:t>6</a:t>
            </a:r>
            <a:r>
              <a:rPr lang="fr-FR" sz="2800" b="1" dirty="0">
                <a:cs typeface="Arial" panose="020B0604020202020204" pitchFamily="34" charset="0"/>
              </a:rPr>
              <a:t> km</a:t>
            </a:r>
            <a:r>
              <a:rPr lang="fr-FR" sz="2800" b="1" baseline="30000" dirty="0">
                <a:cs typeface="Arial" panose="020B0604020202020204" pitchFamily="34" charset="0"/>
              </a:rPr>
              <a:t>2</a:t>
            </a:r>
            <a:r>
              <a:rPr lang="fr-FR" sz="2800" b="1" dirty="0">
                <a:cs typeface="Arial" panose="020B0604020202020204" pitchFamily="34" charset="0"/>
              </a:rPr>
              <a:t>)</a:t>
            </a:r>
          </a:p>
        </p:txBody>
      </p:sp>
      <p:sp>
        <p:nvSpPr>
          <p:cNvPr id="32" name="ZoneTexte 31">
            <a:extLst>
              <a:ext uri="{FF2B5EF4-FFF2-40B4-BE49-F238E27FC236}">
                <a16:creationId xmlns:a16="http://schemas.microsoft.com/office/drawing/2014/main" id="{315273DA-C5D6-C6DF-8E26-53AA62412EFF}"/>
              </a:ext>
            </a:extLst>
          </p:cNvPr>
          <p:cNvSpPr txBox="1"/>
          <p:nvPr/>
        </p:nvSpPr>
        <p:spPr>
          <a:xfrm>
            <a:off x="9291817" y="8425406"/>
            <a:ext cx="5199933" cy="525401"/>
          </a:xfrm>
          <a:prstGeom prst="rect">
            <a:avLst/>
          </a:prstGeom>
          <a:noFill/>
        </p:spPr>
        <p:txBody>
          <a:bodyPr wrap="square" lIns="46800" tIns="46800" rIns="46800" bIns="46800" rtlCol="0">
            <a:spAutoFit/>
          </a:bodyPr>
          <a:lstStyle/>
          <a:p>
            <a:pPr algn="ctr"/>
            <a:r>
              <a:rPr lang="fr-FR" sz="2800" b="1" dirty="0">
                <a:cs typeface="Arial" panose="020B0604020202020204" pitchFamily="34" charset="0"/>
              </a:rPr>
              <a:t>Année</a:t>
            </a:r>
          </a:p>
        </p:txBody>
      </p:sp>
      <p:sp>
        <p:nvSpPr>
          <p:cNvPr id="33" name="ZoneTexte 32">
            <a:extLst>
              <a:ext uri="{FF2B5EF4-FFF2-40B4-BE49-F238E27FC236}">
                <a16:creationId xmlns:a16="http://schemas.microsoft.com/office/drawing/2014/main" id="{1C0C972F-D355-0D7B-345E-8C5644968CCE}"/>
              </a:ext>
            </a:extLst>
          </p:cNvPr>
          <p:cNvSpPr txBox="1"/>
          <p:nvPr/>
        </p:nvSpPr>
        <p:spPr>
          <a:xfrm>
            <a:off x="1800000" y="9544106"/>
            <a:ext cx="9983241" cy="3077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0" lvl="1" algn="l">
              <a:buClr>
                <a:srgbClr val="000000"/>
              </a:buClr>
              <a:buSzPct val="100000"/>
              <a:defRPr sz="3600" b="1" i="1">
                <a:solidFill>
                  <a:srgbClr val="000000"/>
                </a:solidFill>
              </a:defRPr>
            </a:pPr>
            <a:r>
              <a:rPr lang="fr-FR" sz="4000" b="0" i="0" dirty="0">
                <a:latin typeface="Marianne" panose="02000000000000000000" pitchFamily="50" charset="0"/>
                <a:cs typeface="Arial" panose="020B0604020202020204" pitchFamily="34" charset="0"/>
              </a:rPr>
              <a:t>Les modèles montrent que la mise en culture a probablement provoqué une perte totale de </a:t>
            </a:r>
            <a:r>
              <a:rPr lang="fr-FR" sz="4000" b="1" i="0" dirty="0">
                <a:latin typeface="Marianne" panose="02000000000000000000" pitchFamily="50" charset="0"/>
                <a:cs typeface="Arial" panose="020B0604020202020204" pitchFamily="34" charset="0"/>
              </a:rPr>
              <a:t>133 Gt C à l'échelle globale pour les deux premiers mètres </a:t>
            </a:r>
            <a:r>
              <a:rPr lang="fr-FR" sz="4000" b="0" i="0" dirty="0">
                <a:latin typeface="Marianne" panose="02000000000000000000" pitchFamily="50" charset="0"/>
                <a:cs typeface="Arial" panose="020B0604020202020204" pitchFamily="34" charset="0"/>
              </a:rPr>
              <a:t>du sol depuis les débuts de l'agriculture.</a:t>
            </a:r>
          </a:p>
        </p:txBody>
      </p:sp>
      <p:sp>
        <p:nvSpPr>
          <p:cNvPr id="34" name="Rectangle 33">
            <a:extLst>
              <a:ext uri="{FF2B5EF4-FFF2-40B4-BE49-F238E27FC236}">
                <a16:creationId xmlns:a16="http://schemas.microsoft.com/office/drawing/2014/main" id="{CC038C74-9201-842D-F674-196257C52783}"/>
              </a:ext>
            </a:extLst>
          </p:cNvPr>
          <p:cNvSpPr/>
          <p:nvPr/>
        </p:nvSpPr>
        <p:spPr>
          <a:xfrm>
            <a:off x="1260000" y="9544105"/>
            <a:ext cx="216000" cy="2988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5" name="ZoneTexte 34">
            <a:extLst>
              <a:ext uri="{FF2B5EF4-FFF2-40B4-BE49-F238E27FC236}">
                <a16:creationId xmlns:a16="http://schemas.microsoft.com/office/drawing/2014/main" id="{BE6DB5A9-E53F-72B0-42BD-B4730FB94299}"/>
              </a:ext>
            </a:extLst>
          </p:cNvPr>
          <p:cNvSpPr txBox="1"/>
          <p:nvPr/>
        </p:nvSpPr>
        <p:spPr>
          <a:xfrm>
            <a:off x="6508211" y="2675777"/>
            <a:ext cx="1757020" cy="525401"/>
          </a:xfrm>
          <a:prstGeom prst="rect">
            <a:avLst/>
          </a:prstGeom>
          <a:noFill/>
        </p:spPr>
        <p:txBody>
          <a:bodyPr wrap="none" lIns="46800" tIns="46800" rIns="46800" bIns="46800" rtlCol="0">
            <a:spAutoFit/>
          </a:bodyPr>
          <a:lstStyle/>
          <a:p>
            <a:r>
              <a:rPr lang="fr-FR" sz="2800" dirty="0">
                <a:cs typeface="Arial" panose="020B0604020202020204" pitchFamily="34" charset="0"/>
              </a:rPr>
              <a:t>Pâturages</a:t>
            </a:r>
          </a:p>
        </p:txBody>
      </p:sp>
      <p:sp>
        <p:nvSpPr>
          <p:cNvPr id="36" name="ZoneTexte 35">
            <a:extLst>
              <a:ext uri="{FF2B5EF4-FFF2-40B4-BE49-F238E27FC236}">
                <a16:creationId xmlns:a16="http://schemas.microsoft.com/office/drawing/2014/main" id="{255152C5-4E7A-4F80-C32B-1453CD286AD2}"/>
              </a:ext>
            </a:extLst>
          </p:cNvPr>
          <p:cNvSpPr txBox="1"/>
          <p:nvPr/>
        </p:nvSpPr>
        <p:spPr>
          <a:xfrm>
            <a:off x="9249532" y="2675777"/>
            <a:ext cx="2759283" cy="525401"/>
          </a:xfrm>
          <a:prstGeom prst="rect">
            <a:avLst/>
          </a:prstGeom>
          <a:noFill/>
        </p:spPr>
        <p:txBody>
          <a:bodyPr wrap="none" lIns="46800" tIns="46800" rIns="46800" bIns="46800" rtlCol="0">
            <a:spAutoFit/>
          </a:bodyPr>
          <a:lstStyle/>
          <a:p>
            <a:r>
              <a:rPr lang="fr-FR" sz="2800" dirty="0">
                <a:cs typeface="Arial" panose="020B0604020202020204" pitchFamily="34" charset="0"/>
              </a:rPr>
              <a:t>Terres cultivées</a:t>
            </a:r>
          </a:p>
        </p:txBody>
      </p:sp>
      <p:sp>
        <p:nvSpPr>
          <p:cNvPr id="37" name="ZoneTexte 36">
            <a:extLst>
              <a:ext uri="{FF2B5EF4-FFF2-40B4-BE49-F238E27FC236}">
                <a16:creationId xmlns:a16="http://schemas.microsoft.com/office/drawing/2014/main" id="{51705B79-4F66-5B2D-D3FA-6B30883FDA22}"/>
              </a:ext>
            </a:extLst>
          </p:cNvPr>
          <p:cNvSpPr txBox="1"/>
          <p:nvPr/>
        </p:nvSpPr>
        <p:spPr>
          <a:xfrm>
            <a:off x="13499919" y="2675777"/>
            <a:ext cx="4211667" cy="525401"/>
          </a:xfrm>
          <a:prstGeom prst="rect">
            <a:avLst/>
          </a:prstGeom>
          <a:noFill/>
        </p:spPr>
        <p:txBody>
          <a:bodyPr wrap="none" lIns="46800" tIns="46800" rIns="46800" bIns="46800" rtlCol="0">
            <a:spAutoFit/>
          </a:bodyPr>
          <a:lstStyle/>
          <a:p>
            <a:r>
              <a:rPr lang="fr-FR" sz="2800" dirty="0">
                <a:cs typeface="Arial" panose="020B0604020202020204" pitchFamily="34" charset="0"/>
              </a:rPr>
              <a:t>Perte de carbone du sol</a:t>
            </a:r>
          </a:p>
        </p:txBody>
      </p:sp>
      <p:sp>
        <p:nvSpPr>
          <p:cNvPr id="38" name="ZoneTexte 37">
            <a:extLst>
              <a:ext uri="{FF2B5EF4-FFF2-40B4-BE49-F238E27FC236}">
                <a16:creationId xmlns:a16="http://schemas.microsoft.com/office/drawing/2014/main" id="{C612490E-1D49-A792-FC8A-41752C24425F}"/>
              </a:ext>
            </a:extLst>
          </p:cNvPr>
          <p:cNvSpPr txBox="1"/>
          <p:nvPr/>
        </p:nvSpPr>
        <p:spPr>
          <a:xfrm>
            <a:off x="14074390" y="9544106"/>
            <a:ext cx="8773648" cy="3077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0" lvl="1" algn="l">
              <a:buClr>
                <a:srgbClr val="000000"/>
              </a:buClr>
              <a:buSzPct val="100000"/>
              <a:defRPr sz="3600" b="1" i="1">
                <a:solidFill>
                  <a:srgbClr val="000000"/>
                </a:solidFill>
              </a:defRPr>
            </a:pPr>
            <a:r>
              <a:rPr lang="fr-FR" sz="4000" b="0" i="0" dirty="0">
                <a:latin typeface="Marianne" panose="02000000000000000000" pitchFamily="50" charset="0"/>
                <a:cs typeface="Arial" panose="020B0604020202020204" pitchFamily="34" charset="0"/>
              </a:rPr>
              <a:t>Aujourd'hui, à l'échelle mondiale, l'utilisation agricole des terres, et </a:t>
            </a:r>
            <a:r>
              <a:rPr lang="fr-FR" sz="4000" b="1" i="0" dirty="0">
                <a:latin typeface="Marianne" panose="02000000000000000000" pitchFamily="50" charset="0"/>
                <a:cs typeface="Arial" panose="020B0604020202020204" pitchFamily="34" charset="0"/>
              </a:rPr>
              <a:t>le changement d'usage des sols</a:t>
            </a:r>
            <a:r>
              <a:rPr lang="fr-FR" sz="4000" b="0" i="0" dirty="0">
                <a:latin typeface="Marianne" panose="02000000000000000000" pitchFamily="50" charset="0"/>
                <a:cs typeface="Arial" panose="020B0604020202020204" pitchFamily="34" charset="0"/>
              </a:rPr>
              <a:t> lié aux activités agricoles, libèrent </a:t>
            </a:r>
            <a:r>
              <a:rPr lang="fr-FR" sz="4000" b="1" i="0" dirty="0">
                <a:latin typeface="Marianne" panose="02000000000000000000" pitchFamily="50" charset="0"/>
                <a:cs typeface="Arial" panose="020B0604020202020204" pitchFamily="34" charset="0"/>
              </a:rPr>
              <a:t>environ</a:t>
            </a:r>
            <a:r>
              <a:rPr lang="fr-FR" sz="4000" b="0" i="0" dirty="0">
                <a:latin typeface="Marianne" panose="02000000000000000000" pitchFamily="50" charset="0"/>
                <a:cs typeface="Arial" panose="020B0604020202020204" pitchFamily="34" charset="0"/>
              </a:rPr>
              <a:t> </a:t>
            </a:r>
            <a:r>
              <a:rPr lang="fr-FR" sz="4000" b="1" i="0" dirty="0">
                <a:latin typeface="Marianne" panose="02000000000000000000" pitchFamily="50" charset="0"/>
                <a:cs typeface="Arial" panose="020B0604020202020204" pitchFamily="34" charset="0"/>
              </a:rPr>
              <a:t>1 Gt C.an</a:t>
            </a:r>
            <a:r>
              <a:rPr lang="fr-FR" sz="4000" b="1" i="0" baseline="30000" dirty="0">
                <a:latin typeface="Marianne" panose="02000000000000000000" pitchFamily="50" charset="0"/>
                <a:cs typeface="Arial" panose="020B0604020202020204" pitchFamily="34" charset="0"/>
              </a:rPr>
              <a:t>-1</a:t>
            </a:r>
            <a:r>
              <a:rPr lang="fr-FR" sz="4000" b="1" i="0" dirty="0">
                <a:latin typeface="Marianne" panose="02000000000000000000" pitchFamily="50" charset="0"/>
                <a:cs typeface="Arial" panose="020B0604020202020204" pitchFamily="34" charset="0"/>
              </a:rPr>
              <a:t> </a:t>
            </a:r>
            <a:r>
              <a:rPr lang="fr-FR" sz="2400" b="0" i="0" dirty="0">
                <a:solidFill>
                  <a:schemeClr val="bg1">
                    <a:lumMod val="65000"/>
                  </a:schemeClr>
                </a:solidFill>
                <a:latin typeface="+mj-lt"/>
                <a:cs typeface="Arial" panose="020B0604020202020204" pitchFamily="34" charset="0"/>
              </a:rPr>
              <a:t>(FAOSTAT 2020).</a:t>
            </a:r>
          </a:p>
        </p:txBody>
      </p:sp>
      <p:sp>
        <p:nvSpPr>
          <p:cNvPr id="39" name="Rectangle 38">
            <a:extLst>
              <a:ext uri="{FF2B5EF4-FFF2-40B4-BE49-F238E27FC236}">
                <a16:creationId xmlns:a16="http://schemas.microsoft.com/office/drawing/2014/main" id="{EA3B29D6-9E1A-C13B-23DF-1FD8DF5D0441}"/>
              </a:ext>
            </a:extLst>
          </p:cNvPr>
          <p:cNvSpPr/>
          <p:nvPr/>
        </p:nvSpPr>
        <p:spPr>
          <a:xfrm>
            <a:off x="13534390" y="9544105"/>
            <a:ext cx="216000" cy="2988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0" name="ZoneTexte 39">
            <a:extLst>
              <a:ext uri="{FF2B5EF4-FFF2-40B4-BE49-F238E27FC236}">
                <a16:creationId xmlns:a16="http://schemas.microsoft.com/office/drawing/2014/main" id="{10A38F68-DDDA-EC16-CFDA-EE877926D856}"/>
              </a:ext>
            </a:extLst>
          </p:cNvPr>
          <p:cNvSpPr txBox="1"/>
          <p:nvPr/>
        </p:nvSpPr>
        <p:spPr>
          <a:xfrm>
            <a:off x="5187950" y="6250560"/>
            <a:ext cx="2921000" cy="371513"/>
          </a:xfrm>
          <a:prstGeom prst="rect">
            <a:avLst/>
          </a:prstGeom>
          <a:noFill/>
        </p:spPr>
        <p:txBody>
          <a:bodyPr wrap="square" lIns="46800" tIns="46800" rIns="46800" bIns="46800" rtlCol="0">
            <a:spAutoFit/>
          </a:bodyPr>
          <a:lstStyle/>
          <a:p>
            <a:pPr algn="ctr"/>
            <a:r>
              <a:rPr lang="fr-FR" i="1" dirty="0">
                <a:cs typeface="Arial" panose="020B0604020202020204" pitchFamily="34" charset="0"/>
              </a:rPr>
              <a:t>Surfaces de sol utilisées</a:t>
            </a:r>
          </a:p>
        </p:txBody>
      </p:sp>
      <p:sp>
        <p:nvSpPr>
          <p:cNvPr id="41" name="ZoneTexte 40">
            <a:extLst>
              <a:ext uri="{FF2B5EF4-FFF2-40B4-BE49-F238E27FC236}">
                <a16:creationId xmlns:a16="http://schemas.microsoft.com/office/drawing/2014/main" id="{B2944AAD-276A-D29B-E590-937AAB03F3AB}"/>
              </a:ext>
            </a:extLst>
          </p:cNvPr>
          <p:cNvSpPr txBox="1"/>
          <p:nvPr/>
        </p:nvSpPr>
        <p:spPr>
          <a:xfrm rot="16200000">
            <a:off x="3576314" y="4621171"/>
            <a:ext cx="2691697" cy="371513"/>
          </a:xfrm>
          <a:prstGeom prst="rect">
            <a:avLst/>
          </a:prstGeom>
          <a:noFill/>
        </p:spPr>
        <p:txBody>
          <a:bodyPr wrap="square" lIns="46800" tIns="46800" rIns="46800" bIns="46800" rtlCol="0">
            <a:spAutoFit/>
          </a:bodyPr>
          <a:lstStyle/>
          <a:p>
            <a:pPr algn="ctr"/>
            <a:r>
              <a:rPr lang="fr-FR" i="1" dirty="0">
                <a:cs typeface="Arial" panose="020B0604020202020204" pitchFamily="34" charset="0"/>
              </a:rPr>
              <a:t>Perte de carbone du sol</a:t>
            </a:r>
          </a:p>
        </p:txBody>
      </p:sp>
      <p:sp>
        <p:nvSpPr>
          <p:cNvPr id="42" name="ZoneTexte 41">
            <a:extLst>
              <a:ext uri="{FF2B5EF4-FFF2-40B4-BE49-F238E27FC236}">
                <a16:creationId xmlns:a16="http://schemas.microsoft.com/office/drawing/2014/main" id="{AD8471BB-AB6A-AD2D-26D0-F2CF6EC814D7}"/>
              </a:ext>
            </a:extLst>
          </p:cNvPr>
          <p:cNvSpPr txBox="1"/>
          <p:nvPr/>
        </p:nvSpPr>
        <p:spPr>
          <a:xfrm>
            <a:off x="17567380" y="1695110"/>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Sanderman</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2017</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30A949EB-51F3-2A94-4035-C2303828F3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48115" y="1537180"/>
            <a:ext cx="17752142" cy="7542756"/>
          </a:xfrm>
          <a:prstGeom prst="rect">
            <a:avLst/>
          </a:prstGeom>
        </p:spPr>
      </p:pic>
      <p:sp>
        <p:nvSpPr>
          <p:cNvPr id="3" name="Titre 2">
            <a:extLst>
              <a:ext uri="{FF2B5EF4-FFF2-40B4-BE49-F238E27FC236}">
                <a16:creationId xmlns:a16="http://schemas.microsoft.com/office/drawing/2014/main" id="{A52E5A33-2E9D-B7E5-CB5E-41B35B783C3E}"/>
              </a:ext>
            </a:extLst>
          </p:cNvPr>
          <p:cNvSpPr>
            <a:spLocks noGrp="1"/>
          </p:cNvSpPr>
          <p:nvPr>
            <p:ph type="title"/>
          </p:nvPr>
        </p:nvSpPr>
        <p:spPr/>
        <p:txBody>
          <a:bodyPr/>
          <a:lstStyle/>
          <a:p>
            <a:r>
              <a:rPr lang="fr-FR" dirty="0"/>
              <a:t>La mise en culture des sols entraîne une perte de carbone</a:t>
            </a:r>
          </a:p>
        </p:txBody>
      </p:sp>
      <p:sp>
        <p:nvSpPr>
          <p:cNvPr id="7" name="ZoneTexte 6">
            <a:extLst>
              <a:ext uri="{FF2B5EF4-FFF2-40B4-BE49-F238E27FC236}">
                <a16:creationId xmlns:a16="http://schemas.microsoft.com/office/drawing/2014/main" id="{FD9E8328-CA08-5DEE-B23C-547184D4C18A}"/>
              </a:ext>
            </a:extLst>
          </p:cNvPr>
          <p:cNvSpPr txBox="1"/>
          <p:nvPr/>
        </p:nvSpPr>
        <p:spPr>
          <a:xfrm>
            <a:off x="3672126" y="2203908"/>
            <a:ext cx="520528"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60</a:t>
            </a:r>
          </a:p>
        </p:txBody>
      </p:sp>
      <p:sp>
        <p:nvSpPr>
          <p:cNvPr id="8" name="ZoneTexte 7">
            <a:extLst>
              <a:ext uri="{FF2B5EF4-FFF2-40B4-BE49-F238E27FC236}">
                <a16:creationId xmlns:a16="http://schemas.microsoft.com/office/drawing/2014/main" id="{6ED8D92C-4E2B-CD16-DD10-5881AAAEEEB9}"/>
              </a:ext>
            </a:extLst>
          </p:cNvPr>
          <p:cNvSpPr txBox="1"/>
          <p:nvPr/>
        </p:nvSpPr>
        <p:spPr>
          <a:xfrm>
            <a:off x="3672126" y="3059775"/>
            <a:ext cx="520528"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50</a:t>
            </a:r>
          </a:p>
        </p:txBody>
      </p:sp>
      <p:sp>
        <p:nvSpPr>
          <p:cNvPr id="9" name="ZoneTexte 8">
            <a:extLst>
              <a:ext uri="{FF2B5EF4-FFF2-40B4-BE49-F238E27FC236}">
                <a16:creationId xmlns:a16="http://schemas.microsoft.com/office/drawing/2014/main" id="{5B618CB7-C78B-AE67-9C90-5EAD3E6D0D97}"/>
              </a:ext>
            </a:extLst>
          </p:cNvPr>
          <p:cNvSpPr txBox="1"/>
          <p:nvPr/>
        </p:nvSpPr>
        <p:spPr>
          <a:xfrm>
            <a:off x="3667125" y="3915642"/>
            <a:ext cx="525529"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40</a:t>
            </a:r>
          </a:p>
        </p:txBody>
      </p:sp>
      <p:sp>
        <p:nvSpPr>
          <p:cNvPr id="10" name="ZoneTexte 9">
            <a:extLst>
              <a:ext uri="{FF2B5EF4-FFF2-40B4-BE49-F238E27FC236}">
                <a16:creationId xmlns:a16="http://schemas.microsoft.com/office/drawing/2014/main" id="{81BC4484-CC33-5A6D-1D9F-4B093D32B9C1}"/>
              </a:ext>
            </a:extLst>
          </p:cNvPr>
          <p:cNvSpPr txBox="1"/>
          <p:nvPr/>
        </p:nvSpPr>
        <p:spPr>
          <a:xfrm>
            <a:off x="3672126" y="4771509"/>
            <a:ext cx="520528"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30</a:t>
            </a:r>
          </a:p>
        </p:txBody>
      </p:sp>
      <p:sp>
        <p:nvSpPr>
          <p:cNvPr id="11" name="ZoneTexte 10">
            <a:extLst>
              <a:ext uri="{FF2B5EF4-FFF2-40B4-BE49-F238E27FC236}">
                <a16:creationId xmlns:a16="http://schemas.microsoft.com/office/drawing/2014/main" id="{86B6A80B-0702-1A1D-23DD-FB308C2F9496}"/>
              </a:ext>
            </a:extLst>
          </p:cNvPr>
          <p:cNvSpPr txBox="1"/>
          <p:nvPr/>
        </p:nvSpPr>
        <p:spPr>
          <a:xfrm>
            <a:off x="3672126" y="5627376"/>
            <a:ext cx="520528"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20</a:t>
            </a:r>
          </a:p>
        </p:txBody>
      </p:sp>
      <p:sp>
        <p:nvSpPr>
          <p:cNvPr id="12" name="ZoneTexte 11">
            <a:extLst>
              <a:ext uri="{FF2B5EF4-FFF2-40B4-BE49-F238E27FC236}">
                <a16:creationId xmlns:a16="http://schemas.microsoft.com/office/drawing/2014/main" id="{C6FEDFEB-DE87-6324-10E2-CE518AD5D665}"/>
              </a:ext>
            </a:extLst>
          </p:cNvPr>
          <p:cNvSpPr txBox="1"/>
          <p:nvPr/>
        </p:nvSpPr>
        <p:spPr>
          <a:xfrm>
            <a:off x="3718228" y="6483244"/>
            <a:ext cx="474426"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10</a:t>
            </a:r>
          </a:p>
        </p:txBody>
      </p:sp>
      <p:sp>
        <p:nvSpPr>
          <p:cNvPr id="13" name="ZoneTexte 12">
            <a:extLst>
              <a:ext uri="{FF2B5EF4-FFF2-40B4-BE49-F238E27FC236}">
                <a16:creationId xmlns:a16="http://schemas.microsoft.com/office/drawing/2014/main" id="{27731DF4-7D3C-2D67-11C2-CB5C2F4F7372}"/>
              </a:ext>
            </a:extLst>
          </p:cNvPr>
          <p:cNvSpPr txBox="1"/>
          <p:nvPr/>
        </p:nvSpPr>
        <p:spPr>
          <a:xfrm>
            <a:off x="3883338" y="7352240"/>
            <a:ext cx="309316" cy="525401"/>
          </a:xfrm>
          <a:prstGeom prst="rect">
            <a:avLst/>
          </a:prstGeom>
          <a:noFill/>
        </p:spPr>
        <p:txBody>
          <a:bodyPr wrap="none" lIns="46800" tIns="46800" rIns="46800" bIns="46800" rtlCol="0">
            <a:spAutoFit/>
          </a:bodyPr>
          <a:lstStyle/>
          <a:p>
            <a:pPr algn="r"/>
            <a:r>
              <a:rPr lang="fr-FR" sz="2800" dirty="0">
                <a:cs typeface="Arial" panose="020B0604020202020204" pitchFamily="34" charset="0"/>
              </a:rPr>
              <a:t>0</a:t>
            </a:r>
          </a:p>
        </p:txBody>
      </p:sp>
      <p:sp>
        <p:nvSpPr>
          <p:cNvPr id="15" name="ZoneTexte 14">
            <a:extLst>
              <a:ext uri="{FF2B5EF4-FFF2-40B4-BE49-F238E27FC236}">
                <a16:creationId xmlns:a16="http://schemas.microsoft.com/office/drawing/2014/main" id="{8633E55B-577E-62C4-950E-1CC2550ECB83}"/>
              </a:ext>
            </a:extLst>
          </p:cNvPr>
          <p:cNvSpPr txBox="1"/>
          <p:nvPr/>
        </p:nvSpPr>
        <p:spPr>
          <a:xfrm>
            <a:off x="5547542" y="7769380"/>
            <a:ext cx="309316"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0</a:t>
            </a:r>
          </a:p>
        </p:txBody>
      </p:sp>
      <p:sp>
        <p:nvSpPr>
          <p:cNvPr id="16" name="ZoneTexte 15">
            <a:extLst>
              <a:ext uri="{FF2B5EF4-FFF2-40B4-BE49-F238E27FC236}">
                <a16:creationId xmlns:a16="http://schemas.microsoft.com/office/drawing/2014/main" id="{74407B23-EC4B-3C15-A39F-86A97E89C081}"/>
              </a:ext>
            </a:extLst>
          </p:cNvPr>
          <p:cNvSpPr txBox="1"/>
          <p:nvPr/>
        </p:nvSpPr>
        <p:spPr>
          <a:xfrm>
            <a:off x="8551484" y="7769379"/>
            <a:ext cx="740333"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500</a:t>
            </a:r>
          </a:p>
        </p:txBody>
      </p:sp>
      <p:sp>
        <p:nvSpPr>
          <p:cNvPr id="17" name="ZoneTexte 16">
            <a:extLst>
              <a:ext uri="{FF2B5EF4-FFF2-40B4-BE49-F238E27FC236}">
                <a16:creationId xmlns:a16="http://schemas.microsoft.com/office/drawing/2014/main" id="{FE435542-9BE4-F4BF-4C9F-8E63F8EBC47E}"/>
              </a:ext>
            </a:extLst>
          </p:cNvPr>
          <p:cNvSpPr txBox="1"/>
          <p:nvPr/>
        </p:nvSpPr>
        <p:spPr>
          <a:xfrm>
            <a:off x="11707538" y="7769379"/>
            <a:ext cx="909032"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1000</a:t>
            </a:r>
          </a:p>
        </p:txBody>
      </p:sp>
      <p:sp>
        <p:nvSpPr>
          <p:cNvPr id="18" name="ZoneTexte 17">
            <a:extLst>
              <a:ext uri="{FF2B5EF4-FFF2-40B4-BE49-F238E27FC236}">
                <a16:creationId xmlns:a16="http://schemas.microsoft.com/office/drawing/2014/main" id="{22E970E9-DF29-8BE6-D40C-22760DA62943}"/>
              </a:ext>
            </a:extLst>
          </p:cNvPr>
          <p:cNvSpPr txBox="1"/>
          <p:nvPr/>
        </p:nvSpPr>
        <p:spPr>
          <a:xfrm>
            <a:off x="14946038" y="7769378"/>
            <a:ext cx="909032"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1500</a:t>
            </a:r>
          </a:p>
        </p:txBody>
      </p:sp>
      <p:sp>
        <p:nvSpPr>
          <p:cNvPr id="19" name="ZoneTexte 18">
            <a:extLst>
              <a:ext uri="{FF2B5EF4-FFF2-40B4-BE49-F238E27FC236}">
                <a16:creationId xmlns:a16="http://schemas.microsoft.com/office/drawing/2014/main" id="{1E41A97A-190A-FEA1-77C9-A5DAA3EB3963}"/>
              </a:ext>
            </a:extLst>
          </p:cNvPr>
          <p:cNvSpPr txBox="1"/>
          <p:nvPr/>
        </p:nvSpPr>
        <p:spPr>
          <a:xfrm>
            <a:off x="18139136" y="7766356"/>
            <a:ext cx="958725" cy="525401"/>
          </a:xfrm>
          <a:prstGeom prst="rect">
            <a:avLst/>
          </a:prstGeom>
          <a:noFill/>
        </p:spPr>
        <p:txBody>
          <a:bodyPr wrap="none" lIns="46800" tIns="46800" rIns="46800" bIns="46800" rtlCol="0">
            <a:spAutoFit/>
          </a:bodyPr>
          <a:lstStyle/>
          <a:p>
            <a:pPr algn="ctr"/>
            <a:r>
              <a:rPr lang="fr-FR" sz="2800" dirty="0">
                <a:cs typeface="Arial" panose="020B0604020202020204" pitchFamily="34" charset="0"/>
              </a:rPr>
              <a:t>2000</a:t>
            </a:r>
          </a:p>
        </p:txBody>
      </p:sp>
      <p:sp>
        <p:nvSpPr>
          <p:cNvPr id="20" name="ZoneTexte 19">
            <a:extLst>
              <a:ext uri="{FF2B5EF4-FFF2-40B4-BE49-F238E27FC236}">
                <a16:creationId xmlns:a16="http://schemas.microsoft.com/office/drawing/2014/main" id="{785378B5-CA69-2459-3856-497F77E84433}"/>
              </a:ext>
            </a:extLst>
          </p:cNvPr>
          <p:cNvSpPr txBox="1"/>
          <p:nvPr/>
        </p:nvSpPr>
        <p:spPr>
          <a:xfrm>
            <a:off x="18836458" y="7336479"/>
            <a:ext cx="309316"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0</a:t>
            </a:r>
          </a:p>
        </p:txBody>
      </p:sp>
      <p:sp>
        <p:nvSpPr>
          <p:cNvPr id="21" name="ZoneTexte 20">
            <a:extLst>
              <a:ext uri="{FF2B5EF4-FFF2-40B4-BE49-F238E27FC236}">
                <a16:creationId xmlns:a16="http://schemas.microsoft.com/office/drawing/2014/main" id="{F7C46354-2E3A-7616-A878-2E47164767DD}"/>
              </a:ext>
            </a:extLst>
          </p:cNvPr>
          <p:cNvSpPr txBox="1"/>
          <p:nvPr/>
        </p:nvSpPr>
        <p:spPr>
          <a:xfrm>
            <a:off x="18836458" y="6603010"/>
            <a:ext cx="52411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20</a:t>
            </a:r>
          </a:p>
        </p:txBody>
      </p:sp>
      <p:sp>
        <p:nvSpPr>
          <p:cNvPr id="22" name="ZoneTexte 21">
            <a:extLst>
              <a:ext uri="{FF2B5EF4-FFF2-40B4-BE49-F238E27FC236}">
                <a16:creationId xmlns:a16="http://schemas.microsoft.com/office/drawing/2014/main" id="{4691387F-4368-8FF1-A1FF-49BE6D6D88F2}"/>
              </a:ext>
            </a:extLst>
          </p:cNvPr>
          <p:cNvSpPr txBox="1"/>
          <p:nvPr/>
        </p:nvSpPr>
        <p:spPr>
          <a:xfrm>
            <a:off x="18835801" y="5869544"/>
            <a:ext cx="52411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40</a:t>
            </a:r>
          </a:p>
        </p:txBody>
      </p:sp>
      <p:sp>
        <p:nvSpPr>
          <p:cNvPr id="23" name="ZoneTexte 22">
            <a:extLst>
              <a:ext uri="{FF2B5EF4-FFF2-40B4-BE49-F238E27FC236}">
                <a16:creationId xmlns:a16="http://schemas.microsoft.com/office/drawing/2014/main" id="{37EF7A65-479B-3422-03A0-836FF35A40A1}"/>
              </a:ext>
            </a:extLst>
          </p:cNvPr>
          <p:cNvSpPr txBox="1"/>
          <p:nvPr/>
        </p:nvSpPr>
        <p:spPr>
          <a:xfrm>
            <a:off x="18845683" y="5136078"/>
            <a:ext cx="52411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60</a:t>
            </a:r>
          </a:p>
        </p:txBody>
      </p:sp>
      <p:sp>
        <p:nvSpPr>
          <p:cNvPr id="24" name="ZoneTexte 23">
            <a:extLst>
              <a:ext uri="{FF2B5EF4-FFF2-40B4-BE49-F238E27FC236}">
                <a16:creationId xmlns:a16="http://schemas.microsoft.com/office/drawing/2014/main" id="{E913AA80-067E-67C2-D6F9-73685FD4E0C2}"/>
              </a:ext>
            </a:extLst>
          </p:cNvPr>
          <p:cNvSpPr txBox="1"/>
          <p:nvPr/>
        </p:nvSpPr>
        <p:spPr>
          <a:xfrm>
            <a:off x="18835801" y="4402612"/>
            <a:ext cx="52411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80</a:t>
            </a:r>
          </a:p>
        </p:txBody>
      </p:sp>
      <p:sp>
        <p:nvSpPr>
          <p:cNvPr id="25" name="ZoneTexte 24">
            <a:extLst>
              <a:ext uri="{FF2B5EF4-FFF2-40B4-BE49-F238E27FC236}">
                <a16:creationId xmlns:a16="http://schemas.microsoft.com/office/drawing/2014/main" id="{B6D34790-4D7A-CB40-1DEA-74B85AE9FFCD}"/>
              </a:ext>
            </a:extLst>
          </p:cNvPr>
          <p:cNvSpPr txBox="1"/>
          <p:nvPr/>
        </p:nvSpPr>
        <p:spPr>
          <a:xfrm>
            <a:off x="18835800" y="3669146"/>
            <a:ext cx="691729"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100</a:t>
            </a:r>
          </a:p>
        </p:txBody>
      </p:sp>
      <p:sp>
        <p:nvSpPr>
          <p:cNvPr id="26" name="ZoneTexte 25">
            <a:extLst>
              <a:ext uri="{FF2B5EF4-FFF2-40B4-BE49-F238E27FC236}">
                <a16:creationId xmlns:a16="http://schemas.microsoft.com/office/drawing/2014/main" id="{F5289119-3CB3-5BB5-FC7D-D224E77D6D83}"/>
              </a:ext>
            </a:extLst>
          </p:cNvPr>
          <p:cNvSpPr txBox="1"/>
          <p:nvPr/>
        </p:nvSpPr>
        <p:spPr>
          <a:xfrm>
            <a:off x="18845683" y="2935680"/>
            <a:ext cx="684932"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120</a:t>
            </a:r>
          </a:p>
        </p:txBody>
      </p:sp>
      <p:sp>
        <p:nvSpPr>
          <p:cNvPr id="27" name="ZoneTexte 26">
            <a:extLst>
              <a:ext uri="{FF2B5EF4-FFF2-40B4-BE49-F238E27FC236}">
                <a16:creationId xmlns:a16="http://schemas.microsoft.com/office/drawing/2014/main" id="{95B0BBEB-401E-D7EA-ED2B-AEE02FF901B7}"/>
              </a:ext>
            </a:extLst>
          </p:cNvPr>
          <p:cNvSpPr txBox="1"/>
          <p:nvPr/>
        </p:nvSpPr>
        <p:spPr>
          <a:xfrm>
            <a:off x="18835800" y="2202214"/>
            <a:ext cx="681278" cy="525401"/>
          </a:xfrm>
          <a:prstGeom prst="rect">
            <a:avLst/>
          </a:prstGeom>
          <a:noFill/>
        </p:spPr>
        <p:txBody>
          <a:bodyPr wrap="none" lIns="46800" tIns="46800" rIns="46800" bIns="46800" rtlCol="0">
            <a:spAutoFit/>
          </a:bodyPr>
          <a:lstStyle/>
          <a:p>
            <a:r>
              <a:rPr lang="fr-FR" sz="2800" dirty="0">
                <a:solidFill>
                  <a:srgbClr val="FF0000"/>
                </a:solidFill>
                <a:cs typeface="Arial" panose="020B0604020202020204" pitchFamily="34" charset="0"/>
              </a:rPr>
              <a:t>140</a:t>
            </a:r>
          </a:p>
        </p:txBody>
      </p:sp>
      <p:sp>
        <p:nvSpPr>
          <p:cNvPr id="28" name="ZoneTexte 27">
            <a:extLst>
              <a:ext uri="{FF2B5EF4-FFF2-40B4-BE49-F238E27FC236}">
                <a16:creationId xmlns:a16="http://schemas.microsoft.com/office/drawing/2014/main" id="{B3DBDE18-3225-53BE-B324-927BC6C01317}"/>
              </a:ext>
            </a:extLst>
          </p:cNvPr>
          <p:cNvSpPr txBox="1"/>
          <p:nvPr/>
        </p:nvSpPr>
        <p:spPr>
          <a:xfrm rot="16200000">
            <a:off x="17690255" y="4536828"/>
            <a:ext cx="5199934" cy="956288"/>
          </a:xfrm>
          <a:prstGeom prst="rect">
            <a:avLst/>
          </a:prstGeom>
          <a:noFill/>
        </p:spPr>
        <p:txBody>
          <a:bodyPr wrap="square" lIns="46800" tIns="46800" rIns="46800" bIns="46800" rtlCol="0">
            <a:spAutoFit/>
          </a:bodyPr>
          <a:lstStyle/>
          <a:p>
            <a:pPr algn="ctr"/>
            <a:r>
              <a:rPr lang="fr-FR" sz="2800" b="1" dirty="0">
                <a:solidFill>
                  <a:srgbClr val="FF0000"/>
                </a:solidFill>
                <a:cs typeface="Arial" panose="020B0604020202020204" pitchFamily="34" charset="0"/>
              </a:rPr>
              <a:t>Perte de carbone du sol cumulée (Gt C)</a:t>
            </a:r>
          </a:p>
        </p:txBody>
      </p:sp>
      <p:sp>
        <p:nvSpPr>
          <p:cNvPr id="29" name="ZoneTexte 28">
            <a:extLst>
              <a:ext uri="{FF2B5EF4-FFF2-40B4-BE49-F238E27FC236}">
                <a16:creationId xmlns:a16="http://schemas.microsoft.com/office/drawing/2014/main" id="{1944168C-2E88-8C18-E4AE-13C0D4E7C850}"/>
              </a:ext>
            </a:extLst>
          </p:cNvPr>
          <p:cNvSpPr txBox="1"/>
          <p:nvPr/>
        </p:nvSpPr>
        <p:spPr>
          <a:xfrm rot="16200000">
            <a:off x="366356" y="4536828"/>
            <a:ext cx="5199933" cy="956288"/>
          </a:xfrm>
          <a:prstGeom prst="rect">
            <a:avLst/>
          </a:prstGeom>
          <a:noFill/>
        </p:spPr>
        <p:txBody>
          <a:bodyPr wrap="square" lIns="46800" tIns="46800" rIns="46800" bIns="46800" rtlCol="0">
            <a:spAutoFit/>
          </a:bodyPr>
          <a:lstStyle/>
          <a:p>
            <a:pPr algn="ctr"/>
            <a:r>
              <a:rPr lang="fr-FR" sz="2800" b="1" dirty="0">
                <a:cs typeface="Arial" panose="020B0604020202020204" pitchFamily="34" charset="0"/>
              </a:rPr>
              <a:t>Surfaces de sol utilisées</a:t>
            </a:r>
            <a:br>
              <a:rPr lang="fr-FR" sz="2800" b="1" dirty="0">
                <a:cs typeface="Arial" panose="020B0604020202020204" pitchFamily="34" charset="0"/>
              </a:rPr>
            </a:br>
            <a:r>
              <a:rPr lang="fr-FR" sz="2800" b="1" dirty="0">
                <a:cs typeface="Arial" panose="020B0604020202020204" pitchFamily="34" charset="0"/>
              </a:rPr>
              <a:t>(10</a:t>
            </a:r>
            <a:r>
              <a:rPr lang="fr-FR" sz="2800" b="1" baseline="30000" dirty="0">
                <a:cs typeface="Arial" panose="020B0604020202020204" pitchFamily="34" charset="0"/>
              </a:rPr>
              <a:t>6</a:t>
            </a:r>
            <a:r>
              <a:rPr lang="fr-FR" sz="2800" b="1" dirty="0">
                <a:cs typeface="Arial" panose="020B0604020202020204" pitchFamily="34" charset="0"/>
              </a:rPr>
              <a:t> km</a:t>
            </a:r>
            <a:r>
              <a:rPr lang="fr-FR" sz="2800" b="1" baseline="30000" dirty="0">
                <a:cs typeface="Arial" panose="020B0604020202020204" pitchFamily="34" charset="0"/>
              </a:rPr>
              <a:t>2</a:t>
            </a:r>
            <a:r>
              <a:rPr lang="fr-FR" sz="2800" b="1" dirty="0">
                <a:cs typeface="Arial" panose="020B0604020202020204" pitchFamily="34" charset="0"/>
              </a:rPr>
              <a:t>)</a:t>
            </a:r>
          </a:p>
        </p:txBody>
      </p:sp>
      <p:sp>
        <p:nvSpPr>
          <p:cNvPr id="30" name="ZoneTexte 29">
            <a:extLst>
              <a:ext uri="{FF2B5EF4-FFF2-40B4-BE49-F238E27FC236}">
                <a16:creationId xmlns:a16="http://schemas.microsoft.com/office/drawing/2014/main" id="{DC1A49B5-1D86-0586-53C2-50A5DEEF58CE}"/>
              </a:ext>
            </a:extLst>
          </p:cNvPr>
          <p:cNvSpPr txBox="1"/>
          <p:nvPr/>
        </p:nvSpPr>
        <p:spPr>
          <a:xfrm>
            <a:off x="9291817" y="8425406"/>
            <a:ext cx="5199933" cy="525401"/>
          </a:xfrm>
          <a:prstGeom prst="rect">
            <a:avLst/>
          </a:prstGeom>
          <a:noFill/>
        </p:spPr>
        <p:txBody>
          <a:bodyPr wrap="square" lIns="46800" tIns="46800" rIns="46800" bIns="46800" rtlCol="0">
            <a:spAutoFit/>
          </a:bodyPr>
          <a:lstStyle/>
          <a:p>
            <a:pPr algn="ctr"/>
            <a:r>
              <a:rPr lang="fr-FR" sz="2800" b="1" dirty="0">
                <a:cs typeface="Arial" panose="020B0604020202020204" pitchFamily="34" charset="0"/>
              </a:rPr>
              <a:t>Année</a:t>
            </a:r>
          </a:p>
        </p:txBody>
      </p:sp>
      <p:sp>
        <p:nvSpPr>
          <p:cNvPr id="31" name="ZoneTexte 30">
            <a:extLst>
              <a:ext uri="{FF2B5EF4-FFF2-40B4-BE49-F238E27FC236}">
                <a16:creationId xmlns:a16="http://schemas.microsoft.com/office/drawing/2014/main" id="{7480DDB3-2E83-3C9F-F54D-58101DE29242}"/>
              </a:ext>
            </a:extLst>
          </p:cNvPr>
          <p:cNvSpPr txBox="1"/>
          <p:nvPr/>
        </p:nvSpPr>
        <p:spPr>
          <a:xfrm>
            <a:off x="6508211" y="2675777"/>
            <a:ext cx="1757020" cy="525401"/>
          </a:xfrm>
          <a:prstGeom prst="rect">
            <a:avLst/>
          </a:prstGeom>
          <a:noFill/>
        </p:spPr>
        <p:txBody>
          <a:bodyPr wrap="none" lIns="46800" tIns="46800" rIns="46800" bIns="46800" rtlCol="0">
            <a:spAutoFit/>
          </a:bodyPr>
          <a:lstStyle/>
          <a:p>
            <a:r>
              <a:rPr lang="fr-FR" sz="2800" dirty="0">
                <a:cs typeface="Arial" panose="020B0604020202020204" pitchFamily="34" charset="0"/>
              </a:rPr>
              <a:t>Pâturages</a:t>
            </a:r>
          </a:p>
        </p:txBody>
      </p:sp>
      <p:sp>
        <p:nvSpPr>
          <p:cNvPr id="32" name="ZoneTexte 31">
            <a:extLst>
              <a:ext uri="{FF2B5EF4-FFF2-40B4-BE49-F238E27FC236}">
                <a16:creationId xmlns:a16="http://schemas.microsoft.com/office/drawing/2014/main" id="{289123E4-C1C2-41B7-889E-87451760817C}"/>
              </a:ext>
            </a:extLst>
          </p:cNvPr>
          <p:cNvSpPr txBox="1"/>
          <p:nvPr/>
        </p:nvSpPr>
        <p:spPr>
          <a:xfrm>
            <a:off x="9249532" y="2675777"/>
            <a:ext cx="2759283" cy="525401"/>
          </a:xfrm>
          <a:prstGeom prst="rect">
            <a:avLst/>
          </a:prstGeom>
          <a:noFill/>
        </p:spPr>
        <p:txBody>
          <a:bodyPr wrap="none" lIns="46800" tIns="46800" rIns="46800" bIns="46800" rtlCol="0">
            <a:spAutoFit/>
          </a:bodyPr>
          <a:lstStyle/>
          <a:p>
            <a:r>
              <a:rPr lang="fr-FR" sz="2800" dirty="0">
                <a:cs typeface="Arial" panose="020B0604020202020204" pitchFamily="34" charset="0"/>
              </a:rPr>
              <a:t>Terres cultivées</a:t>
            </a:r>
          </a:p>
        </p:txBody>
      </p:sp>
      <p:sp>
        <p:nvSpPr>
          <p:cNvPr id="33" name="ZoneTexte 32">
            <a:extLst>
              <a:ext uri="{FF2B5EF4-FFF2-40B4-BE49-F238E27FC236}">
                <a16:creationId xmlns:a16="http://schemas.microsoft.com/office/drawing/2014/main" id="{3B444D6D-290C-113F-D236-6BDF7AD152A9}"/>
              </a:ext>
            </a:extLst>
          </p:cNvPr>
          <p:cNvSpPr txBox="1"/>
          <p:nvPr/>
        </p:nvSpPr>
        <p:spPr>
          <a:xfrm>
            <a:off x="13499919" y="2675777"/>
            <a:ext cx="4211667" cy="525401"/>
          </a:xfrm>
          <a:prstGeom prst="rect">
            <a:avLst/>
          </a:prstGeom>
          <a:noFill/>
        </p:spPr>
        <p:txBody>
          <a:bodyPr wrap="none" lIns="46800" tIns="46800" rIns="46800" bIns="46800" rtlCol="0">
            <a:spAutoFit/>
          </a:bodyPr>
          <a:lstStyle/>
          <a:p>
            <a:r>
              <a:rPr lang="fr-FR" sz="2800" dirty="0">
                <a:cs typeface="Arial" panose="020B0604020202020204" pitchFamily="34" charset="0"/>
              </a:rPr>
              <a:t>Perte de carbone du sol</a:t>
            </a:r>
          </a:p>
        </p:txBody>
      </p:sp>
      <p:sp>
        <p:nvSpPr>
          <p:cNvPr id="34" name="ZoneTexte 33">
            <a:extLst>
              <a:ext uri="{FF2B5EF4-FFF2-40B4-BE49-F238E27FC236}">
                <a16:creationId xmlns:a16="http://schemas.microsoft.com/office/drawing/2014/main" id="{D6989510-B92D-7C51-7523-FF11AA28CC1B}"/>
              </a:ext>
            </a:extLst>
          </p:cNvPr>
          <p:cNvSpPr txBox="1"/>
          <p:nvPr/>
        </p:nvSpPr>
        <p:spPr>
          <a:xfrm>
            <a:off x="5187950" y="6250560"/>
            <a:ext cx="2921000" cy="371513"/>
          </a:xfrm>
          <a:prstGeom prst="rect">
            <a:avLst/>
          </a:prstGeom>
          <a:noFill/>
        </p:spPr>
        <p:txBody>
          <a:bodyPr wrap="square" lIns="46800" tIns="46800" rIns="46800" bIns="46800" rtlCol="0">
            <a:spAutoFit/>
          </a:bodyPr>
          <a:lstStyle/>
          <a:p>
            <a:pPr algn="ctr"/>
            <a:r>
              <a:rPr lang="fr-FR" i="1" dirty="0">
                <a:cs typeface="Arial" panose="020B0604020202020204" pitchFamily="34" charset="0"/>
              </a:rPr>
              <a:t>Surfaces de sol utilisées</a:t>
            </a:r>
          </a:p>
        </p:txBody>
      </p:sp>
      <p:sp>
        <p:nvSpPr>
          <p:cNvPr id="35" name="ZoneTexte 34">
            <a:extLst>
              <a:ext uri="{FF2B5EF4-FFF2-40B4-BE49-F238E27FC236}">
                <a16:creationId xmlns:a16="http://schemas.microsoft.com/office/drawing/2014/main" id="{FA88EF23-7D33-27F3-FB00-41F0D2CBF24B}"/>
              </a:ext>
            </a:extLst>
          </p:cNvPr>
          <p:cNvSpPr txBox="1"/>
          <p:nvPr/>
        </p:nvSpPr>
        <p:spPr>
          <a:xfrm rot="16200000">
            <a:off x="3576314" y="4621171"/>
            <a:ext cx="2691697" cy="371513"/>
          </a:xfrm>
          <a:prstGeom prst="rect">
            <a:avLst/>
          </a:prstGeom>
          <a:noFill/>
        </p:spPr>
        <p:txBody>
          <a:bodyPr wrap="square" lIns="46800" tIns="46800" rIns="46800" bIns="46800" rtlCol="0">
            <a:spAutoFit/>
          </a:bodyPr>
          <a:lstStyle/>
          <a:p>
            <a:pPr algn="ctr"/>
            <a:r>
              <a:rPr lang="fr-FR" i="1" dirty="0">
                <a:cs typeface="Arial" panose="020B0604020202020204" pitchFamily="34" charset="0"/>
              </a:rPr>
              <a:t>Perte de carbone du sol</a:t>
            </a:r>
          </a:p>
        </p:txBody>
      </p:sp>
      <p:sp>
        <p:nvSpPr>
          <p:cNvPr id="36" name="ZoneTexte 35">
            <a:extLst>
              <a:ext uri="{FF2B5EF4-FFF2-40B4-BE49-F238E27FC236}">
                <a16:creationId xmlns:a16="http://schemas.microsoft.com/office/drawing/2014/main" id="{8476F089-1F9F-711F-8385-6F7C300C70EF}"/>
              </a:ext>
            </a:extLst>
          </p:cNvPr>
          <p:cNvSpPr txBox="1"/>
          <p:nvPr/>
        </p:nvSpPr>
        <p:spPr>
          <a:xfrm>
            <a:off x="17567380" y="1695110"/>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Sanderman</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2017</a:t>
            </a:r>
          </a:p>
        </p:txBody>
      </p:sp>
      <p:sp>
        <p:nvSpPr>
          <p:cNvPr id="38" name="ZoneTexte 37">
            <a:extLst>
              <a:ext uri="{FF2B5EF4-FFF2-40B4-BE49-F238E27FC236}">
                <a16:creationId xmlns:a16="http://schemas.microsoft.com/office/drawing/2014/main" id="{05BF97E5-941E-CE50-B82E-0AD2A5A75333}"/>
              </a:ext>
            </a:extLst>
          </p:cNvPr>
          <p:cNvSpPr txBox="1"/>
          <p:nvPr/>
        </p:nvSpPr>
        <p:spPr>
          <a:xfrm>
            <a:off x="4701365" y="10159773"/>
            <a:ext cx="15716991" cy="2088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b="1" dirty="0">
                <a:cs typeface="Arial" panose="020B0604020202020204" pitchFamily="34" charset="0"/>
              </a:rPr>
              <a:t>L'enjeu est donc de restituer une partie de ce carbone perdu dans les sols cultivés et d'éviter de nouvelles pertes !</a:t>
            </a:r>
          </a:p>
        </p:txBody>
      </p:sp>
      <p:cxnSp>
        <p:nvCxnSpPr>
          <p:cNvPr id="39" name="Connecteur droit avec flèche 38">
            <a:extLst>
              <a:ext uri="{FF2B5EF4-FFF2-40B4-BE49-F238E27FC236}">
                <a16:creationId xmlns:a16="http://schemas.microsoft.com/office/drawing/2014/main" id="{6E699619-3966-A099-9C5A-D45734268C86}"/>
              </a:ext>
            </a:extLst>
          </p:cNvPr>
          <p:cNvCxnSpPr>
            <a:cxnSpLocks/>
          </p:cNvCxnSpPr>
          <p:nvPr/>
        </p:nvCxnSpPr>
        <p:spPr>
          <a:xfrm flipH="1">
            <a:off x="4267332" y="10852801"/>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62A919FB-6FF0-7D4B-1A01-AC7F863B503A}"/>
              </a:ext>
            </a:extLst>
          </p:cNvPr>
          <p:cNvSpPr>
            <a:spLocks noGrp="1"/>
          </p:cNvSpPr>
          <p:nvPr>
            <p:ph type="title"/>
          </p:nvPr>
        </p:nvSpPr>
        <p:spPr>
          <a:xfrm>
            <a:off x="1905000" y="206375"/>
            <a:ext cx="21202650" cy="1625278"/>
          </a:xfrm>
        </p:spPr>
        <p:txBody>
          <a:bodyPr/>
          <a:lstStyle/>
          <a:p>
            <a:r>
              <a:rPr lang="fr-FR" spc="-20" dirty="0"/>
              <a:t>Augmenter les entrées ou réduire les pertes de carbone pour maintenir ou augmenter les stocks de carbone dans les sols cultivés </a:t>
            </a:r>
          </a:p>
        </p:txBody>
      </p:sp>
      <p:grpSp>
        <p:nvGrpSpPr>
          <p:cNvPr id="38" name="Groupe 37">
            <a:extLst>
              <a:ext uri="{FF2B5EF4-FFF2-40B4-BE49-F238E27FC236}">
                <a16:creationId xmlns:a16="http://schemas.microsoft.com/office/drawing/2014/main" id="{E73E218D-A420-ECDC-314C-6BD06263BFB6}"/>
              </a:ext>
            </a:extLst>
          </p:cNvPr>
          <p:cNvGrpSpPr/>
          <p:nvPr/>
        </p:nvGrpSpPr>
        <p:grpSpPr>
          <a:xfrm>
            <a:off x="8585999" y="5860597"/>
            <a:ext cx="7199999" cy="5172006"/>
            <a:chOff x="8585999" y="5860597"/>
            <a:chExt cx="7199999" cy="5172006"/>
          </a:xfrm>
        </p:grpSpPr>
        <p:pic>
          <p:nvPicPr>
            <p:cNvPr id="28" name="Image 27">
              <a:extLst>
                <a:ext uri="{FF2B5EF4-FFF2-40B4-BE49-F238E27FC236}">
                  <a16:creationId xmlns:a16="http://schemas.microsoft.com/office/drawing/2014/main" id="{89F3A335-5417-0A2C-D962-0DB3240C682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5999" y="5860597"/>
              <a:ext cx="7199999" cy="4824000"/>
            </a:xfrm>
            <a:prstGeom prst="rect">
              <a:avLst/>
            </a:prstGeom>
          </p:spPr>
        </p:pic>
        <p:sp>
          <p:nvSpPr>
            <p:cNvPr id="17" name="ZoneTexte 16">
              <a:extLst>
                <a:ext uri="{FF2B5EF4-FFF2-40B4-BE49-F238E27FC236}">
                  <a16:creationId xmlns:a16="http://schemas.microsoft.com/office/drawing/2014/main" id="{C1DB2C2E-B181-ABDF-7D59-F1EED1DA8BCA}"/>
                </a:ext>
              </a:extLst>
            </p:cNvPr>
            <p:cNvSpPr txBox="1"/>
            <p:nvPr/>
          </p:nvSpPr>
          <p:spPr>
            <a:xfrm>
              <a:off x="11328711" y="10684597"/>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FARCY Pascal</a:t>
              </a:r>
            </a:p>
          </p:txBody>
        </p:sp>
      </p:grpSp>
      <p:grpSp>
        <p:nvGrpSpPr>
          <p:cNvPr id="37" name="Groupe 36">
            <a:extLst>
              <a:ext uri="{FF2B5EF4-FFF2-40B4-BE49-F238E27FC236}">
                <a16:creationId xmlns:a16="http://schemas.microsoft.com/office/drawing/2014/main" id="{93510620-11A4-20C9-F685-0ABE829957E0}"/>
              </a:ext>
            </a:extLst>
          </p:cNvPr>
          <p:cNvGrpSpPr/>
          <p:nvPr/>
        </p:nvGrpSpPr>
        <p:grpSpPr>
          <a:xfrm>
            <a:off x="725602" y="5860597"/>
            <a:ext cx="7199999" cy="5161561"/>
            <a:chOff x="725602" y="5275406"/>
            <a:chExt cx="7199999" cy="5161561"/>
          </a:xfrm>
        </p:grpSpPr>
        <p:pic>
          <p:nvPicPr>
            <p:cNvPr id="26" name="Image 25">
              <a:extLst>
                <a:ext uri="{FF2B5EF4-FFF2-40B4-BE49-F238E27FC236}">
                  <a16:creationId xmlns:a16="http://schemas.microsoft.com/office/drawing/2014/main" id="{4760C4BC-42F5-8461-2F97-9AA552E729F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5602" y="5275406"/>
              <a:ext cx="7199999" cy="4824000"/>
            </a:xfrm>
            <a:prstGeom prst="rect">
              <a:avLst/>
            </a:prstGeom>
          </p:spPr>
        </p:pic>
        <p:sp>
          <p:nvSpPr>
            <p:cNvPr id="18" name="ZoneTexte 17">
              <a:extLst>
                <a:ext uri="{FF2B5EF4-FFF2-40B4-BE49-F238E27FC236}">
                  <a16:creationId xmlns:a16="http://schemas.microsoft.com/office/drawing/2014/main" id="{A4C8CCAA-0A49-FAA2-EB1B-4914B32637BB}"/>
                </a:ext>
              </a:extLst>
            </p:cNvPr>
            <p:cNvSpPr txBox="1"/>
            <p:nvPr/>
          </p:nvSpPr>
          <p:spPr>
            <a:xfrm>
              <a:off x="3468314" y="1008896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FOUCHARD Marc</a:t>
              </a:r>
            </a:p>
          </p:txBody>
        </p:sp>
      </p:grpSp>
      <p:grpSp>
        <p:nvGrpSpPr>
          <p:cNvPr id="7" name="Groupe 6">
            <a:extLst>
              <a:ext uri="{FF2B5EF4-FFF2-40B4-BE49-F238E27FC236}">
                <a16:creationId xmlns:a16="http://schemas.microsoft.com/office/drawing/2014/main" id="{FFF40DC5-F733-BEF0-B87A-8D403D117550}"/>
              </a:ext>
            </a:extLst>
          </p:cNvPr>
          <p:cNvGrpSpPr/>
          <p:nvPr/>
        </p:nvGrpSpPr>
        <p:grpSpPr>
          <a:xfrm>
            <a:off x="725601" y="2808000"/>
            <a:ext cx="468000" cy="3636000"/>
            <a:chOff x="325784" y="5474446"/>
            <a:chExt cx="468000" cy="3636000"/>
          </a:xfrm>
        </p:grpSpPr>
        <p:sp>
          <p:nvSpPr>
            <p:cNvPr id="4" name="Rectangle 3">
              <a:extLst>
                <a:ext uri="{FF2B5EF4-FFF2-40B4-BE49-F238E27FC236}">
                  <a16:creationId xmlns:a16="http://schemas.microsoft.com/office/drawing/2014/main" id="{2FF27626-7DA9-2656-9696-F0DAA1297850}"/>
                </a:ext>
              </a:extLst>
            </p:cNvPr>
            <p:cNvSpPr/>
            <p:nvPr/>
          </p:nvSpPr>
          <p:spPr>
            <a:xfrm>
              <a:off x="577784" y="6122446"/>
              <a:ext cx="216000" cy="2988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5" name="Rectangle 4">
              <a:extLst>
                <a:ext uri="{FF2B5EF4-FFF2-40B4-BE49-F238E27FC236}">
                  <a16:creationId xmlns:a16="http://schemas.microsoft.com/office/drawing/2014/main" id="{5D02A7DB-86AA-886D-A405-01BDEF381EDB}"/>
                </a:ext>
              </a:extLst>
            </p:cNvPr>
            <p:cNvSpPr/>
            <p:nvPr/>
          </p:nvSpPr>
          <p:spPr>
            <a:xfrm>
              <a:off x="325784" y="5474446"/>
              <a:ext cx="468000" cy="648000"/>
            </a:xfrm>
            <a:prstGeom prst="rect">
              <a:avLst/>
            </a:prstGeom>
            <a:solidFill>
              <a:srgbClr val="8D53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b="1" dirty="0">
                  <a:solidFill>
                    <a:srgbClr val="8D533E"/>
                  </a:solidFill>
                  <a:latin typeface="+mj-lt"/>
                  <a:cs typeface="Arial" panose="020B0604020202020204" pitchFamily="34" charset="0"/>
                </a:rPr>
                <a:t>1</a:t>
              </a:r>
            </a:p>
          </p:txBody>
        </p:sp>
      </p:grpSp>
      <p:sp>
        <p:nvSpPr>
          <p:cNvPr id="8" name="ZoneTexte 7">
            <a:extLst>
              <a:ext uri="{FF2B5EF4-FFF2-40B4-BE49-F238E27FC236}">
                <a16:creationId xmlns:a16="http://schemas.microsoft.com/office/drawing/2014/main" id="{463C49E9-FF8B-F9D6-EC48-7437736930F2}"/>
              </a:ext>
            </a:extLst>
          </p:cNvPr>
          <p:cNvSpPr txBox="1"/>
          <p:nvPr/>
        </p:nvSpPr>
        <p:spPr>
          <a:xfrm>
            <a:off x="1373601" y="2808000"/>
            <a:ext cx="5676900" cy="2310505"/>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En augmentant la </a:t>
            </a:r>
            <a:r>
              <a:rPr lang="fr-FR" sz="3600" b="1" dirty="0">
                <a:cs typeface="Arial" panose="020B0604020202020204" pitchFamily="34" charset="0"/>
              </a:rPr>
              <a:t>couverture des sols </a:t>
            </a:r>
            <a:r>
              <a:rPr lang="fr-FR" sz="3600" dirty="0">
                <a:cs typeface="Arial" panose="020B0604020202020204" pitchFamily="34" charset="0"/>
              </a:rPr>
              <a:t>en introduisant des </a:t>
            </a:r>
            <a:r>
              <a:rPr lang="fr-FR" sz="3600" b="1" dirty="0">
                <a:cs typeface="Arial" panose="020B0604020202020204" pitchFamily="34" charset="0"/>
              </a:rPr>
              <a:t>cultures intermédiaires.</a:t>
            </a:r>
          </a:p>
        </p:txBody>
      </p:sp>
      <p:grpSp>
        <p:nvGrpSpPr>
          <p:cNvPr id="10" name="Groupe 9">
            <a:extLst>
              <a:ext uri="{FF2B5EF4-FFF2-40B4-BE49-F238E27FC236}">
                <a16:creationId xmlns:a16="http://schemas.microsoft.com/office/drawing/2014/main" id="{615F7943-2886-1587-BBE8-8D166DB7319E}"/>
              </a:ext>
            </a:extLst>
          </p:cNvPr>
          <p:cNvGrpSpPr/>
          <p:nvPr/>
        </p:nvGrpSpPr>
        <p:grpSpPr>
          <a:xfrm>
            <a:off x="8608226" y="2808000"/>
            <a:ext cx="468000" cy="3636000"/>
            <a:chOff x="325784" y="5474446"/>
            <a:chExt cx="468000" cy="3636000"/>
          </a:xfrm>
        </p:grpSpPr>
        <p:sp>
          <p:nvSpPr>
            <p:cNvPr id="12" name="Rectangle 11">
              <a:extLst>
                <a:ext uri="{FF2B5EF4-FFF2-40B4-BE49-F238E27FC236}">
                  <a16:creationId xmlns:a16="http://schemas.microsoft.com/office/drawing/2014/main" id="{00839795-788F-0037-D0DA-955FA87472AC}"/>
                </a:ext>
              </a:extLst>
            </p:cNvPr>
            <p:cNvSpPr/>
            <p:nvPr/>
          </p:nvSpPr>
          <p:spPr>
            <a:xfrm>
              <a:off x="577784" y="6122446"/>
              <a:ext cx="216000" cy="2988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4" name="Rectangle 13">
              <a:extLst>
                <a:ext uri="{FF2B5EF4-FFF2-40B4-BE49-F238E27FC236}">
                  <a16:creationId xmlns:a16="http://schemas.microsoft.com/office/drawing/2014/main" id="{95179D61-B945-ABBB-0B2C-9D5B8DA0A059}"/>
                </a:ext>
              </a:extLst>
            </p:cNvPr>
            <p:cNvSpPr/>
            <p:nvPr/>
          </p:nvSpPr>
          <p:spPr>
            <a:xfrm>
              <a:off x="325784" y="5474446"/>
              <a:ext cx="468000" cy="648000"/>
            </a:xfrm>
            <a:prstGeom prst="rect">
              <a:avLst/>
            </a:prstGeom>
            <a:solidFill>
              <a:srgbClr val="8D53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b="1" dirty="0">
                  <a:solidFill>
                    <a:srgbClr val="8D533E"/>
                  </a:solidFill>
                  <a:latin typeface="+mj-lt"/>
                  <a:cs typeface="Arial" panose="020B0604020202020204" pitchFamily="34" charset="0"/>
                </a:rPr>
                <a:t>2</a:t>
              </a:r>
            </a:p>
          </p:txBody>
        </p:sp>
      </p:grpSp>
      <p:sp>
        <p:nvSpPr>
          <p:cNvPr id="20" name="ZoneTexte 19">
            <a:extLst>
              <a:ext uri="{FF2B5EF4-FFF2-40B4-BE49-F238E27FC236}">
                <a16:creationId xmlns:a16="http://schemas.microsoft.com/office/drawing/2014/main" id="{E89C242C-C6EC-E696-28E5-46A703AB454B}"/>
              </a:ext>
            </a:extLst>
          </p:cNvPr>
          <p:cNvSpPr txBox="1"/>
          <p:nvPr/>
        </p:nvSpPr>
        <p:spPr>
          <a:xfrm>
            <a:off x="9256224" y="2808000"/>
            <a:ext cx="6950551" cy="2802948"/>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En réduisant le </a:t>
            </a:r>
            <a:r>
              <a:rPr lang="fr-FR" sz="3600" b="1" dirty="0">
                <a:cs typeface="Arial" panose="020B0604020202020204" pitchFamily="34" charset="0"/>
              </a:rPr>
              <a:t>travail du sol </a:t>
            </a:r>
            <a:r>
              <a:rPr lang="fr-FR" sz="2800" dirty="0">
                <a:cs typeface="Arial" panose="020B0604020202020204" pitchFamily="34" charset="0"/>
              </a:rPr>
              <a:t>(attention, cette pratique peut conduire à une utilisation accrue d'herbicides, ce qui est problématique pour la biodiversité, la qualité de l'eau et la santé humaine).</a:t>
            </a:r>
          </a:p>
        </p:txBody>
      </p:sp>
      <p:grpSp>
        <p:nvGrpSpPr>
          <p:cNvPr id="39" name="Groupe 38">
            <a:extLst>
              <a:ext uri="{FF2B5EF4-FFF2-40B4-BE49-F238E27FC236}">
                <a16:creationId xmlns:a16="http://schemas.microsoft.com/office/drawing/2014/main" id="{876946C9-7960-270A-BECA-69B590286A15}"/>
              </a:ext>
            </a:extLst>
          </p:cNvPr>
          <p:cNvGrpSpPr/>
          <p:nvPr/>
        </p:nvGrpSpPr>
        <p:grpSpPr>
          <a:xfrm>
            <a:off x="16446396" y="5860597"/>
            <a:ext cx="7200000" cy="5172005"/>
            <a:chOff x="16446396" y="5073362"/>
            <a:chExt cx="7200000" cy="5172005"/>
          </a:xfrm>
        </p:grpSpPr>
        <p:sp>
          <p:nvSpPr>
            <p:cNvPr id="16" name="ZoneTexte 15">
              <a:extLst>
                <a:ext uri="{FF2B5EF4-FFF2-40B4-BE49-F238E27FC236}">
                  <a16:creationId xmlns:a16="http://schemas.microsoft.com/office/drawing/2014/main" id="{E5AEB1DC-3FDC-1A77-E614-D1FD1D5D816A}"/>
                </a:ext>
              </a:extLst>
            </p:cNvPr>
            <p:cNvSpPr txBox="1"/>
            <p:nvPr/>
          </p:nvSpPr>
          <p:spPr>
            <a:xfrm>
              <a:off x="19201112" y="9897361"/>
              <a:ext cx="4445284"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CHEVET Karine</a:t>
              </a:r>
            </a:p>
          </p:txBody>
        </p:sp>
        <p:pic>
          <p:nvPicPr>
            <p:cNvPr id="34" name="Image 33">
              <a:extLst>
                <a:ext uri="{FF2B5EF4-FFF2-40B4-BE49-F238E27FC236}">
                  <a16:creationId xmlns:a16="http://schemas.microsoft.com/office/drawing/2014/main" id="{1329F16D-0848-9935-2243-6E945B8EFC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446396" y="5073362"/>
              <a:ext cx="7199999" cy="4824000"/>
            </a:xfrm>
            <a:prstGeom prst="rect">
              <a:avLst/>
            </a:prstGeom>
          </p:spPr>
        </p:pic>
      </p:grpSp>
      <p:grpSp>
        <p:nvGrpSpPr>
          <p:cNvPr id="29" name="Groupe 28">
            <a:extLst>
              <a:ext uri="{FF2B5EF4-FFF2-40B4-BE49-F238E27FC236}">
                <a16:creationId xmlns:a16="http://schemas.microsoft.com/office/drawing/2014/main" id="{4BE99EC8-0804-D450-0A1B-1447CDAFC5FE}"/>
              </a:ext>
            </a:extLst>
          </p:cNvPr>
          <p:cNvGrpSpPr/>
          <p:nvPr/>
        </p:nvGrpSpPr>
        <p:grpSpPr>
          <a:xfrm>
            <a:off x="16446395" y="2808000"/>
            <a:ext cx="468000" cy="3636000"/>
            <a:chOff x="325784" y="5474446"/>
            <a:chExt cx="468000" cy="3636000"/>
          </a:xfrm>
        </p:grpSpPr>
        <p:sp>
          <p:nvSpPr>
            <p:cNvPr id="30" name="Rectangle 29">
              <a:extLst>
                <a:ext uri="{FF2B5EF4-FFF2-40B4-BE49-F238E27FC236}">
                  <a16:creationId xmlns:a16="http://schemas.microsoft.com/office/drawing/2014/main" id="{ED592969-781A-6F83-0DD9-68813456E5E2}"/>
                </a:ext>
              </a:extLst>
            </p:cNvPr>
            <p:cNvSpPr/>
            <p:nvPr/>
          </p:nvSpPr>
          <p:spPr>
            <a:xfrm>
              <a:off x="577784" y="6122446"/>
              <a:ext cx="216000" cy="2988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1" name="Rectangle 30">
              <a:extLst>
                <a:ext uri="{FF2B5EF4-FFF2-40B4-BE49-F238E27FC236}">
                  <a16:creationId xmlns:a16="http://schemas.microsoft.com/office/drawing/2014/main" id="{D30959F6-849E-AEAC-C8EB-3BB7DD4E5BE8}"/>
                </a:ext>
              </a:extLst>
            </p:cNvPr>
            <p:cNvSpPr/>
            <p:nvPr/>
          </p:nvSpPr>
          <p:spPr>
            <a:xfrm>
              <a:off x="325784" y="5474446"/>
              <a:ext cx="468000" cy="648000"/>
            </a:xfrm>
            <a:prstGeom prst="rect">
              <a:avLst/>
            </a:prstGeom>
            <a:solidFill>
              <a:srgbClr val="8D53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b="1" dirty="0">
                  <a:solidFill>
                    <a:srgbClr val="8D533E"/>
                  </a:solidFill>
                  <a:latin typeface="+mj-lt"/>
                  <a:cs typeface="Arial" panose="020B0604020202020204" pitchFamily="34" charset="0"/>
                </a:rPr>
                <a:t>3</a:t>
              </a:r>
            </a:p>
          </p:txBody>
        </p:sp>
      </p:grpSp>
      <p:sp>
        <p:nvSpPr>
          <p:cNvPr id="32" name="ZoneTexte 31">
            <a:extLst>
              <a:ext uri="{FF2B5EF4-FFF2-40B4-BE49-F238E27FC236}">
                <a16:creationId xmlns:a16="http://schemas.microsoft.com/office/drawing/2014/main" id="{DBA04C75-AB89-9456-DFF4-A41BF15D72E4}"/>
              </a:ext>
            </a:extLst>
          </p:cNvPr>
          <p:cNvSpPr txBox="1"/>
          <p:nvPr/>
        </p:nvSpPr>
        <p:spPr>
          <a:xfrm>
            <a:off x="17094393" y="2808000"/>
            <a:ext cx="6950551" cy="1756508"/>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En augmentant la part des </a:t>
            </a:r>
            <a:r>
              <a:rPr lang="fr-FR" sz="3600" b="1" dirty="0">
                <a:cs typeface="Arial" panose="020B0604020202020204" pitchFamily="34" charset="0"/>
              </a:rPr>
              <a:t>prairies temporaires </a:t>
            </a:r>
            <a:r>
              <a:rPr lang="fr-FR" sz="3600" dirty="0">
                <a:cs typeface="Arial" panose="020B0604020202020204" pitchFamily="34" charset="0"/>
              </a:rPr>
              <a:t>dans les successions culturales.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e 49">
            <a:extLst>
              <a:ext uri="{FF2B5EF4-FFF2-40B4-BE49-F238E27FC236}">
                <a16:creationId xmlns:a16="http://schemas.microsoft.com/office/drawing/2014/main" id="{113F0916-6AAD-8F6E-F419-020DD64A244E}"/>
              </a:ext>
            </a:extLst>
          </p:cNvPr>
          <p:cNvGrpSpPr/>
          <p:nvPr/>
        </p:nvGrpSpPr>
        <p:grpSpPr>
          <a:xfrm>
            <a:off x="8585999" y="4855227"/>
            <a:ext cx="7199999" cy="5172006"/>
            <a:chOff x="8585999" y="4855227"/>
            <a:chExt cx="7199999" cy="5172006"/>
          </a:xfrm>
        </p:grpSpPr>
        <p:sp>
          <p:nvSpPr>
            <p:cNvPr id="22" name="ZoneTexte 21">
              <a:extLst>
                <a:ext uri="{FF2B5EF4-FFF2-40B4-BE49-F238E27FC236}">
                  <a16:creationId xmlns:a16="http://schemas.microsoft.com/office/drawing/2014/main" id="{2475317D-4016-1A5A-212A-0DF01C188E6F}"/>
                </a:ext>
              </a:extLst>
            </p:cNvPr>
            <p:cNvSpPr txBox="1"/>
            <p:nvPr/>
          </p:nvSpPr>
          <p:spPr>
            <a:xfrm>
              <a:off x="11328711" y="9679227"/>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NICOLAS Bertrand</a:t>
              </a:r>
            </a:p>
          </p:txBody>
        </p:sp>
        <p:pic>
          <p:nvPicPr>
            <p:cNvPr id="48" name="Image 47">
              <a:extLst>
                <a:ext uri="{FF2B5EF4-FFF2-40B4-BE49-F238E27FC236}">
                  <a16:creationId xmlns:a16="http://schemas.microsoft.com/office/drawing/2014/main" id="{5B304790-2C59-B27C-CC55-7807E869F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5999" y="4855227"/>
              <a:ext cx="7199999" cy="4823998"/>
            </a:xfrm>
            <a:prstGeom prst="rect">
              <a:avLst/>
            </a:prstGeom>
          </p:spPr>
        </p:pic>
      </p:grpSp>
      <p:grpSp>
        <p:nvGrpSpPr>
          <p:cNvPr id="49" name="Groupe 48">
            <a:extLst>
              <a:ext uri="{FF2B5EF4-FFF2-40B4-BE49-F238E27FC236}">
                <a16:creationId xmlns:a16="http://schemas.microsoft.com/office/drawing/2014/main" id="{FEB90513-DE23-5A69-99A3-AD4230887E09}"/>
              </a:ext>
            </a:extLst>
          </p:cNvPr>
          <p:cNvGrpSpPr/>
          <p:nvPr/>
        </p:nvGrpSpPr>
        <p:grpSpPr>
          <a:xfrm>
            <a:off x="16446396" y="4855227"/>
            <a:ext cx="7200000" cy="5172005"/>
            <a:chOff x="16446396" y="4855227"/>
            <a:chExt cx="7200000" cy="5172005"/>
          </a:xfrm>
        </p:grpSpPr>
        <p:sp>
          <p:nvSpPr>
            <p:cNvPr id="35" name="ZoneTexte 34">
              <a:extLst>
                <a:ext uri="{FF2B5EF4-FFF2-40B4-BE49-F238E27FC236}">
                  <a16:creationId xmlns:a16="http://schemas.microsoft.com/office/drawing/2014/main" id="{7B27F5E5-A853-098A-B32F-CE0CC4C0DB6D}"/>
                </a:ext>
              </a:extLst>
            </p:cNvPr>
            <p:cNvSpPr txBox="1"/>
            <p:nvPr/>
          </p:nvSpPr>
          <p:spPr>
            <a:xfrm>
              <a:off x="19201112" y="9679226"/>
              <a:ext cx="4445284"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BOUISSON Yvan</a:t>
              </a:r>
            </a:p>
          </p:txBody>
        </p:sp>
        <p:pic>
          <p:nvPicPr>
            <p:cNvPr id="46" name="Image 45">
              <a:extLst>
                <a:ext uri="{FF2B5EF4-FFF2-40B4-BE49-F238E27FC236}">
                  <a16:creationId xmlns:a16="http://schemas.microsoft.com/office/drawing/2014/main" id="{F01A1C94-E354-37CE-58D0-DF54844E6E48}"/>
                </a:ext>
              </a:extLst>
            </p:cNvPr>
            <p:cNvPicPr>
              <a:picLocks noChangeAspect="1"/>
            </p:cNvPicPr>
            <p:nvPr/>
          </p:nvPicPr>
          <p:blipFill>
            <a:blip r:embed="rId4" cstate="print">
              <a:extLst>
                <a:ext uri="{28A0092B-C50C-407E-A947-70E740481C1C}">
                  <a14:useLocalDpi xmlns:a14="http://schemas.microsoft.com/office/drawing/2010/main" val="0"/>
                </a:ext>
              </a:extLst>
            </a:blip>
            <a:srcRect r="-167"/>
            <a:stretch/>
          </p:blipFill>
          <p:spPr>
            <a:xfrm>
              <a:off x="16446396" y="4855227"/>
              <a:ext cx="7199998" cy="4823998"/>
            </a:xfrm>
            <a:prstGeom prst="rect">
              <a:avLst/>
            </a:prstGeom>
          </p:spPr>
        </p:pic>
      </p:grpSp>
      <p:sp>
        <p:nvSpPr>
          <p:cNvPr id="19" name="Titre 18">
            <a:extLst>
              <a:ext uri="{FF2B5EF4-FFF2-40B4-BE49-F238E27FC236}">
                <a16:creationId xmlns:a16="http://schemas.microsoft.com/office/drawing/2014/main" id="{B47252D0-A680-9F1E-580F-A0C36B532FD4}"/>
              </a:ext>
            </a:extLst>
          </p:cNvPr>
          <p:cNvSpPr>
            <a:spLocks noGrp="1"/>
          </p:cNvSpPr>
          <p:nvPr>
            <p:ph type="title"/>
          </p:nvPr>
        </p:nvSpPr>
        <p:spPr>
          <a:xfrm>
            <a:off x="1905000" y="206375"/>
            <a:ext cx="21202650" cy="1625278"/>
          </a:xfrm>
        </p:spPr>
        <p:txBody>
          <a:bodyPr/>
          <a:lstStyle/>
          <a:p>
            <a:r>
              <a:rPr lang="fr-FR" spc="-20" dirty="0"/>
              <a:t>Augmenter les entrées ou réduire les pertes de carbone pour maintenir ou augmenter les stocks de carbone dans les sols cultivés </a:t>
            </a:r>
          </a:p>
        </p:txBody>
      </p:sp>
      <p:sp>
        <p:nvSpPr>
          <p:cNvPr id="20" name="ZoneTexte 19">
            <a:extLst>
              <a:ext uri="{FF2B5EF4-FFF2-40B4-BE49-F238E27FC236}">
                <a16:creationId xmlns:a16="http://schemas.microsoft.com/office/drawing/2014/main" id="{B1023610-EE35-66B9-6675-98C6DE2C2FC4}"/>
              </a:ext>
            </a:extLst>
          </p:cNvPr>
          <p:cNvSpPr txBox="1"/>
          <p:nvPr/>
        </p:nvSpPr>
        <p:spPr>
          <a:xfrm>
            <a:off x="3270130" y="10410942"/>
            <a:ext cx="17627293" cy="2678892"/>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b="1" dirty="0">
                <a:cs typeface="Arial" panose="020B0604020202020204" pitchFamily="34" charset="0"/>
              </a:rPr>
              <a:t>1,2 Gt de carbone par an pourraient être stockées à l'échelle globale dans les sols agricoles </a:t>
            </a:r>
            <a:r>
              <a:rPr lang="fr-FR" sz="4000" dirty="0">
                <a:cs typeface="Arial" panose="020B0604020202020204" pitchFamily="34" charset="0"/>
              </a:rPr>
              <a:t>(cultures et prairies) (GIEC 2014), ce qui compenserait plus de 10 % des émissions anthropiques annuelles.</a:t>
            </a:r>
          </a:p>
        </p:txBody>
      </p:sp>
      <p:cxnSp>
        <p:nvCxnSpPr>
          <p:cNvPr id="21" name="Connecteur droit avec flèche 20">
            <a:extLst>
              <a:ext uri="{FF2B5EF4-FFF2-40B4-BE49-F238E27FC236}">
                <a16:creationId xmlns:a16="http://schemas.microsoft.com/office/drawing/2014/main" id="{9E324013-1B1D-8A91-DAE2-79541FA9AA42}"/>
              </a:ext>
            </a:extLst>
          </p:cNvPr>
          <p:cNvCxnSpPr>
            <a:cxnSpLocks/>
          </p:cNvCxnSpPr>
          <p:nvPr/>
        </p:nvCxnSpPr>
        <p:spPr>
          <a:xfrm flipH="1">
            <a:off x="2836097" y="1110396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grpSp>
        <p:nvGrpSpPr>
          <p:cNvPr id="44" name="Groupe 43">
            <a:extLst>
              <a:ext uri="{FF2B5EF4-FFF2-40B4-BE49-F238E27FC236}">
                <a16:creationId xmlns:a16="http://schemas.microsoft.com/office/drawing/2014/main" id="{596ED4F9-0B78-6633-4727-21B6C4958364}"/>
              </a:ext>
            </a:extLst>
          </p:cNvPr>
          <p:cNvGrpSpPr/>
          <p:nvPr/>
        </p:nvGrpSpPr>
        <p:grpSpPr>
          <a:xfrm>
            <a:off x="725601" y="4855227"/>
            <a:ext cx="7200000" cy="5161561"/>
            <a:chOff x="725601" y="4855227"/>
            <a:chExt cx="7200000" cy="5161561"/>
          </a:xfrm>
        </p:grpSpPr>
        <p:pic>
          <p:nvPicPr>
            <p:cNvPr id="43" name="Image 42">
              <a:extLst>
                <a:ext uri="{FF2B5EF4-FFF2-40B4-BE49-F238E27FC236}">
                  <a16:creationId xmlns:a16="http://schemas.microsoft.com/office/drawing/2014/main" id="{B56CD5D1-C7BF-A497-FEE1-787F91297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601" y="4855227"/>
              <a:ext cx="7199999" cy="4823999"/>
            </a:xfrm>
            <a:prstGeom prst="rect">
              <a:avLst/>
            </a:prstGeom>
          </p:spPr>
        </p:pic>
        <p:sp>
          <p:nvSpPr>
            <p:cNvPr id="25" name="ZoneTexte 24">
              <a:extLst>
                <a:ext uri="{FF2B5EF4-FFF2-40B4-BE49-F238E27FC236}">
                  <a16:creationId xmlns:a16="http://schemas.microsoft.com/office/drawing/2014/main" id="{9B122169-65CF-E2EB-D13D-2E7953D5B89F}"/>
                </a:ext>
              </a:extLst>
            </p:cNvPr>
            <p:cNvSpPr txBox="1"/>
            <p:nvPr/>
          </p:nvSpPr>
          <p:spPr>
            <a:xfrm>
              <a:off x="3468314" y="9668782"/>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MAITRE Christophe</a:t>
              </a:r>
            </a:p>
          </p:txBody>
        </p:sp>
      </p:grpSp>
      <p:grpSp>
        <p:nvGrpSpPr>
          <p:cNvPr id="26" name="Groupe 25">
            <a:extLst>
              <a:ext uri="{FF2B5EF4-FFF2-40B4-BE49-F238E27FC236}">
                <a16:creationId xmlns:a16="http://schemas.microsoft.com/office/drawing/2014/main" id="{128FD987-8407-0A4F-6F39-73B8167E3F8E}"/>
              </a:ext>
            </a:extLst>
          </p:cNvPr>
          <p:cNvGrpSpPr/>
          <p:nvPr/>
        </p:nvGrpSpPr>
        <p:grpSpPr>
          <a:xfrm>
            <a:off x="725601" y="2808000"/>
            <a:ext cx="468000" cy="2628000"/>
            <a:chOff x="325784" y="5474446"/>
            <a:chExt cx="468000" cy="2628000"/>
          </a:xfrm>
        </p:grpSpPr>
        <p:sp>
          <p:nvSpPr>
            <p:cNvPr id="27" name="Rectangle 26">
              <a:extLst>
                <a:ext uri="{FF2B5EF4-FFF2-40B4-BE49-F238E27FC236}">
                  <a16:creationId xmlns:a16="http://schemas.microsoft.com/office/drawing/2014/main" id="{9F80D456-A037-2AB5-8D01-6B6C2DB9255F}"/>
                </a:ext>
              </a:extLst>
            </p:cNvPr>
            <p:cNvSpPr/>
            <p:nvPr/>
          </p:nvSpPr>
          <p:spPr>
            <a:xfrm>
              <a:off x="577784" y="6122446"/>
              <a:ext cx="216000" cy="1980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8" name="Rectangle 27">
              <a:extLst>
                <a:ext uri="{FF2B5EF4-FFF2-40B4-BE49-F238E27FC236}">
                  <a16:creationId xmlns:a16="http://schemas.microsoft.com/office/drawing/2014/main" id="{288A5377-3BCF-4039-1CD9-F071C332A280}"/>
                </a:ext>
              </a:extLst>
            </p:cNvPr>
            <p:cNvSpPr/>
            <p:nvPr/>
          </p:nvSpPr>
          <p:spPr>
            <a:xfrm>
              <a:off x="325784" y="5474446"/>
              <a:ext cx="468000" cy="648000"/>
            </a:xfrm>
            <a:prstGeom prst="rect">
              <a:avLst/>
            </a:prstGeom>
            <a:solidFill>
              <a:srgbClr val="8D53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b="1" dirty="0">
                  <a:solidFill>
                    <a:srgbClr val="8D533E"/>
                  </a:solidFill>
                  <a:latin typeface="+mj-lt"/>
                  <a:cs typeface="Arial" panose="020B0604020202020204" pitchFamily="34" charset="0"/>
                </a:rPr>
                <a:t>4</a:t>
              </a:r>
            </a:p>
          </p:txBody>
        </p:sp>
      </p:grpSp>
      <p:sp>
        <p:nvSpPr>
          <p:cNvPr id="29" name="ZoneTexte 28">
            <a:extLst>
              <a:ext uri="{FF2B5EF4-FFF2-40B4-BE49-F238E27FC236}">
                <a16:creationId xmlns:a16="http://schemas.microsoft.com/office/drawing/2014/main" id="{956136BD-8DE7-73DE-E7F3-7C3A03B3F98D}"/>
              </a:ext>
            </a:extLst>
          </p:cNvPr>
          <p:cNvSpPr txBox="1"/>
          <p:nvPr/>
        </p:nvSpPr>
        <p:spPr>
          <a:xfrm>
            <a:off x="1373601" y="2808000"/>
            <a:ext cx="6552000" cy="1756508"/>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En apportant de la </a:t>
            </a:r>
            <a:r>
              <a:rPr lang="fr-FR" sz="3600" b="1" dirty="0">
                <a:cs typeface="Arial" panose="020B0604020202020204" pitchFamily="34" charset="0"/>
              </a:rPr>
              <a:t>matière organique </a:t>
            </a:r>
            <a:r>
              <a:rPr lang="fr-FR" sz="3600" dirty="0">
                <a:cs typeface="Arial" panose="020B0604020202020204" pitchFamily="34" charset="0"/>
              </a:rPr>
              <a:t>sur les sols sous forme d'amendements.</a:t>
            </a:r>
            <a:endParaRPr lang="fr-FR" sz="3600" b="1" dirty="0">
              <a:cs typeface="Arial" panose="020B0604020202020204" pitchFamily="34" charset="0"/>
            </a:endParaRPr>
          </a:p>
        </p:txBody>
      </p:sp>
      <p:grpSp>
        <p:nvGrpSpPr>
          <p:cNvPr id="30" name="Groupe 29">
            <a:extLst>
              <a:ext uri="{FF2B5EF4-FFF2-40B4-BE49-F238E27FC236}">
                <a16:creationId xmlns:a16="http://schemas.microsoft.com/office/drawing/2014/main" id="{41045613-A0CE-FFC2-5A41-7C32EBC63CD5}"/>
              </a:ext>
            </a:extLst>
          </p:cNvPr>
          <p:cNvGrpSpPr/>
          <p:nvPr/>
        </p:nvGrpSpPr>
        <p:grpSpPr>
          <a:xfrm>
            <a:off x="8608226" y="2808000"/>
            <a:ext cx="468000" cy="2628000"/>
            <a:chOff x="325784" y="5474446"/>
            <a:chExt cx="468000" cy="2628000"/>
          </a:xfrm>
        </p:grpSpPr>
        <p:sp>
          <p:nvSpPr>
            <p:cNvPr id="31" name="Rectangle 30">
              <a:extLst>
                <a:ext uri="{FF2B5EF4-FFF2-40B4-BE49-F238E27FC236}">
                  <a16:creationId xmlns:a16="http://schemas.microsoft.com/office/drawing/2014/main" id="{18DED797-17F6-63E7-0484-96F8ED7B2774}"/>
                </a:ext>
              </a:extLst>
            </p:cNvPr>
            <p:cNvSpPr/>
            <p:nvPr/>
          </p:nvSpPr>
          <p:spPr>
            <a:xfrm>
              <a:off x="577784" y="6122446"/>
              <a:ext cx="216000" cy="1980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2" name="Rectangle 31">
              <a:extLst>
                <a:ext uri="{FF2B5EF4-FFF2-40B4-BE49-F238E27FC236}">
                  <a16:creationId xmlns:a16="http://schemas.microsoft.com/office/drawing/2014/main" id="{651532CA-52A5-8AE8-0FA4-FA6AAE256E8A}"/>
                </a:ext>
              </a:extLst>
            </p:cNvPr>
            <p:cNvSpPr/>
            <p:nvPr/>
          </p:nvSpPr>
          <p:spPr>
            <a:xfrm>
              <a:off x="325784" y="5474446"/>
              <a:ext cx="468000" cy="648000"/>
            </a:xfrm>
            <a:prstGeom prst="rect">
              <a:avLst/>
            </a:prstGeom>
            <a:solidFill>
              <a:srgbClr val="8D53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b="1" dirty="0">
                  <a:solidFill>
                    <a:srgbClr val="8D533E"/>
                  </a:solidFill>
                  <a:latin typeface="+mj-lt"/>
                  <a:cs typeface="Arial" panose="020B0604020202020204" pitchFamily="34" charset="0"/>
                </a:rPr>
                <a:t>5</a:t>
              </a:r>
            </a:p>
          </p:txBody>
        </p:sp>
      </p:grpSp>
      <p:sp>
        <p:nvSpPr>
          <p:cNvPr id="33" name="ZoneTexte 32">
            <a:extLst>
              <a:ext uri="{FF2B5EF4-FFF2-40B4-BE49-F238E27FC236}">
                <a16:creationId xmlns:a16="http://schemas.microsoft.com/office/drawing/2014/main" id="{4508A9A6-7A05-7FA3-F6F3-4EA37027B629}"/>
              </a:ext>
            </a:extLst>
          </p:cNvPr>
          <p:cNvSpPr txBox="1"/>
          <p:nvPr/>
        </p:nvSpPr>
        <p:spPr>
          <a:xfrm>
            <a:off x="9256224" y="2808000"/>
            <a:ext cx="6950551" cy="1756508"/>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En développant </a:t>
            </a:r>
            <a:r>
              <a:rPr lang="fr-FR" sz="3600" b="1" dirty="0">
                <a:cs typeface="Arial" panose="020B0604020202020204" pitchFamily="34" charset="0"/>
              </a:rPr>
              <a:t>les haies et l'agroforesterie</a:t>
            </a:r>
            <a:r>
              <a:rPr lang="fr-FR" sz="3600" dirty="0">
                <a:cs typeface="Arial" panose="020B0604020202020204" pitchFamily="34" charset="0"/>
              </a:rPr>
              <a:t> à l'intérieur même des parcelles cultivées.</a:t>
            </a:r>
            <a:endParaRPr lang="fr-FR" sz="2800" dirty="0">
              <a:cs typeface="Arial" panose="020B0604020202020204" pitchFamily="34" charset="0"/>
            </a:endParaRPr>
          </a:p>
        </p:txBody>
      </p:sp>
      <p:grpSp>
        <p:nvGrpSpPr>
          <p:cNvPr id="37" name="Groupe 36">
            <a:extLst>
              <a:ext uri="{FF2B5EF4-FFF2-40B4-BE49-F238E27FC236}">
                <a16:creationId xmlns:a16="http://schemas.microsoft.com/office/drawing/2014/main" id="{1EDC3E2E-B06D-E160-DDE9-2E7F34770B42}"/>
              </a:ext>
            </a:extLst>
          </p:cNvPr>
          <p:cNvGrpSpPr/>
          <p:nvPr/>
        </p:nvGrpSpPr>
        <p:grpSpPr>
          <a:xfrm>
            <a:off x="16446395" y="2808000"/>
            <a:ext cx="468000" cy="2628000"/>
            <a:chOff x="325784" y="5474446"/>
            <a:chExt cx="468000" cy="2628000"/>
          </a:xfrm>
        </p:grpSpPr>
        <p:sp>
          <p:nvSpPr>
            <p:cNvPr id="38" name="Rectangle 37">
              <a:extLst>
                <a:ext uri="{FF2B5EF4-FFF2-40B4-BE49-F238E27FC236}">
                  <a16:creationId xmlns:a16="http://schemas.microsoft.com/office/drawing/2014/main" id="{0E8910E7-AA52-2759-BD07-F987A9F9BE7E}"/>
                </a:ext>
              </a:extLst>
            </p:cNvPr>
            <p:cNvSpPr/>
            <p:nvPr/>
          </p:nvSpPr>
          <p:spPr>
            <a:xfrm>
              <a:off x="577784" y="6122446"/>
              <a:ext cx="216000" cy="1980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9" name="Rectangle 38">
              <a:extLst>
                <a:ext uri="{FF2B5EF4-FFF2-40B4-BE49-F238E27FC236}">
                  <a16:creationId xmlns:a16="http://schemas.microsoft.com/office/drawing/2014/main" id="{32799C23-8877-F883-02A8-B313CD47066A}"/>
                </a:ext>
              </a:extLst>
            </p:cNvPr>
            <p:cNvSpPr/>
            <p:nvPr/>
          </p:nvSpPr>
          <p:spPr>
            <a:xfrm>
              <a:off x="325784" y="5474446"/>
              <a:ext cx="468000" cy="648000"/>
            </a:xfrm>
            <a:prstGeom prst="rect">
              <a:avLst/>
            </a:prstGeom>
            <a:solidFill>
              <a:srgbClr val="8D53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b="1" dirty="0">
                  <a:solidFill>
                    <a:srgbClr val="8D533E"/>
                  </a:solidFill>
                  <a:latin typeface="+mj-lt"/>
                  <a:cs typeface="Arial" panose="020B0604020202020204" pitchFamily="34" charset="0"/>
                </a:rPr>
                <a:t>6</a:t>
              </a:r>
            </a:p>
          </p:txBody>
        </p:sp>
      </p:grpSp>
      <p:sp>
        <p:nvSpPr>
          <p:cNvPr id="40" name="ZoneTexte 39">
            <a:extLst>
              <a:ext uri="{FF2B5EF4-FFF2-40B4-BE49-F238E27FC236}">
                <a16:creationId xmlns:a16="http://schemas.microsoft.com/office/drawing/2014/main" id="{51E0440A-7845-197C-7D48-7DC178446077}"/>
              </a:ext>
            </a:extLst>
          </p:cNvPr>
          <p:cNvSpPr txBox="1"/>
          <p:nvPr/>
        </p:nvSpPr>
        <p:spPr>
          <a:xfrm>
            <a:off x="17094393" y="2808000"/>
            <a:ext cx="6950551" cy="1756508"/>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En pratiquant </a:t>
            </a:r>
            <a:r>
              <a:rPr lang="fr-FR" sz="3600" b="1" dirty="0">
                <a:cs typeface="Arial" panose="020B0604020202020204" pitchFamily="34" charset="0"/>
              </a:rPr>
              <a:t>l'enherbement</a:t>
            </a:r>
            <a:r>
              <a:rPr lang="fr-FR" sz="3600" dirty="0">
                <a:cs typeface="Arial" panose="020B0604020202020204" pitchFamily="34" charset="0"/>
              </a:rPr>
              <a:t> des inter-rangs dans les vignobles et les vergers.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16ECBB1-3924-6094-1120-3CF19B01D298}"/>
              </a:ext>
            </a:extLst>
          </p:cNvPr>
          <p:cNvSpPr>
            <a:spLocks noGrp="1"/>
          </p:cNvSpPr>
          <p:nvPr>
            <p:ph type="title"/>
          </p:nvPr>
        </p:nvSpPr>
        <p:spPr>
          <a:xfrm>
            <a:off x="1905000" y="206375"/>
            <a:ext cx="21202650" cy="1625278"/>
          </a:xfrm>
        </p:spPr>
        <p:txBody>
          <a:bodyPr/>
          <a:lstStyle/>
          <a:p>
            <a:r>
              <a:rPr lang="fr-FR" spc="-20" dirty="0"/>
              <a:t>Quelle quantité de carbone serait-il possible de stocker dans les sols cultivées dans les prochaines décennies  en France Métropolitaine ?</a:t>
            </a:r>
          </a:p>
        </p:txBody>
      </p:sp>
      <p:sp>
        <p:nvSpPr>
          <p:cNvPr id="2" name="ZoneTexte 1">
            <a:extLst>
              <a:ext uri="{FF2B5EF4-FFF2-40B4-BE49-F238E27FC236}">
                <a16:creationId xmlns:a16="http://schemas.microsoft.com/office/drawing/2014/main" id="{08911905-9F71-F7AE-6BB5-071F593E8AD7}"/>
              </a:ext>
            </a:extLst>
          </p:cNvPr>
          <p:cNvSpPr txBox="1"/>
          <p:nvPr/>
        </p:nvSpPr>
        <p:spPr>
          <a:xfrm>
            <a:off x="1760644" y="10556714"/>
            <a:ext cx="21113870" cy="2032159"/>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À l'échelle du territoire métropolitain, l'augmentation des stocks de carbone dans les sols cultivés pourraient permettre de compenser </a:t>
            </a:r>
            <a:r>
              <a:rPr lang="fr-FR" sz="4000" b="1" dirty="0">
                <a:cs typeface="Arial" panose="020B0604020202020204" pitchFamily="34" charset="0"/>
              </a:rPr>
              <a:t>environ 5 % des émissions.</a:t>
            </a:r>
          </a:p>
        </p:txBody>
      </p:sp>
      <p:cxnSp>
        <p:nvCxnSpPr>
          <p:cNvPr id="11" name="Connecteur droit avec flèche 10">
            <a:extLst>
              <a:ext uri="{FF2B5EF4-FFF2-40B4-BE49-F238E27FC236}">
                <a16:creationId xmlns:a16="http://schemas.microsoft.com/office/drawing/2014/main" id="{313BC7C0-0B7D-A586-4197-BDEA216105A0}"/>
              </a:ext>
            </a:extLst>
          </p:cNvPr>
          <p:cNvCxnSpPr>
            <a:cxnSpLocks/>
          </p:cNvCxnSpPr>
          <p:nvPr/>
        </p:nvCxnSpPr>
        <p:spPr>
          <a:xfrm flipH="1">
            <a:off x="1326611" y="11249740"/>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graphicFrame>
        <p:nvGraphicFramePr>
          <p:cNvPr id="13" name="Tableau 12">
            <a:extLst>
              <a:ext uri="{FF2B5EF4-FFF2-40B4-BE49-F238E27FC236}">
                <a16:creationId xmlns:a16="http://schemas.microsoft.com/office/drawing/2014/main" id="{90941B9F-98BC-3F6A-3DDC-2AF85F181E84}"/>
              </a:ext>
            </a:extLst>
          </p:cNvPr>
          <p:cNvGraphicFramePr>
            <a:graphicFrameLocks noGrp="1"/>
          </p:cNvGraphicFramePr>
          <p:nvPr>
            <p:extLst>
              <p:ext uri="{D42A27DB-BD31-4B8C-83A1-F6EECF244321}">
                <p14:modId xmlns:p14="http://schemas.microsoft.com/office/powerpoint/2010/main" val="3116211656"/>
              </p:ext>
            </p:extLst>
          </p:nvPr>
        </p:nvGraphicFramePr>
        <p:xfrm>
          <a:off x="738744" y="2562522"/>
          <a:ext cx="22905312" cy="7498080"/>
        </p:xfrm>
        <a:graphic>
          <a:graphicData uri="http://schemas.openxmlformats.org/drawingml/2006/table">
            <a:tbl>
              <a:tblPr firstRow="1" bandRow="1">
                <a:tableStyleId>{5940675A-B579-460E-94D1-54222C63F5DA}</a:tableStyleId>
              </a:tblPr>
              <a:tblGrid>
                <a:gridCol w="7938117">
                  <a:extLst>
                    <a:ext uri="{9D8B030D-6E8A-4147-A177-3AD203B41FA5}">
                      <a16:colId xmlns:a16="http://schemas.microsoft.com/office/drawing/2014/main" val="2219489134"/>
                    </a:ext>
                  </a:extLst>
                </a:gridCol>
                <a:gridCol w="3677478">
                  <a:extLst>
                    <a:ext uri="{9D8B030D-6E8A-4147-A177-3AD203B41FA5}">
                      <a16:colId xmlns:a16="http://schemas.microsoft.com/office/drawing/2014/main" val="3367777636"/>
                    </a:ext>
                  </a:extLst>
                </a:gridCol>
                <a:gridCol w="1689652">
                  <a:extLst>
                    <a:ext uri="{9D8B030D-6E8A-4147-A177-3AD203B41FA5}">
                      <a16:colId xmlns:a16="http://schemas.microsoft.com/office/drawing/2014/main" val="1594067319"/>
                    </a:ext>
                  </a:extLst>
                </a:gridCol>
                <a:gridCol w="3697357">
                  <a:extLst>
                    <a:ext uri="{9D8B030D-6E8A-4147-A177-3AD203B41FA5}">
                      <a16:colId xmlns:a16="http://schemas.microsoft.com/office/drawing/2014/main" val="4119125741"/>
                    </a:ext>
                  </a:extLst>
                </a:gridCol>
                <a:gridCol w="5902708">
                  <a:extLst>
                    <a:ext uri="{9D8B030D-6E8A-4147-A177-3AD203B41FA5}">
                      <a16:colId xmlns:a16="http://schemas.microsoft.com/office/drawing/2014/main" val="502337698"/>
                    </a:ext>
                  </a:extLst>
                </a:gridCol>
              </a:tblGrid>
              <a:tr h="89916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3600" b="1" dirty="0">
                          <a:cs typeface="Arial" panose="020B0604020202020204" pitchFamily="34" charset="0"/>
                        </a:rPr>
                        <a:t>Stockage additionnel par pratique</a:t>
                      </a:r>
                      <a:endParaRPr lang="fr-FR" sz="3600" dirty="0"/>
                    </a:p>
                  </a:txBody>
                  <a:tcPr anchor="ctr">
                    <a:lnL w="12700" cmpd="sng">
                      <a:noFill/>
                    </a:lnL>
                    <a:lnR w="381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algn="ctr"/>
                      <a:r>
                        <a:rPr lang="fr-FR" sz="2800" spc="-100" baseline="0" dirty="0">
                          <a:cs typeface="Arial" panose="020B0604020202020204" pitchFamily="34" charset="0"/>
                        </a:rPr>
                        <a:t>Stockage additionnel par ha d'assiette</a:t>
                      </a:r>
                      <a:br>
                        <a:rPr lang="fr-FR" sz="2800" spc="-100" baseline="0" dirty="0">
                          <a:cs typeface="Arial" panose="020B0604020202020204" pitchFamily="34" charset="0"/>
                        </a:rPr>
                      </a:br>
                      <a:r>
                        <a:rPr lang="fr-FR" sz="2800" spc="-100" baseline="0" dirty="0">
                          <a:cs typeface="Arial" panose="020B0604020202020204" pitchFamily="34" charset="0"/>
                        </a:rPr>
                        <a:t>Horizon 0-30 cm (kg C/ha/an)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fr-FR" sz="2800" spc="-100" baseline="0" dirty="0">
                          <a:cs typeface="Arial" panose="020B0604020202020204" pitchFamily="34" charset="0"/>
                        </a:rPr>
                        <a:t>Assiette</a:t>
                      </a:r>
                      <a:br>
                        <a:rPr lang="fr-FR" sz="2800" spc="-100" baseline="0" dirty="0">
                          <a:cs typeface="Arial" panose="020B0604020202020204" pitchFamily="34" charset="0"/>
                        </a:rPr>
                      </a:br>
                      <a:r>
                        <a:rPr lang="fr-FR" sz="2800" spc="-100" baseline="0" dirty="0">
                          <a:cs typeface="Arial" panose="020B0604020202020204" pitchFamily="34" charset="0"/>
                        </a:rPr>
                        <a:t>(M ha)</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fr-FR" sz="2800" spc="-100" baseline="0" dirty="0">
                          <a:cs typeface="Arial" panose="020B0604020202020204" pitchFamily="34" charset="0"/>
                        </a:rPr>
                        <a:t>Stockage additionnel</a:t>
                      </a:r>
                      <a:br>
                        <a:rPr lang="fr-FR" sz="2800" spc="-100" baseline="0" dirty="0">
                          <a:cs typeface="Arial" panose="020B0604020202020204" pitchFamily="34" charset="0"/>
                        </a:rPr>
                      </a:br>
                      <a:r>
                        <a:rPr lang="fr-FR" sz="2800" spc="-100" baseline="0" dirty="0">
                          <a:cs typeface="Arial" panose="020B0604020202020204" pitchFamily="34" charset="0"/>
                        </a:rPr>
                        <a:t>France entière</a:t>
                      </a:r>
                      <a:br>
                        <a:rPr lang="fr-FR" sz="2800" spc="-100" baseline="0" dirty="0">
                          <a:cs typeface="Arial" panose="020B0604020202020204" pitchFamily="34" charset="0"/>
                        </a:rPr>
                      </a:br>
                      <a:r>
                        <a:rPr lang="fr-FR" sz="2800" spc="-100" baseline="0" dirty="0">
                          <a:cs typeface="Arial" panose="020B0604020202020204" pitchFamily="34" charset="0"/>
                        </a:rPr>
                        <a:t>Horizon 0-30 cm</a:t>
                      </a:r>
                      <a:br>
                        <a:rPr lang="fr-FR" sz="2800" spc="-100" baseline="0" dirty="0">
                          <a:cs typeface="Arial" panose="020B0604020202020204" pitchFamily="34" charset="0"/>
                        </a:rPr>
                      </a:br>
                      <a:r>
                        <a:rPr lang="fr-FR" sz="2800" spc="-100" baseline="0" dirty="0">
                          <a:cs typeface="Arial" panose="020B0604020202020204" pitchFamily="34" charset="0"/>
                        </a:rPr>
                        <a:t>(Mt C/an)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fr-FR" sz="2800" spc="-100" baseline="0" dirty="0">
                          <a:cs typeface="Arial" panose="020B0604020202020204" pitchFamily="34" charset="0"/>
                        </a:rPr>
                        <a:t>Stockage additionnel, rapporté au stock du mode d'occupation du sol correspondant</a:t>
                      </a:r>
                      <a:br>
                        <a:rPr lang="fr-FR" sz="2800" spc="-100" baseline="0" dirty="0">
                          <a:cs typeface="Arial" panose="020B0604020202020204" pitchFamily="34" charset="0"/>
                        </a:rPr>
                      </a:br>
                      <a:r>
                        <a:rPr lang="fr-FR" sz="2800" spc="-100" baseline="0" dirty="0">
                          <a:cs typeface="Arial" panose="020B0604020202020204" pitchFamily="34" charset="0"/>
                        </a:rPr>
                        <a:t>(</a:t>
                      </a:r>
                      <a:r>
                        <a:rPr lang="fr-FR" sz="2800" spc="-100" baseline="0" dirty="0">
                          <a:latin typeface="Arial" panose="020B0604020202020204" pitchFamily="34" charset="0"/>
                          <a:ea typeface="Roboto" panose="02000000000000000000" pitchFamily="50" charset="0"/>
                          <a:cs typeface="Arial" panose="020B0604020202020204" pitchFamily="34" charset="0"/>
                        </a:rPr>
                        <a:t>‰</a:t>
                      </a:r>
                      <a:r>
                        <a:rPr lang="fr-FR" sz="2800" spc="-100" baseline="0" dirty="0"/>
                        <a:t>/an)</a:t>
                      </a:r>
                    </a:p>
                  </a:txBody>
                  <a:tcPr>
                    <a:lnL w="381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4090944"/>
                  </a:ext>
                </a:extLst>
              </a:tr>
              <a:tr h="899160">
                <a:tc>
                  <a: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fr-FR" sz="2000" kern="1200" dirty="0">
                          <a:solidFill>
                            <a:schemeClr val="bg1">
                              <a:lumMod val="65000"/>
                            </a:schemeClr>
                          </a:solidFill>
                          <a:latin typeface="+mn-lt"/>
                          <a:ea typeface="+mn-ea"/>
                          <a:cs typeface="Arial" panose="020B0604020202020204" pitchFamily="34" charset="0"/>
                        </a:rPr>
                        <a:t>(INRAE expertise 4 pour 1000, 2019)</a:t>
                      </a:r>
                    </a:p>
                  </a:txBody>
                  <a:tcPr marR="252000">
                    <a:lnL w="12700" cmpd="sng">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166201192"/>
                  </a:ext>
                </a:extLst>
              </a:tr>
              <a:tr h="370840">
                <a:tc>
                  <a:txBody>
                    <a:bodyPr/>
                    <a:lstStyle/>
                    <a:p>
                      <a:r>
                        <a:rPr lang="fr-FR" sz="2800" b="1" dirty="0">
                          <a:cs typeface="Arial" panose="020B0604020202020204" pitchFamily="34" charset="0"/>
                        </a:rPr>
                        <a:t>En grandes cultures et prairies temporaires</a:t>
                      </a:r>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157519048"/>
                  </a:ext>
                </a:extLst>
              </a:tr>
              <a:tr h="370840">
                <a:tc>
                  <a:txBody>
                    <a:bodyPr/>
                    <a:lstStyle/>
                    <a:p>
                      <a:r>
                        <a:rPr lang="fr-FR" sz="2800" spc="-100" baseline="0" dirty="0">
                          <a:cs typeface="Arial" panose="020B0604020202020204" pitchFamily="34" charset="0"/>
                        </a:rPr>
                        <a:t>Extension des cultures intermédiaires</a:t>
                      </a:r>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+126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16,03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+2,019</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1864104"/>
                  </a:ext>
                </a:extLst>
              </a:tr>
              <a:tr h="370840">
                <a:tc>
                  <a:txBody>
                    <a:bodyPr/>
                    <a:lstStyle/>
                    <a:p>
                      <a:r>
                        <a:rPr lang="fr-FR" sz="2800" spc="-100" baseline="0" dirty="0">
                          <a:cs typeface="Arial" panose="020B0604020202020204" pitchFamily="34" charset="0"/>
                        </a:rPr>
                        <a:t>Semis direct</a:t>
                      </a:r>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+60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11,29</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+0,677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8542205"/>
                  </a:ext>
                </a:extLst>
              </a:tr>
              <a:tr h="370840">
                <a:tc>
                  <a:txBody>
                    <a:bodyPr/>
                    <a:lstStyle/>
                    <a:p>
                      <a:r>
                        <a:rPr lang="fr-FR" sz="2800" spc="-100" baseline="0" dirty="0">
                          <a:cs typeface="Arial" panose="020B0604020202020204" pitchFamily="34" charset="0"/>
                        </a:rPr>
                        <a:t>Nouvelles ressources organiques</a:t>
                      </a:r>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+61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4,21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+0,257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555228"/>
                  </a:ext>
                </a:extLst>
              </a:tr>
              <a:tr h="370840">
                <a:tc>
                  <a:txBody>
                    <a:bodyPr/>
                    <a:lstStyle/>
                    <a:p>
                      <a:r>
                        <a:rPr lang="fr-FR" sz="2800" spc="-100" baseline="0" dirty="0">
                          <a:cs typeface="Arial" panose="020B0604020202020204" pitchFamily="34" charset="0"/>
                        </a:rPr>
                        <a:t>Insertion et allongement de prairies temporaires</a:t>
                      </a:r>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+114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6,63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+0,756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8993363"/>
                  </a:ext>
                </a:extLst>
              </a:tr>
              <a:tr h="370840">
                <a:tc>
                  <a:txBody>
                    <a:bodyPr/>
                    <a:lstStyle/>
                    <a:p>
                      <a:r>
                        <a:rPr lang="fr-FR" sz="2800" spc="-100" baseline="0" dirty="0">
                          <a:cs typeface="Arial" panose="020B0604020202020204" pitchFamily="34" charset="0"/>
                        </a:rPr>
                        <a:t>Agroforesterie </a:t>
                      </a:r>
                      <a:r>
                        <a:rPr lang="fr-FR" sz="2800" spc="-100" baseline="0" dirty="0" err="1"/>
                        <a:t>intraparcellaire</a:t>
                      </a:r>
                      <a:endParaRPr lang="fr-FR" sz="2800" spc="-100" baseline="0" dirty="0"/>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+207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5,33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+1,102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1527749"/>
                  </a:ext>
                </a:extLst>
              </a:tr>
              <a:tr h="0">
                <a:tc>
                  <a:txBody>
                    <a:bodyPr/>
                    <a:lstStyle/>
                    <a:p>
                      <a:r>
                        <a:rPr lang="fr-FR" sz="2800" spc="-100" baseline="0" dirty="0">
                          <a:cs typeface="Arial" panose="020B0604020202020204" pitchFamily="34" charset="0"/>
                        </a:rPr>
                        <a:t>Haies</a:t>
                      </a:r>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+17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8,83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+0,150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5096369"/>
                  </a:ext>
                </a:extLst>
              </a:tr>
              <a:tr h="316992">
                <a:tc>
                  <a:txBody>
                    <a:bodyPr/>
                    <a:lstStyle/>
                    <a:p>
                      <a:pPr algn="r"/>
                      <a:r>
                        <a:rPr lang="fr-FR" sz="2800" b="1" dirty="0">
                          <a:cs typeface="Arial" panose="020B0604020202020204" pitchFamily="34" charset="0"/>
                        </a:rPr>
                        <a:t>Total grandes cultures</a:t>
                      </a:r>
                    </a:p>
                  </a:txBody>
                  <a:tcPr anchor="ct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b="1" dirty="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b="1" dirty="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b="1" dirty="0">
                          <a:cs typeface="Arial" panose="020B0604020202020204" pitchFamily="34" charset="0"/>
                        </a:rPr>
                        <a:t>+4,960 (86 %)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b="1" dirty="0">
                          <a:cs typeface="Arial" panose="020B0604020202020204" pitchFamily="34" charset="0"/>
                        </a:rPr>
                        <a:t>+5,2</a:t>
                      </a:r>
                    </a:p>
                  </a:txBody>
                  <a:tcPr anchor="ct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1065031"/>
                  </a:ext>
                </a:extLst>
              </a:tr>
              <a:tr h="237744">
                <a:tc>
                  <a:txBody>
                    <a:bodyPr/>
                    <a:lstStyle/>
                    <a:p>
                      <a:r>
                        <a:rPr lang="fr-FR" sz="2800" b="1" dirty="0">
                          <a:cs typeface="Arial" panose="020B0604020202020204" pitchFamily="34" charset="0"/>
                        </a:rPr>
                        <a:t>En vignobles</a:t>
                      </a:r>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4E4"/>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4E4"/>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4E4"/>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4E4"/>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E4E4"/>
                    </a:solidFill>
                  </a:tcPr>
                </a:tc>
                <a:extLst>
                  <a:ext uri="{0D108BD9-81ED-4DB2-BD59-A6C34878D82A}">
                    <a16:rowId xmlns:a16="http://schemas.microsoft.com/office/drawing/2014/main" val="4205250537"/>
                  </a:ext>
                </a:extLst>
              </a:tr>
              <a:tr h="158496">
                <a:tc>
                  <a:txBody>
                    <a:bodyPr/>
                    <a:lstStyle/>
                    <a:p>
                      <a:r>
                        <a:rPr lang="fr-FR" sz="2800" dirty="0">
                          <a:cs typeface="Arial" panose="020B0604020202020204" pitchFamily="34" charset="0"/>
                        </a:rPr>
                        <a:t>Enherbement</a:t>
                      </a:r>
                    </a:p>
                  </a:txBody>
                  <a:tcP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+182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0,56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800" dirty="0">
                          <a:cs typeface="Arial" panose="020B0604020202020204" pitchFamily="34" charset="0"/>
                        </a:rPr>
                        <a:t>+0,103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2800" dirty="0">
                        <a:cs typeface="Arial" panose="020B0604020202020204" pitchFamily="34" charset="0"/>
                      </a:endParaRPr>
                    </a:p>
                  </a:txBody>
                  <a:tcP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09552451"/>
                  </a:ext>
                </a:extLst>
              </a:tr>
              <a:tr h="0">
                <a:tc>
                  <a:txBody>
                    <a:bodyPr/>
                    <a:lstStyle/>
                    <a:p>
                      <a:pPr algn="r"/>
                      <a:r>
                        <a:rPr lang="fr-FR" sz="2800" b="1" dirty="0">
                          <a:cs typeface="Arial" panose="020B0604020202020204" pitchFamily="34" charset="0"/>
                        </a:rPr>
                        <a:t>Total vignobles</a:t>
                      </a:r>
                    </a:p>
                  </a:txBody>
                  <a:tcPr anchor="ctr">
                    <a:lnL w="12700" cmpd="sng">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fr-FR" sz="2800" b="1" dirty="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fr-FR" sz="2800" b="1" dirty="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fr-FR" sz="2800" b="1" dirty="0">
                          <a:cs typeface="Arial" panose="020B0604020202020204" pitchFamily="34" charset="0"/>
                        </a:rPr>
                        <a:t>+0,100 (2 %)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fr-FR" sz="2800" b="1" dirty="0">
                          <a:cs typeface="Arial" panose="020B0604020202020204" pitchFamily="34" charset="0"/>
                        </a:rPr>
                        <a:t>+3,7</a:t>
                      </a:r>
                    </a:p>
                  </a:txBody>
                  <a:tcPr anchor="ctr">
                    <a:lnL w="381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8190421"/>
                  </a:ext>
                </a:extLst>
              </a:tr>
            </a:tbl>
          </a:graphicData>
        </a:graphic>
      </p:graphicFrame>
      <p:sp>
        <p:nvSpPr>
          <p:cNvPr id="15" name="ZoneTexte 14">
            <a:extLst>
              <a:ext uri="{FF2B5EF4-FFF2-40B4-BE49-F238E27FC236}">
                <a16:creationId xmlns:a16="http://schemas.microsoft.com/office/drawing/2014/main" id="{8EE7E2D4-B372-91BB-B9F9-54BA96FCE0EB}"/>
              </a:ext>
            </a:extLst>
          </p:cNvPr>
          <p:cNvSpPr txBox="1"/>
          <p:nvPr/>
        </p:nvSpPr>
        <p:spPr>
          <a:xfrm>
            <a:off x="17648807" y="12626609"/>
            <a:ext cx="4937613"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(Étude 4 pour 1000 INRAE, 2020)</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C0B2C9-B71B-232C-3762-2BF072EADF58}"/>
              </a:ext>
            </a:extLst>
          </p:cNvPr>
          <p:cNvSpPr>
            <a:spLocks noGrp="1"/>
          </p:cNvSpPr>
          <p:nvPr>
            <p:ph type="title"/>
          </p:nvPr>
        </p:nvSpPr>
        <p:spPr>
          <a:xfrm>
            <a:off x="1905000" y="206375"/>
            <a:ext cx="21202650" cy="1625278"/>
          </a:xfrm>
        </p:spPr>
        <p:txBody>
          <a:bodyPr/>
          <a:lstStyle/>
          <a:p>
            <a:r>
              <a:rPr lang="fr-FR" dirty="0"/>
              <a:t>Le stockage de carbone dans les sols agricoles </a:t>
            </a:r>
            <a:br>
              <a:rPr lang="fr-FR" dirty="0"/>
            </a:br>
            <a:r>
              <a:rPr lang="fr-FR" dirty="0"/>
              <a:t>n'est pas une simple question d'ordre biophysique !</a:t>
            </a:r>
          </a:p>
        </p:txBody>
      </p:sp>
      <p:grpSp>
        <p:nvGrpSpPr>
          <p:cNvPr id="10" name="Groupe 9">
            <a:extLst>
              <a:ext uri="{FF2B5EF4-FFF2-40B4-BE49-F238E27FC236}">
                <a16:creationId xmlns:a16="http://schemas.microsoft.com/office/drawing/2014/main" id="{8C4268C3-C5A2-0C17-D4B9-B5A3D3BB131D}"/>
              </a:ext>
            </a:extLst>
          </p:cNvPr>
          <p:cNvGrpSpPr/>
          <p:nvPr/>
        </p:nvGrpSpPr>
        <p:grpSpPr>
          <a:xfrm>
            <a:off x="720000" y="6283766"/>
            <a:ext cx="12707765" cy="3348000"/>
            <a:chOff x="872400" y="2918031"/>
            <a:chExt cx="12707765" cy="3348000"/>
          </a:xfrm>
        </p:grpSpPr>
        <p:sp>
          <p:nvSpPr>
            <p:cNvPr id="8" name="ZoneTexte 7">
              <a:extLst>
                <a:ext uri="{FF2B5EF4-FFF2-40B4-BE49-F238E27FC236}">
                  <a16:creationId xmlns:a16="http://schemas.microsoft.com/office/drawing/2014/main" id="{E5A72B8C-57A1-AA76-4775-9450A89D57C3}"/>
                </a:ext>
              </a:extLst>
            </p:cNvPr>
            <p:cNvSpPr txBox="1"/>
            <p:nvPr/>
          </p:nvSpPr>
          <p:spPr>
            <a:xfrm>
              <a:off x="1412401" y="2918032"/>
              <a:ext cx="12167764" cy="33239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0" lvl="1" algn="l">
                <a:buClr>
                  <a:srgbClr val="000000"/>
                </a:buClr>
                <a:buSzPct val="100000"/>
                <a:defRPr sz="3600" b="1" i="1">
                  <a:solidFill>
                    <a:srgbClr val="000000"/>
                  </a:solidFill>
                </a:defRPr>
              </a:pPr>
              <a:r>
                <a:rPr lang="fr-FR" sz="3600" b="1" i="0" dirty="0">
                  <a:cs typeface="Arial" panose="020B0604020202020204" pitchFamily="34" charset="0"/>
                </a:rPr>
                <a:t>Limites économiques </a:t>
              </a:r>
              <a:r>
                <a:rPr lang="fr-FR" sz="3600" b="0" i="0" dirty="0">
                  <a:cs typeface="Arial" panose="020B0604020202020204" pitchFamily="34" charset="0"/>
                </a:rPr>
                <a:t>: la mise en place de pratiques </a:t>
              </a:r>
              <a:r>
                <a:rPr lang="fr-FR" sz="3600" b="0" i="0" dirty="0" err="1">
                  <a:cs typeface="Arial" panose="020B0604020202020204" pitchFamily="34" charset="0"/>
                </a:rPr>
                <a:t>stockantes</a:t>
              </a:r>
              <a:r>
                <a:rPr lang="fr-FR" sz="3600" b="0" i="0" dirty="0">
                  <a:cs typeface="Arial" panose="020B0604020202020204" pitchFamily="34" charset="0"/>
                </a:rPr>
                <a:t> entraîne généralement un coût additionnel. S'il est prohibitif, ou qu'aucun accompagnement à la mise en place de pratiques </a:t>
              </a:r>
              <a:r>
                <a:rPr lang="fr-FR" sz="3600" b="0" i="0" dirty="0" err="1">
                  <a:cs typeface="Arial" panose="020B0604020202020204" pitchFamily="34" charset="0"/>
                </a:rPr>
                <a:t>stockantes</a:t>
              </a:r>
              <a:r>
                <a:rPr lang="fr-FR" sz="3600" b="0" i="0" dirty="0">
                  <a:cs typeface="Arial" panose="020B0604020202020204" pitchFamily="34" charset="0"/>
                </a:rPr>
                <a:t> n'est prévu, le potentiel économique de stockage peut être très éloigné du potentiel technique.</a:t>
              </a:r>
            </a:p>
          </p:txBody>
        </p:sp>
        <p:sp>
          <p:nvSpPr>
            <p:cNvPr id="9" name="Rectangle 8">
              <a:extLst>
                <a:ext uri="{FF2B5EF4-FFF2-40B4-BE49-F238E27FC236}">
                  <a16:creationId xmlns:a16="http://schemas.microsoft.com/office/drawing/2014/main" id="{688B3BC6-13AE-1EF0-8BA3-33E8A6308435}"/>
                </a:ext>
              </a:extLst>
            </p:cNvPr>
            <p:cNvSpPr/>
            <p:nvPr/>
          </p:nvSpPr>
          <p:spPr>
            <a:xfrm>
              <a:off x="872400" y="2918031"/>
              <a:ext cx="216000" cy="3348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grpSp>
      <p:grpSp>
        <p:nvGrpSpPr>
          <p:cNvPr id="11" name="Groupe 10">
            <a:extLst>
              <a:ext uri="{FF2B5EF4-FFF2-40B4-BE49-F238E27FC236}">
                <a16:creationId xmlns:a16="http://schemas.microsoft.com/office/drawing/2014/main" id="{CF139819-EC98-C0E0-E258-4F415679236A}"/>
              </a:ext>
            </a:extLst>
          </p:cNvPr>
          <p:cNvGrpSpPr/>
          <p:nvPr/>
        </p:nvGrpSpPr>
        <p:grpSpPr>
          <a:xfrm>
            <a:off x="720000" y="10286229"/>
            <a:ext cx="12489105" cy="2304000"/>
            <a:chOff x="872400" y="2918031"/>
            <a:chExt cx="12489105" cy="2304000"/>
          </a:xfrm>
        </p:grpSpPr>
        <p:sp>
          <p:nvSpPr>
            <p:cNvPr id="12" name="ZoneTexte 11">
              <a:extLst>
                <a:ext uri="{FF2B5EF4-FFF2-40B4-BE49-F238E27FC236}">
                  <a16:creationId xmlns:a16="http://schemas.microsoft.com/office/drawing/2014/main" id="{CAEB24DD-8E1E-D05C-E8C1-D9AA2F42445F}"/>
                </a:ext>
              </a:extLst>
            </p:cNvPr>
            <p:cNvSpPr txBox="1"/>
            <p:nvPr/>
          </p:nvSpPr>
          <p:spPr>
            <a:xfrm>
              <a:off x="1412401" y="2918032"/>
              <a:ext cx="11949104" cy="2215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0" lvl="1" algn="l">
                <a:buClr>
                  <a:srgbClr val="000000"/>
                </a:buClr>
                <a:buSzPct val="100000"/>
                <a:defRPr sz="3600" b="1" i="1">
                  <a:solidFill>
                    <a:srgbClr val="000000"/>
                  </a:solidFill>
                </a:defRPr>
              </a:pPr>
              <a:r>
                <a:rPr lang="fr-FR" sz="3600" b="1" i="0" dirty="0">
                  <a:cs typeface="Arial" panose="020B0604020202020204" pitchFamily="34" charset="0"/>
                </a:rPr>
                <a:t>Limites sociales </a:t>
              </a:r>
              <a:r>
                <a:rPr lang="fr-FR" sz="3600" b="0" i="0" dirty="0">
                  <a:cs typeface="Arial" panose="020B0604020202020204" pitchFamily="34" charset="0"/>
                </a:rPr>
                <a:t>: même avec un accompagnement économique adéquate, la mise en place de pratiques </a:t>
              </a:r>
              <a:r>
                <a:rPr lang="fr-FR" sz="3600" b="0" i="0" dirty="0" err="1">
                  <a:cs typeface="Arial" panose="020B0604020202020204" pitchFamily="34" charset="0"/>
                </a:rPr>
                <a:t>stockantes</a:t>
              </a:r>
              <a:r>
                <a:rPr lang="fr-FR" sz="3600" b="0" i="0" dirty="0">
                  <a:cs typeface="Arial" panose="020B0604020202020204" pitchFamily="34" charset="0"/>
                </a:rPr>
                <a:t> peuvent se heurter à des réticences de la part des agriculteurs.</a:t>
              </a:r>
            </a:p>
          </p:txBody>
        </p:sp>
        <p:sp>
          <p:nvSpPr>
            <p:cNvPr id="13" name="Rectangle 12">
              <a:extLst>
                <a:ext uri="{FF2B5EF4-FFF2-40B4-BE49-F238E27FC236}">
                  <a16:creationId xmlns:a16="http://schemas.microsoft.com/office/drawing/2014/main" id="{0DFE0E57-B959-9EDF-7F22-F043523DF6EB}"/>
                </a:ext>
              </a:extLst>
            </p:cNvPr>
            <p:cNvSpPr/>
            <p:nvPr/>
          </p:nvSpPr>
          <p:spPr>
            <a:xfrm>
              <a:off x="872400" y="2918031"/>
              <a:ext cx="216000" cy="2304000"/>
            </a:xfrm>
            <a:prstGeom prst="rect">
              <a:avLst/>
            </a:prstGeom>
            <a:solidFill>
              <a:srgbClr val="F29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grpSp>
      <p:grpSp>
        <p:nvGrpSpPr>
          <p:cNvPr id="16" name="Groupe 15">
            <a:extLst>
              <a:ext uri="{FF2B5EF4-FFF2-40B4-BE49-F238E27FC236}">
                <a16:creationId xmlns:a16="http://schemas.microsoft.com/office/drawing/2014/main" id="{BE05BFD8-7AE3-BC9F-8781-092083E7DC3D}"/>
              </a:ext>
            </a:extLst>
          </p:cNvPr>
          <p:cNvGrpSpPr/>
          <p:nvPr/>
        </p:nvGrpSpPr>
        <p:grpSpPr>
          <a:xfrm>
            <a:off x="720000" y="2764800"/>
            <a:ext cx="11949513" cy="2864503"/>
            <a:chOff x="720000" y="2764800"/>
            <a:chExt cx="11949513" cy="2864503"/>
          </a:xfrm>
        </p:grpSpPr>
        <p:sp>
          <p:nvSpPr>
            <p:cNvPr id="6" name="Rectangle 5">
              <a:extLst>
                <a:ext uri="{FF2B5EF4-FFF2-40B4-BE49-F238E27FC236}">
                  <a16:creationId xmlns:a16="http://schemas.microsoft.com/office/drawing/2014/main" id="{1AC228C4-AC67-11B9-6680-3186BEC703E3}"/>
                </a:ext>
              </a:extLst>
            </p:cNvPr>
            <p:cNvSpPr/>
            <p:nvPr/>
          </p:nvSpPr>
          <p:spPr>
            <a:xfrm>
              <a:off x="720000" y="2765631"/>
              <a:ext cx="216000" cy="2844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5" name="ZoneTexte 14">
              <a:extLst>
                <a:ext uri="{FF2B5EF4-FFF2-40B4-BE49-F238E27FC236}">
                  <a16:creationId xmlns:a16="http://schemas.microsoft.com/office/drawing/2014/main" id="{2C3A0ABE-C5DD-DBE8-CB13-E836A4D774B0}"/>
                </a:ext>
              </a:extLst>
            </p:cNvPr>
            <p:cNvSpPr txBox="1"/>
            <p:nvPr/>
          </p:nvSpPr>
          <p:spPr>
            <a:xfrm>
              <a:off x="1260001" y="2764800"/>
              <a:ext cx="11409512" cy="2864503"/>
            </a:xfrm>
            <a:prstGeom prst="rect">
              <a:avLst/>
            </a:prstGeom>
            <a:noFill/>
          </p:spPr>
          <p:txBody>
            <a:bodyPr wrap="square" lIns="46800" tIns="46800" rIns="46800" bIns="46800" rtlCol="0">
              <a:spAutoFit/>
            </a:bodyPr>
            <a:lstStyle/>
            <a:p>
              <a:pPr algn="l"/>
              <a:r>
                <a:rPr lang="fr-FR" sz="3600" b="1" dirty="0">
                  <a:cs typeface="Arial" panose="020B0604020202020204" pitchFamily="34" charset="0"/>
                </a:rPr>
                <a:t>Potentiel technique </a:t>
              </a:r>
              <a:r>
                <a:rPr lang="fr-FR" sz="3600" dirty="0">
                  <a:cs typeface="Arial" panose="020B0604020202020204" pitchFamily="34" charset="0"/>
                </a:rPr>
                <a:t>de stockage de carbone : niveau de stockage additionnel atteignable (tenant compte des limites biophysiques) en mettant en </a:t>
              </a:r>
              <a:r>
                <a:rPr lang="fr-FR" sz="3600" spc="-600" dirty="0" err="1">
                  <a:cs typeface="Arial" panose="020B0604020202020204" pitchFamily="34" charset="0"/>
                </a:rPr>
                <a:t>o</a:t>
              </a:r>
              <a:r>
                <a:rPr lang="fr-FR" sz="3600" dirty="0" err="1">
                  <a:cs typeface="Arial" panose="020B0604020202020204" pitchFamily="34" charset="0"/>
                </a:rPr>
                <a:t>euvre</a:t>
              </a:r>
              <a:r>
                <a:rPr lang="fr-FR" sz="3600" dirty="0">
                  <a:cs typeface="Arial" panose="020B0604020202020204" pitchFamily="34" charset="0"/>
                </a:rPr>
                <a:t> toutes les actions techniquement réalisables sur les terres cultivées d'un territoire.</a:t>
              </a:r>
            </a:p>
          </p:txBody>
        </p:sp>
      </p:grpSp>
      <p:sp>
        <p:nvSpPr>
          <p:cNvPr id="36" name="ZoneTexte 35">
            <a:extLst>
              <a:ext uri="{FF2B5EF4-FFF2-40B4-BE49-F238E27FC236}">
                <a16:creationId xmlns:a16="http://schemas.microsoft.com/office/drawing/2014/main" id="{95AAD285-E5E4-0BD0-0762-E3FAEB789DE4}"/>
              </a:ext>
            </a:extLst>
          </p:cNvPr>
          <p:cNvSpPr txBox="1"/>
          <p:nvPr/>
        </p:nvSpPr>
        <p:spPr>
          <a:xfrm>
            <a:off x="17471334" y="12568241"/>
            <a:ext cx="6089120"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(Inspiré de </a:t>
            </a:r>
            <a:r>
              <a:rPr lang="fr-FR" sz="2400" cap="small" dirty="0" err="1">
                <a:solidFill>
                  <a:schemeClr val="bg1">
                    <a:lumMod val="65000"/>
                  </a:schemeClr>
                </a:solidFill>
                <a:latin typeface="+mj-lt"/>
                <a:cs typeface="Arial" panose="020B0604020202020204" pitchFamily="34" charset="0"/>
              </a:rPr>
              <a:t>Amundson</a:t>
            </a:r>
            <a:r>
              <a:rPr lang="fr-FR" sz="2400" cap="small" dirty="0">
                <a:solidFill>
                  <a:schemeClr val="bg1">
                    <a:lumMod val="65000"/>
                  </a:schemeClr>
                </a:solidFill>
                <a:latin typeface="+mj-lt"/>
                <a:cs typeface="Arial" panose="020B0604020202020204" pitchFamily="34" charset="0"/>
              </a:rPr>
              <a:t> &amp; </a:t>
            </a:r>
            <a:r>
              <a:rPr lang="fr-FR" sz="2400" cap="small" dirty="0" err="1">
                <a:solidFill>
                  <a:schemeClr val="bg1">
                    <a:lumMod val="65000"/>
                  </a:schemeClr>
                </a:solidFill>
                <a:latin typeface="+mj-lt"/>
                <a:cs typeface="Arial" panose="020B0604020202020204" pitchFamily="34" charset="0"/>
              </a:rPr>
              <a:t>Biardeau</a:t>
            </a:r>
            <a:r>
              <a:rPr lang="fr-FR" sz="2400" cap="small" dirty="0">
                <a:solidFill>
                  <a:schemeClr val="bg1">
                    <a:lumMod val="65000"/>
                  </a:schemeClr>
                </a:solidFill>
                <a:latin typeface="+mj-lt"/>
                <a:cs typeface="Arial" panose="020B0604020202020204" pitchFamily="34" charset="0"/>
              </a:rPr>
              <a:t> </a:t>
            </a:r>
            <a:r>
              <a:rPr lang="fr-FR" sz="2400" dirty="0">
                <a:solidFill>
                  <a:schemeClr val="bg1">
                    <a:lumMod val="65000"/>
                  </a:schemeClr>
                </a:solidFill>
                <a:latin typeface="+mj-lt"/>
                <a:cs typeface="Arial" panose="020B0604020202020204" pitchFamily="34" charset="0"/>
              </a:rPr>
              <a:t>PNAS 2018)</a:t>
            </a:r>
          </a:p>
        </p:txBody>
      </p:sp>
      <p:sp>
        <p:nvSpPr>
          <p:cNvPr id="17" name="ZoneTexte 16">
            <a:extLst>
              <a:ext uri="{FF2B5EF4-FFF2-40B4-BE49-F238E27FC236}">
                <a16:creationId xmlns:a16="http://schemas.microsoft.com/office/drawing/2014/main" id="{FE4E422F-43ED-4BBF-2C02-B1618A358BBF}"/>
              </a:ext>
            </a:extLst>
          </p:cNvPr>
          <p:cNvSpPr txBox="1"/>
          <p:nvPr/>
        </p:nvSpPr>
        <p:spPr>
          <a:xfrm>
            <a:off x="14042638" y="3010546"/>
            <a:ext cx="2102115" cy="1079398"/>
          </a:xfrm>
          <a:prstGeom prst="rect">
            <a:avLst/>
          </a:prstGeom>
          <a:noFill/>
        </p:spPr>
        <p:txBody>
          <a:bodyPr wrap="none" lIns="46800" tIns="46800" rIns="46800" bIns="46800" rtlCol="0">
            <a:spAutoFit/>
          </a:bodyPr>
          <a:lstStyle/>
          <a:p>
            <a:pPr algn="ctr"/>
            <a:r>
              <a:rPr lang="fr-FR" sz="3200" b="1" dirty="0">
                <a:solidFill>
                  <a:schemeClr val="accent6"/>
                </a:solidFill>
                <a:cs typeface="Arial" panose="020B0604020202020204" pitchFamily="34" charset="0"/>
              </a:rPr>
              <a:t>Potentiel</a:t>
            </a:r>
            <a:br>
              <a:rPr lang="fr-FR" sz="3200" b="1" dirty="0">
                <a:solidFill>
                  <a:schemeClr val="accent6"/>
                </a:solidFill>
                <a:cs typeface="Arial" panose="020B0604020202020204" pitchFamily="34" charset="0"/>
              </a:rPr>
            </a:br>
            <a:r>
              <a:rPr lang="fr-FR" sz="3200" b="1" dirty="0">
                <a:solidFill>
                  <a:schemeClr val="accent6"/>
                </a:solidFill>
                <a:cs typeface="Arial" panose="020B0604020202020204" pitchFamily="34" charset="0"/>
              </a:rPr>
              <a:t>technique</a:t>
            </a:r>
          </a:p>
        </p:txBody>
      </p:sp>
      <p:sp>
        <p:nvSpPr>
          <p:cNvPr id="18" name="ZoneTexte 17">
            <a:extLst>
              <a:ext uri="{FF2B5EF4-FFF2-40B4-BE49-F238E27FC236}">
                <a16:creationId xmlns:a16="http://schemas.microsoft.com/office/drawing/2014/main" id="{7971012E-2098-67CE-D63C-AA4ECD395BEE}"/>
              </a:ext>
            </a:extLst>
          </p:cNvPr>
          <p:cNvSpPr txBox="1"/>
          <p:nvPr/>
        </p:nvSpPr>
        <p:spPr>
          <a:xfrm>
            <a:off x="13811452" y="6536321"/>
            <a:ext cx="2564486" cy="1079398"/>
          </a:xfrm>
          <a:prstGeom prst="rect">
            <a:avLst/>
          </a:prstGeom>
          <a:noFill/>
        </p:spPr>
        <p:txBody>
          <a:bodyPr wrap="none" lIns="46800" tIns="46800" rIns="46800" bIns="46800" rtlCol="0">
            <a:spAutoFit/>
          </a:bodyPr>
          <a:lstStyle/>
          <a:p>
            <a:pPr algn="ctr"/>
            <a:r>
              <a:rPr lang="fr-FR" sz="3200" b="1" dirty="0">
                <a:solidFill>
                  <a:srgbClr val="00B0F0"/>
                </a:solidFill>
                <a:cs typeface="Arial" panose="020B0604020202020204" pitchFamily="34" charset="0"/>
              </a:rPr>
              <a:t>Limite</a:t>
            </a:r>
            <a:br>
              <a:rPr lang="fr-FR" sz="3200" b="1" dirty="0">
                <a:solidFill>
                  <a:srgbClr val="00B0F0"/>
                </a:solidFill>
                <a:cs typeface="Arial" panose="020B0604020202020204" pitchFamily="34" charset="0"/>
              </a:rPr>
            </a:br>
            <a:r>
              <a:rPr lang="fr-FR" sz="3200" b="1" dirty="0">
                <a:solidFill>
                  <a:srgbClr val="00B0F0"/>
                </a:solidFill>
                <a:cs typeface="Arial" panose="020B0604020202020204" pitchFamily="34" charset="0"/>
              </a:rPr>
              <a:t>économique</a:t>
            </a:r>
          </a:p>
        </p:txBody>
      </p:sp>
      <p:sp>
        <p:nvSpPr>
          <p:cNvPr id="19" name="ZoneTexte 18">
            <a:extLst>
              <a:ext uri="{FF2B5EF4-FFF2-40B4-BE49-F238E27FC236}">
                <a16:creationId xmlns:a16="http://schemas.microsoft.com/office/drawing/2014/main" id="{6B76E171-FD93-434F-24AE-288283F825DF}"/>
              </a:ext>
            </a:extLst>
          </p:cNvPr>
          <p:cNvSpPr txBox="1"/>
          <p:nvPr/>
        </p:nvSpPr>
        <p:spPr>
          <a:xfrm>
            <a:off x="13553914" y="10047944"/>
            <a:ext cx="3079562" cy="1079398"/>
          </a:xfrm>
          <a:prstGeom prst="rect">
            <a:avLst/>
          </a:prstGeom>
          <a:noFill/>
        </p:spPr>
        <p:txBody>
          <a:bodyPr wrap="none" lIns="46800" tIns="46800" rIns="46800" bIns="46800" rtlCol="0">
            <a:spAutoFit/>
          </a:bodyPr>
          <a:lstStyle/>
          <a:p>
            <a:pPr algn="ctr"/>
            <a:r>
              <a:rPr lang="fr-FR" sz="3200" b="1" dirty="0">
                <a:solidFill>
                  <a:srgbClr val="F29400"/>
                </a:solidFill>
                <a:cs typeface="Arial" panose="020B0604020202020204" pitchFamily="34" charset="0"/>
              </a:rPr>
              <a:t>Limite</a:t>
            </a:r>
            <a:br>
              <a:rPr lang="fr-FR" sz="3200" b="1" dirty="0">
                <a:solidFill>
                  <a:srgbClr val="F29400"/>
                </a:solidFill>
                <a:cs typeface="Arial" panose="020B0604020202020204" pitchFamily="34" charset="0"/>
              </a:rPr>
            </a:br>
            <a:r>
              <a:rPr lang="fr-FR" sz="3200" b="1" dirty="0">
                <a:solidFill>
                  <a:srgbClr val="F29400"/>
                </a:solidFill>
                <a:cs typeface="Arial" panose="020B0604020202020204" pitchFamily="34" charset="0"/>
              </a:rPr>
              <a:t>socio-politique</a:t>
            </a:r>
          </a:p>
        </p:txBody>
      </p:sp>
      <p:cxnSp>
        <p:nvCxnSpPr>
          <p:cNvPr id="24" name="Connecteur droit 23">
            <a:extLst>
              <a:ext uri="{FF2B5EF4-FFF2-40B4-BE49-F238E27FC236}">
                <a16:creationId xmlns:a16="http://schemas.microsoft.com/office/drawing/2014/main" id="{4524D0E9-6A9F-7D57-0D02-54E1C015443C}"/>
              </a:ext>
            </a:extLst>
          </p:cNvPr>
          <p:cNvCxnSpPr>
            <a:cxnSpLocks/>
          </p:cNvCxnSpPr>
          <p:nvPr/>
        </p:nvCxnSpPr>
        <p:spPr>
          <a:xfrm>
            <a:off x="16570671" y="12377955"/>
            <a:ext cx="576894"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70169816-BACC-CC88-3228-C1EFFA8BD115}"/>
              </a:ext>
            </a:extLst>
          </p:cNvPr>
          <p:cNvSpPr txBox="1"/>
          <p:nvPr/>
        </p:nvSpPr>
        <p:spPr>
          <a:xfrm>
            <a:off x="16123106" y="12085736"/>
            <a:ext cx="341378" cy="586957"/>
          </a:xfrm>
          <a:prstGeom prst="rect">
            <a:avLst/>
          </a:prstGeom>
          <a:noFill/>
        </p:spPr>
        <p:txBody>
          <a:bodyPr wrap="none" lIns="46800" tIns="46800" rIns="46800" bIns="46800" rtlCol="0">
            <a:spAutoFit/>
          </a:bodyPr>
          <a:lstStyle/>
          <a:p>
            <a:pPr algn="ctr"/>
            <a:r>
              <a:rPr lang="fr-FR" sz="3200" b="1" dirty="0">
                <a:solidFill>
                  <a:schemeClr val="bg1">
                    <a:lumMod val="75000"/>
                  </a:schemeClr>
                </a:solidFill>
                <a:cs typeface="Arial" panose="020B0604020202020204" pitchFamily="34" charset="0"/>
              </a:rPr>
              <a:t>0</a:t>
            </a:r>
          </a:p>
        </p:txBody>
      </p:sp>
      <p:cxnSp>
        <p:nvCxnSpPr>
          <p:cNvPr id="27" name="Connecteur droit 26">
            <a:extLst>
              <a:ext uri="{FF2B5EF4-FFF2-40B4-BE49-F238E27FC236}">
                <a16:creationId xmlns:a16="http://schemas.microsoft.com/office/drawing/2014/main" id="{6690DE61-AD6B-B5E9-A296-CCCD7A9179FA}"/>
              </a:ext>
            </a:extLst>
          </p:cNvPr>
          <p:cNvCxnSpPr>
            <a:cxnSpLocks/>
          </p:cNvCxnSpPr>
          <p:nvPr/>
        </p:nvCxnSpPr>
        <p:spPr>
          <a:xfrm>
            <a:off x="16307733" y="3485414"/>
            <a:ext cx="3352427" cy="0"/>
          </a:xfrm>
          <a:prstGeom prst="line">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1D384C1E-342A-5ABE-E576-E7FD75AB2842}"/>
              </a:ext>
            </a:extLst>
          </p:cNvPr>
          <p:cNvCxnSpPr>
            <a:cxnSpLocks/>
          </p:cNvCxnSpPr>
          <p:nvPr/>
        </p:nvCxnSpPr>
        <p:spPr>
          <a:xfrm>
            <a:off x="16307733" y="7022973"/>
            <a:ext cx="3352427" cy="0"/>
          </a:xfrm>
          <a:prstGeom prst="line">
            <a:avLst/>
          </a:prstGeom>
          <a:ln w="7620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CA8EBFAB-C2F0-716E-FB03-65C0108E1113}"/>
              </a:ext>
            </a:extLst>
          </p:cNvPr>
          <p:cNvCxnSpPr>
            <a:cxnSpLocks/>
          </p:cNvCxnSpPr>
          <p:nvPr/>
        </p:nvCxnSpPr>
        <p:spPr>
          <a:xfrm>
            <a:off x="16307733" y="10538677"/>
            <a:ext cx="3352427" cy="0"/>
          </a:xfrm>
          <a:prstGeom prst="line">
            <a:avLst/>
          </a:prstGeom>
          <a:ln w="76200">
            <a:solidFill>
              <a:srgbClr val="F294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E94D3B6D-950F-3889-1F03-34C43CB190C3}"/>
              </a:ext>
            </a:extLst>
          </p:cNvPr>
          <p:cNvCxnSpPr>
            <a:cxnSpLocks/>
          </p:cNvCxnSpPr>
          <p:nvPr/>
        </p:nvCxnSpPr>
        <p:spPr>
          <a:xfrm flipV="1">
            <a:off x="20016797" y="3485414"/>
            <a:ext cx="0" cy="7053263"/>
          </a:xfrm>
          <a:prstGeom prst="line">
            <a:avLst/>
          </a:prstGeom>
          <a:ln w="101600">
            <a:solidFill>
              <a:srgbClr val="8D533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9AC3EB06-4A84-8CD0-495A-19423E7FADF8}"/>
              </a:ext>
            </a:extLst>
          </p:cNvPr>
          <p:cNvSpPr txBox="1"/>
          <p:nvPr/>
        </p:nvSpPr>
        <p:spPr>
          <a:xfrm>
            <a:off x="20173705" y="4774850"/>
            <a:ext cx="3600694" cy="4526497"/>
          </a:xfrm>
          <a:prstGeom prst="rect">
            <a:avLst/>
          </a:prstGeom>
          <a:noFill/>
        </p:spPr>
        <p:txBody>
          <a:bodyPr wrap="square" lIns="46800" tIns="46800" rIns="46800" bIns="46800" rtlCol="0">
            <a:spAutoFit/>
          </a:bodyPr>
          <a:lstStyle/>
          <a:p>
            <a:pPr algn="ctr"/>
            <a:r>
              <a:rPr lang="fr-FR" sz="3200" dirty="0">
                <a:solidFill>
                  <a:srgbClr val="8D533E"/>
                </a:solidFill>
                <a:cs typeface="Arial" panose="020B0604020202020204" pitchFamily="34" charset="0"/>
              </a:rPr>
              <a:t>Différence entre le stockage de carbone qui est techniquement réalisable, et le stockage qui est socio-politiquement réalisable</a:t>
            </a:r>
          </a:p>
        </p:txBody>
      </p:sp>
      <p:sp>
        <p:nvSpPr>
          <p:cNvPr id="35" name="Flèche : haut 34">
            <a:extLst>
              <a:ext uri="{FF2B5EF4-FFF2-40B4-BE49-F238E27FC236}">
                <a16:creationId xmlns:a16="http://schemas.microsoft.com/office/drawing/2014/main" id="{5E0348FC-E257-EDB3-7FC4-FCD98549309A}"/>
              </a:ext>
            </a:extLst>
          </p:cNvPr>
          <p:cNvSpPr/>
          <p:nvPr/>
        </p:nvSpPr>
        <p:spPr>
          <a:xfrm>
            <a:off x="17124094" y="3485414"/>
            <a:ext cx="2341738" cy="8892541"/>
          </a:xfrm>
          <a:prstGeom prst="upArrow">
            <a:avLst/>
          </a:prstGeom>
          <a:solidFill>
            <a:schemeClr val="bg1"/>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200" b="1" dirty="0">
                <a:solidFill>
                  <a:srgbClr val="FF0000"/>
                </a:solidFill>
                <a:cs typeface="Arial" panose="020B0604020202020204" pitchFamily="34" charset="0"/>
              </a:rPr>
              <a:t>Potentiel maximal de </a:t>
            </a:r>
            <a:br>
              <a:rPr lang="fr-FR" sz="3200" b="1" dirty="0">
                <a:solidFill>
                  <a:srgbClr val="FF0000"/>
                </a:solidFill>
                <a:cs typeface="Arial" panose="020B0604020202020204" pitchFamily="34" charset="0"/>
              </a:rPr>
            </a:br>
            <a:r>
              <a:rPr lang="fr-FR" sz="3200" b="1" dirty="0">
                <a:solidFill>
                  <a:srgbClr val="FF0000"/>
                </a:solidFill>
                <a:cs typeface="Arial" panose="020B0604020202020204" pitchFamily="34" charset="0"/>
              </a:rPr>
              <a:t>séquestration de carbone</a:t>
            </a:r>
          </a:p>
        </p:txBody>
      </p:sp>
      <p:cxnSp>
        <p:nvCxnSpPr>
          <p:cNvPr id="21" name="Connecteur droit avec flèche 20">
            <a:extLst>
              <a:ext uri="{FF2B5EF4-FFF2-40B4-BE49-F238E27FC236}">
                <a16:creationId xmlns:a16="http://schemas.microsoft.com/office/drawing/2014/main" id="{E9E548CF-020C-CC26-4925-B99F82BB5002}"/>
              </a:ext>
            </a:extLst>
          </p:cNvPr>
          <p:cNvCxnSpPr>
            <a:cxnSpLocks/>
          </p:cNvCxnSpPr>
          <p:nvPr/>
        </p:nvCxnSpPr>
        <p:spPr>
          <a:xfrm flipV="1">
            <a:off x="16859118" y="2397034"/>
            <a:ext cx="0" cy="10314038"/>
          </a:xfrm>
          <a:prstGeom prst="straightConnector1">
            <a:avLst/>
          </a:prstGeom>
          <a:ln w="1270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0F67D-631B-1C2E-C749-4EAD136476EA}"/>
              </a:ext>
            </a:extLst>
          </p:cNvPr>
          <p:cNvSpPr>
            <a:spLocks noGrp="1"/>
          </p:cNvSpPr>
          <p:nvPr>
            <p:ph type="title"/>
          </p:nvPr>
        </p:nvSpPr>
        <p:spPr>
          <a:xfrm>
            <a:off x="1905000" y="205650"/>
            <a:ext cx="21202650" cy="1625278"/>
          </a:xfrm>
        </p:spPr>
        <p:txBody>
          <a:bodyPr/>
          <a:lstStyle/>
          <a:p>
            <a:r>
              <a:rPr lang="fr-FR" dirty="0"/>
              <a:t>Les bénéfices climatiques d'une augmentation des stocks de C </a:t>
            </a:r>
            <a:br>
              <a:rPr lang="fr-FR" dirty="0"/>
            </a:br>
            <a:r>
              <a:rPr lang="fr-FR" dirty="0"/>
              <a:t>dans les sols cultivés : une évaluation intégrée et systémique</a:t>
            </a:r>
          </a:p>
        </p:txBody>
      </p:sp>
      <p:sp>
        <p:nvSpPr>
          <p:cNvPr id="5" name="ZoneTexte 4">
            <a:extLst>
              <a:ext uri="{FF2B5EF4-FFF2-40B4-BE49-F238E27FC236}">
                <a16:creationId xmlns:a16="http://schemas.microsoft.com/office/drawing/2014/main" id="{A879B827-6C15-FFC8-9D84-C2BCADD9B3FD}"/>
              </a:ext>
            </a:extLst>
          </p:cNvPr>
          <p:cNvSpPr txBox="1"/>
          <p:nvPr/>
        </p:nvSpPr>
        <p:spPr>
          <a:xfrm>
            <a:off x="1260000" y="2367136"/>
            <a:ext cx="21382779" cy="3233835"/>
          </a:xfrm>
          <a:prstGeom prst="rect">
            <a:avLst/>
          </a:prstGeom>
          <a:noFill/>
        </p:spPr>
        <p:txBody>
          <a:bodyPr wrap="square" lIns="46800" tIns="46800" rIns="46800" bIns="46800" rtlCol="0">
            <a:spAutoFit/>
          </a:bodyPr>
          <a:lstStyle/>
          <a:p>
            <a:pPr algn="l"/>
            <a:r>
              <a:rPr lang="fr-FR" sz="3600" i="1" dirty="0">
                <a:cs typeface="Arial" panose="020B0604020202020204" pitchFamily="34" charset="0"/>
              </a:rPr>
              <a:t>Outre les flux de CO</a:t>
            </a:r>
            <a:r>
              <a:rPr lang="fr-FR" sz="3600" i="1" baseline="-25000" dirty="0">
                <a:cs typeface="Arial" panose="020B0604020202020204" pitchFamily="34" charset="0"/>
              </a:rPr>
              <a:t>2</a:t>
            </a:r>
            <a:r>
              <a:rPr lang="fr-FR" sz="3600" i="1" dirty="0">
                <a:cs typeface="Arial" panose="020B0604020202020204" pitchFamily="34" charset="0"/>
              </a:rPr>
              <a:t>, les flux de N</a:t>
            </a:r>
            <a:r>
              <a:rPr lang="fr-FR" sz="3600" i="1" baseline="-25000" dirty="0">
                <a:cs typeface="Arial" panose="020B0604020202020204" pitchFamily="34" charset="0"/>
              </a:rPr>
              <a:t>2</a:t>
            </a:r>
            <a:r>
              <a:rPr lang="fr-FR" sz="3600" i="1" dirty="0">
                <a:cs typeface="Arial" panose="020B0604020202020204" pitchFamily="34" charset="0"/>
              </a:rPr>
              <a:t>O (et parfois de CH</a:t>
            </a:r>
            <a:r>
              <a:rPr lang="fr-FR" sz="3600" i="1" baseline="-25000" dirty="0">
                <a:cs typeface="Arial" panose="020B0604020202020204" pitchFamily="34" charset="0"/>
              </a:rPr>
              <a:t>4 </a:t>
            </a:r>
            <a:r>
              <a:rPr lang="fr-FR" sz="3600" i="1" dirty="0">
                <a:cs typeface="Arial" panose="020B0604020202020204" pitchFamily="34" charset="0"/>
              </a:rPr>
              <a:t>) influent fortement sur le bilan GES des terres cultivées. Pour évaluer le bénéfice climatique, il convient de réaliser le bilan GES complet de la parcelle. Ce bilan est réalisé en </a:t>
            </a:r>
            <a:r>
              <a:rPr lang="fr-FR" sz="3600" i="1" dirty="0">
                <a:latin typeface="Arial" panose="020B0604020202020204" pitchFamily="34" charset="0"/>
                <a:ea typeface="Roboto" panose="02000000000000000000" pitchFamily="50" charset="0"/>
                <a:cs typeface="Arial" panose="020B0604020202020204" pitchFamily="34" charset="0"/>
              </a:rPr>
              <a:t>«</a:t>
            </a:r>
            <a:r>
              <a:rPr lang="fr-FR" sz="3600" i="1" dirty="0">
                <a:cs typeface="Arial" panose="020B0604020202020204" pitchFamily="34" charset="0"/>
              </a:rPr>
              <a:t> équivalent CO</a:t>
            </a:r>
            <a:r>
              <a:rPr lang="fr-FR" sz="3600" i="1" baseline="-25000" dirty="0">
                <a:cs typeface="Arial" panose="020B0604020202020204" pitchFamily="34" charset="0"/>
              </a:rPr>
              <a:t>2</a:t>
            </a:r>
            <a:r>
              <a:rPr lang="fr-FR" sz="3600" i="1" dirty="0">
                <a:cs typeface="Arial" panose="020B0604020202020204" pitchFamily="34" charset="0"/>
              </a:rPr>
              <a:t> </a:t>
            </a:r>
            <a:r>
              <a:rPr lang="fr-FR" sz="3600" i="1" dirty="0">
                <a:latin typeface="Arial" panose="020B0604020202020204" pitchFamily="34" charset="0"/>
                <a:ea typeface="Roboto" panose="02000000000000000000" pitchFamily="50" charset="0"/>
                <a:cs typeface="Arial" panose="020B0604020202020204" pitchFamily="34" charset="0"/>
              </a:rPr>
              <a:t>»</a:t>
            </a:r>
            <a:r>
              <a:rPr lang="fr-FR" sz="3600" i="1" dirty="0">
                <a:cs typeface="Arial" panose="020B0604020202020204" pitchFamily="34" charset="0"/>
              </a:rPr>
              <a:t>. La concentration en équivalent dioxyde de carbone est la concentration de CO</a:t>
            </a:r>
            <a:r>
              <a:rPr lang="fr-FR" sz="3600" i="1" baseline="-25000" dirty="0">
                <a:cs typeface="Arial" panose="020B0604020202020204" pitchFamily="34" charset="0"/>
              </a:rPr>
              <a:t>2</a:t>
            </a:r>
            <a:r>
              <a:rPr lang="fr-FR" sz="3600" i="1" dirty="0">
                <a:cs typeface="Arial" panose="020B0604020202020204" pitchFamily="34" charset="0"/>
              </a:rPr>
              <a:t> qui entraînerait le même forçage radiatif qu'un mélange donné de CO</a:t>
            </a:r>
            <a:r>
              <a:rPr lang="fr-FR" sz="3600" i="1" baseline="-25000" dirty="0">
                <a:cs typeface="Arial" panose="020B0604020202020204" pitchFamily="34" charset="0"/>
              </a:rPr>
              <a:t>2</a:t>
            </a:r>
            <a:r>
              <a:rPr lang="fr-FR" sz="3600" i="1" dirty="0">
                <a:cs typeface="Arial" panose="020B0604020202020204" pitchFamily="34" charset="0"/>
              </a:rPr>
              <a:t> et d'autres facteurs de forçage.</a:t>
            </a:r>
          </a:p>
          <a:p>
            <a:pPr algn="r"/>
            <a:r>
              <a:rPr lang="fr-FR" sz="2400" dirty="0">
                <a:solidFill>
                  <a:schemeClr val="bg1">
                    <a:lumMod val="65000"/>
                  </a:schemeClr>
                </a:solidFill>
                <a:latin typeface="+mj-lt"/>
                <a:cs typeface="Arial" panose="020B0604020202020204" pitchFamily="34" charset="0"/>
              </a:rPr>
              <a:t>(définition du GIEC, 2018)</a:t>
            </a:r>
          </a:p>
        </p:txBody>
      </p:sp>
      <p:grpSp>
        <p:nvGrpSpPr>
          <p:cNvPr id="6" name="Groupe 5">
            <a:extLst>
              <a:ext uri="{FF2B5EF4-FFF2-40B4-BE49-F238E27FC236}">
                <a16:creationId xmlns:a16="http://schemas.microsoft.com/office/drawing/2014/main" id="{9544BF37-F541-FD3F-043E-A574C35F7986}"/>
              </a:ext>
            </a:extLst>
          </p:cNvPr>
          <p:cNvGrpSpPr/>
          <p:nvPr/>
        </p:nvGrpSpPr>
        <p:grpSpPr>
          <a:xfrm>
            <a:off x="720000" y="6379808"/>
            <a:ext cx="8401484" cy="3996831"/>
            <a:chOff x="720000" y="2764800"/>
            <a:chExt cx="8401484" cy="3996831"/>
          </a:xfrm>
        </p:grpSpPr>
        <p:sp>
          <p:nvSpPr>
            <p:cNvPr id="7" name="Rectangle 6">
              <a:extLst>
                <a:ext uri="{FF2B5EF4-FFF2-40B4-BE49-F238E27FC236}">
                  <a16:creationId xmlns:a16="http://schemas.microsoft.com/office/drawing/2014/main" id="{1461FC14-9ACF-D4E1-11F5-7F8B1B355A4E}"/>
                </a:ext>
              </a:extLst>
            </p:cNvPr>
            <p:cNvSpPr/>
            <p:nvPr/>
          </p:nvSpPr>
          <p:spPr>
            <a:xfrm>
              <a:off x="720000" y="2765631"/>
              <a:ext cx="216000" cy="3996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8" name="ZoneTexte 7">
              <a:extLst>
                <a:ext uri="{FF2B5EF4-FFF2-40B4-BE49-F238E27FC236}">
                  <a16:creationId xmlns:a16="http://schemas.microsoft.com/office/drawing/2014/main" id="{BDE5A869-9348-1943-A428-D156BB31B68A}"/>
                </a:ext>
              </a:extLst>
            </p:cNvPr>
            <p:cNvSpPr txBox="1"/>
            <p:nvPr/>
          </p:nvSpPr>
          <p:spPr>
            <a:xfrm>
              <a:off x="1260000" y="2764800"/>
              <a:ext cx="7861484" cy="3972499"/>
            </a:xfrm>
            <a:prstGeom prst="rect">
              <a:avLst/>
            </a:prstGeom>
            <a:noFill/>
          </p:spPr>
          <p:txBody>
            <a:bodyPr wrap="square" lIns="46800" tIns="46800" rIns="46800" bIns="46800" rtlCol="0">
              <a:spAutoFit/>
            </a:bodyPr>
            <a:lstStyle/>
            <a:p>
              <a:pPr algn="l"/>
              <a:r>
                <a:rPr lang="fr-FR" sz="3600" b="1" dirty="0">
                  <a:cs typeface="Arial" panose="020B0604020202020204" pitchFamily="34" charset="0"/>
                </a:rPr>
                <a:t>Séquestration de Carbone Organique du Sol </a:t>
              </a:r>
              <a:r>
                <a:rPr lang="fr-FR" sz="3600" dirty="0">
                  <a:cs typeface="Arial" panose="020B0604020202020204" pitchFamily="34" charset="0"/>
                </a:rPr>
                <a:t>(COS) : Flux net de carbone depuis l'atmosphère vers le sol. Ce processus se fait via les plantes ou d'autres organismes. On parle plus communément de </a:t>
              </a:r>
              <a:r>
                <a:rPr lang="fr-FR" sz="3600" i="1" dirty="0">
                  <a:cs typeface="Arial" panose="020B0604020202020204" pitchFamily="34" charset="0"/>
                </a:rPr>
                <a:t>stockage</a:t>
              </a:r>
              <a:r>
                <a:rPr lang="fr-FR" sz="3600" dirty="0">
                  <a:cs typeface="Arial" panose="020B0604020202020204" pitchFamily="34" charset="0"/>
                </a:rPr>
                <a:t> de carbone.</a:t>
              </a:r>
            </a:p>
          </p:txBody>
        </p:sp>
      </p:grpSp>
      <p:grpSp>
        <p:nvGrpSpPr>
          <p:cNvPr id="9" name="Groupe 8">
            <a:extLst>
              <a:ext uri="{FF2B5EF4-FFF2-40B4-BE49-F238E27FC236}">
                <a16:creationId xmlns:a16="http://schemas.microsoft.com/office/drawing/2014/main" id="{56CF4E68-32A5-58A4-2FA7-CA3F1255F501}"/>
              </a:ext>
            </a:extLst>
          </p:cNvPr>
          <p:cNvGrpSpPr/>
          <p:nvPr/>
        </p:nvGrpSpPr>
        <p:grpSpPr>
          <a:xfrm>
            <a:off x="10030482" y="6343808"/>
            <a:ext cx="5540660" cy="3420831"/>
            <a:chOff x="720000" y="2764800"/>
            <a:chExt cx="5540660" cy="3420831"/>
          </a:xfrm>
        </p:grpSpPr>
        <p:sp>
          <p:nvSpPr>
            <p:cNvPr id="10" name="Rectangle 9">
              <a:extLst>
                <a:ext uri="{FF2B5EF4-FFF2-40B4-BE49-F238E27FC236}">
                  <a16:creationId xmlns:a16="http://schemas.microsoft.com/office/drawing/2014/main" id="{BF796987-0CD4-63F5-D299-C65B2A7C2C74}"/>
                </a:ext>
              </a:extLst>
            </p:cNvPr>
            <p:cNvSpPr/>
            <p:nvPr/>
          </p:nvSpPr>
          <p:spPr>
            <a:xfrm>
              <a:off x="720000" y="2765631"/>
              <a:ext cx="216000" cy="3420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1" name="ZoneTexte 10">
              <a:extLst>
                <a:ext uri="{FF2B5EF4-FFF2-40B4-BE49-F238E27FC236}">
                  <a16:creationId xmlns:a16="http://schemas.microsoft.com/office/drawing/2014/main" id="{7352DBB6-9768-57A2-F465-4BB46280A50D}"/>
                </a:ext>
              </a:extLst>
            </p:cNvPr>
            <p:cNvSpPr txBox="1"/>
            <p:nvPr/>
          </p:nvSpPr>
          <p:spPr>
            <a:xfrm>
              <a:off x="1260001" y="2764800"/>
              <a:ext cx="5000659" cy="3418501"/>
            </a:xfrm>
            <a:prstGeom prst="rect">
              <a:avLst/>
            </a:prstGeom>
            <a:noFill/>
          </p:spPr>
          <p:txBody>
            <a:bodyPr wrap="square" lIns="46800" tIns="46800" rIns="46800" bIns="46800" rtlCol="0">
              <a:spAutoFit/>
            </a:bodyPr>
            <a:lstStyle/>
            <a:p>
              <a:pPr algn="l"/>
              <a:r>
                <a:rPr lang="fr-FR" sz="3600" b="1" dirty="0">
                  <a:cs typeface="Arial" panose="020B0604020202020204" pitchFamily="34" charset="0"/>
                </a:rPr>
                <a:t>Émissions négatives </a:t>
              </a:r>
              <a:r>
                <a:rPr lang="fr-FR" sz="3600" dirty="0">
                  <a:cs typeface="Arial" panose="020B0604020202020204" pitchFamily="34" charset="0"/>
                </a:rPr>
                <a:t>: Réduction nette d'équivalents CO</a:t>
              </a:r>
              <a:r>
                <a:rPr lang="fr-FR" sz="3600" baseline="-25000" dirty="0">
                  <a:cs typeface="Arial" panose="020B0604020202020204" pitchFamily="34" charset="0"/>
                </a:rPr>
                <a:t>2</a:t>
              </a:r>
              <a:r>
                <a:rPr lang="fr-FR" sz="3600" dirty="0">
                  <a:cs typeface="Arial" panose="020B0604020202020204" pitchFamily="34" charset="0"/>
                </a:rPr>
                <a:t> de gaz à effet de serre dans l'atmosphère (absorption de GES).</a:t>
              </a:r>
            </a:p>
          </p:txBody>
        </p:sp>
      </p:grpSp>
      <p:grpSp>
        <p:nvGrpSpPr>
          <p:cNvPr id="12" name="Groupe 11">
            <a:extLst>
              <a:ext uri="{FF2B5EF4-FFF2-40B4-BE49-F238E27FC236}">
                <a16:creationId xmlns:a16="http://schemas.microsoft.com/office/drawing/2014/main" id="{84BB5B08-1326-E261-04BC-9B426B39CADC}"/>
              </a:ext>
            </a:extLst>
          </p:cNvPr>
          <p:cNvGrpSpPr/>
          <p:nvPr/>
        </p:nvGrpSpPr>
        <p:grpSpPr>
          <a:xfrm>
            <a:off x="16521305" y="6343808"/>
            <a:ext cx="7223912" cy="2864503"/>
            <a:chOff x="720000" y="2764800"/>
            <a:chExt cx="6948671" cy="2864503"/>
          </a:xfrm>
        </p:grpSpPr>
        <p:sp>
          <p:nvSpPr>
            <p:cNvPr id="13" name="Rectangle 12">
              <a:extLst>
                <a:ext uri="{FF2B5EF4-FFF2-40B4-BE49-F238E27FC236}">
                  <a16:creationId xmlns:a16="http://schemas.microsoft.com/office/drawing/2014/main" id="{3413B3A8-9869-1AC5-6B58-FC53EF70AA48}"/>
                </a:ext>
              </a:extLst>
            </p:cNvPr>
            <p:cNvSpPr/>
            <p:nvPr/>
          </p:nvSpPr>
          <p:spPr>
            <a:xfrm>
              <a:off x="720000" y="2765631"/>
              <a:ext cx="216000" cy="2844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4" name="ZoneTexte 13">
              <a:extLst>
                <a:ext uri="{FF2B5EF4-FFF2-40B4-BE49-F238E27FC236}">
                  <a16:creationId xmlns:a16="http://schemas.microsoft.com/office/drawing/2014/main" id="{2D5CAE19-165A-78CF-5B40-918DAF309FC5}"/>
                </a:ext>
              </a:extLst>
            </p:cNvPr>
            <p:cNvSpPr txBox="1"/>
            <p:nvPr/>
          </p:nvSpPr>
          <p:spPr>
            <a:xfrm>
              <a:off x="1260001" y="2764800"/>
              <a:ext cx="6408670" cy="2864503"/>
            </a:xfrm>
            <a:prstGeom prst="rect">
              <a:avLst/>
            </a:prstGeom>
            <a:noFill/>
          </p:spPr>
          <p:txBody>
            <a:bodyPr wrap="square" lIns="46800" tIns="46800" rIns="46800" bIns="46800" rtlCol="0">
              <a:spAutoFit/>
            </a:bodyPr>
            <a:lstStyle/>
            <a:p>
              <a:pPr algn="l"/>
              <a:r>
                <a:rPr lang="fr-FR" sz="3600" b="1" dirty="0">
                  <a:cs typeface="Arial" panose="020B0604020202020204" pitchFamily="34" charset="0"/>
                </a:rPr>
                <a:t>Atténuation du changement climatique </a:t>
              </a:r>
              <a:r>
                <a:rPr lang="fr-FR" sz="3600" dirty="0">
                  <a:cs typeface="Arial" panose="020B0604020202020204" pitchFamily="34" charset="0"/>
                </a:rPr>
                <a:t>: Intervention anthropique qui réduit les sources ou améliore les puits des gaz à effet de serre.</a:t>
              </a:r>
            </a:p>
          </p:txBody>
        </p:sp>
      </p:grpSp>
      <p:sp>
        <p:nvSpPr>
          <p:cNvPr id="15" name="ZoneTexte 14">
            <a:extLst>
              <a:ext uri="{FF2B5EF4-FFF2-40B4-BE49-F238E27FC236}">
                <a16:creationId xmlns:a16="http://schemas.microsoft.com/office/drawing/2014/main" id="{381D7E1B-6414-B30A-9F28-4556BF980026}"/>
              </a:ext>
            </a:extLst>
          </p:cNvPr>
          <p:cNvSpPr txBox="1"/>
          <p:nvPr/>
        </p:nvSpPr>
        <p:spPr>
          <a:xfrm>
            <a:off x="1260000" y="5372860"/>
            <a:ext cx="6795429" cy="771623"/>
          </a:xfrm>
          <a:prstGeom prst="rect">
            <a:avLst/>
          </a:prstGeom>
          <a:noFill/>
        </p:spPr>
        <p:txBody>
          <a:bodyPr wrap="square" lIns="0" tIns="46800" rIns="46800" bIns="46800" rtlCol="0">
            <a:spAutoFit/>
          </a:bodyPr>
          <a:lstStyle/>
          <a:p>
            <a:r>
              <a:rPr lang="fr-FR" sz="4400" b="1" dirty="0">
                <a:solidFill>
                  <a:srgbClr val="8D533E"/>
                </a:solidFill>
                <a:latin typeface="+mj-lt"/>
                <a:cs typeface="Arial" panose="020B0604020202020204" pitchFamily="34" charset="0"/>
              </a:rPr>
              <a:t>Définitions </a:t>
            </a:r>
            <a:r>
              <a:rPr lang="fr-FR" sz="2400" dirty="0">
                <a:latin typeface="+mj-lt"/>
                <a:cs typeface="Arial" panose="020B0604020202020204" pitchFamily="34" charset="0"/>
              </a:rPr>
              <a:t> </a:t>
            </a:r>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Don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r>
              <a:rPr lang="fr-FR" sz="2400" dirty="0">
                <a:latin typeface="+mj-lt"/>
                <a:cs typeface="Arial" panose="020B0604020202020204" pitchFamily="34" charset="0"/>
              </a:rPr>
              <a:t> </a:t>
            </a:r>
          </a:p>
        </p:txBody>
      </p:sp>
      <p:sp>
        <p:nvSpPr>
          <p:cNvPr id="16" name="ZoneTexte 15">
            <a:extLst>
              <a:ext uri="{FF2B5EF4-FFF2-40B4-BE49-F238E27FC236}">
                <a16:creationId xmlns:a16="http://schemas.microsoft.com/office/drawing/2014/main" id="{9F7F849C-D528-DE4C-4E47-0CE6A777D25C}"/>
              </a:ext>
            </a:extLst>
          </p:cNvPr>
          <p:cNvSpPr txBox="1"/>
          <p:nvPr/>
        </p:nvSpPr>
        <p:spPr>
          <a:xfrm>
            <a:off x="1557443" y="10710808"/>
            <a:ext cx="20864812" cy="2032159"/>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b="1" dirty="0">
                <a:cs typeface="Arial" panose="020B0604020202020204" pitchFamily="34" charset="0"/>
              </a:rPr>
              <a:t>L'agriculture représente 10 à 12 % des émissions de GES anthropogéniques </a:t>
            </a:r>
            <a:br>
              <a:rPr lang="fr-FR" sz="4000" b="1" dirty="0">
                <a:cs typeface="Arial" panose="020B0604020202020204" pitchFamily="34" charset="0"/>
              </a:rPr>
            </a:br>
            <a:r>
              <a:rPr lang="fr-FR" sz="4000" dirty="0">
                <a:cs typeface="Arial" panose="020B0604020202020204" pitchFamily="34" charset="0"/>
              </a:rPr>
              <a:t>(5,1 à 6,1 GtCO</a:t>
            </a:r>
            <a:r>
              <a:rPr lang="fr-FR" sz="4000" baseline="-25000" dirty="0">
                <a:cs typeface="Arial" panose="020B0604020202020204" pitchFamily="34" charset="0"/>
              </a:rPr>
              <a:t>2</a:t>
            </a:r>
            <a:r>
              <a:rPr lang="fr-FR" sz="4000" dirty="0">
                <a:cs typeface="Arial" panose="020B0604020202020204" pitchFamily="34" charset="0"/>
              </a:rPr>
              <a:t> eq/an), majoritairement en raison des émissions de CH</a:t>
            </a:r>
            <a:r>
              <a:rPr lang="fr-FR" sz="4000" baseline="-25000" dirty="0">
                <a:cs typeface="Arial" panose="020B0604020202020204" pitchFamily="34" charset="0"/>
              </a:rPr>
              <a:t>4</a:t>
            </a:r>
            <a:r>
              <a:rPr lang="fr-FR" sz="4000" dirty="0">
                <a:cs typeface="Arial" panose="020B0604020202020204" pitchFamily="34" charset="0"/>
              </a:rPr>
              <a:t> et de N</a:t>
            </a:r>
            <a:r>
              <a:rPr lang="fr-FR" sz="4000" baseline="-25000" dirty="0">
                <a:cs typeface="Arial" panose="020B0604020202020204" pitchFamily="34" charset="0"/>
              </a:rPr>
              <a:t>2</a:t>
            </a:r>
            <a:r>
              <a:rPr lang="fr-FR" sz="4000" dirty="0">
                <a:cs typeface="Arial" panose="020B0604020202020204" pitchFamily="34" charset="0"/>
              </a:rPr>
              <a:t>O. </a:t>
            </a:r>
          </a:p>
        </p:txBody>
      </p:sp>
      <p:cxnSp>
        <p:nvCxnSpPr>
          <p:cNvPr id="17" name="Connecteur droit avec flèche 16">
            <a:extLst>
              <a:ext uri="{FF2B5EF4-FFF2-40B4-BE49-F238E27FC236}">
                <a16:creationId xmlns:a16="http://schemas.microsoft.com/office/drawing/2014/main" id="{30A1D1B3-6A61-7D69-D5F5-9B1B1A10F4D2}"/>
              </a:ext>
            </a:extLst>
          </p:cNvPr>
          <p:cNvCxnSpPr>
            <a:cxnSpLocks/>
          </p:cNvCxnSpPr>
          <p:nvPr/>
        </p:nvCxnSpPr>
        <p:spPr>
          <a:xfrm flipH="1">
            <a:off x="1123411" y="11403834"/>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13961D4-C592-EF0D-DEB2-AE871A3499B3}"/>
              </a:ext>
            </a:extLst>
          </p:cNvPr>
          <p:cNvSpPr txBox="1"/>
          <p:nvPr/>
        </p:nvSpPr>
        <p:spPr>
          <a:xfrm>
            <a:off x="17199329" y="12780703"/>
            <a:ext cx="4937613"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(GIEC, 2007)</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56E8D6-6E55-3A09-7244-AE0353FAFA21}"/>
              </a:ext>
            </a:extLst>
          </p:cNvPr>
          <p:cNvSpPr>
            <a:spLocks noGrp="1"/>
          </p:cNvSpPr>
          <p:nvPr>
            <p:ph type="title"/>
          </p:nvPr>
        </p:nvSpPr>
        <p:spPr>
          <a:xfrm>
            <a:off x="1905000" y="205650"/>
            <a:ext cx="21202650" cy="1625278"/>
          </a:xfrm>
        </p:spPr>
        <p:txBody>
          <a:bodyPr/>
          <a:lstStyle/>
          <a:p>
            <a:r>
              <a:rPr lang="fr-FR" dirty="0"/>
              <a:t>Les bénéfices climatiques d'une augmentation des stocks de C </a:t>
            </a:r>
            <a:br>
              <a:rPr lang="fr-FR" dirty="0"/>
            </a:br>
            <a:r>
              <a:rPr lang="fr-FR" dirty="0"/>
              <a:t>dans les sols cultivés : une évaluation intégrée et systémique</a:t>
            </a:r>
          </a:p>
        </p:txBody>
      </p:sp>
      <p:grpSp>
        <p:nvGrpSpPr>
          <p:cNvPr id="32" name="Groupe 31">
            <a:extLst>
              <a:ext uri="{FF2B5EF4-FFF2-40B4-BE49-F238E27FC236}">
                <a16:creationId xmlns:a16="http://schemas.microsoft.com/office/drawing/2014/main" id="{DDD49F93-441D-19C9-9D5F-446AB930E56E}"/>
              </a:ext>
            </a:extLst>
          </p:cNvPr>
          <p:cNvGrpSpPr/>
          <p:nvPr/>
        </p:nvGrpSpPr>
        <p:grpSpPr>
          <a:xfrm>
            <a:off x="720000" y="7630949"/>
            <a:ext cx="22199636" cy="3996000"/>
            <a:chOff x="720000" y="7630949"/>
            <a:chExt cx="22199636" cy="3996000"/>
          </a:xfrm>
        </p:grpSpPr>
        <p:sp>
          <p:nvSpPr>
            <p:cNvPr id="22" name="Rectangle 21">
              <a:extLst>
                <a:ext uri="{FF2B5EF4-FFF2-40B4-BE49-F238E27FC236}">
                  <a16:creationId xmlns:a16="http://schemas.microsoft.com/office/drawing/2014/main" id="{EF32612D-1C92-6165-1814-2951D4DD729F}"/>
                </a:ext>
              </a:extLst>
            </p:cNvPr>
            <p:cNvSpPr/>
            <p:nvPr/>
          </p:nvSpPr>
          <p:spPr>
            <a:xfrm>
              <a:off x="720000" y="7630949"/>
              <a:ext cx="216000" cy="39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3" name="ZoneTexte 22">
              <a:extLst>
                <a:ext uri="{FF2B5EF4-FFF2-40B4-BE49-F238E27FC236}">
                  <a16:creationId xmlns:a16="http://schemas.microsoft.com/office/drawing/2014/main" id="{6E571301-F222-618C-51BE-E05CF512E6F1}"/>
                </a:ext>
              </a:extLst>
            </p:cNvPr>
            <p:cNvSpPr txBox="1"/>
            <p:nvPr/>
          </p:nvSpPr>
          <p:spPr>
            <a:xfrm>
              <a:off x="1260000" y="7828898"/>
              <a:ext cx="21659636" cy="833178"/>
            </a:xfrm>
            <a:prstGeom prst="rect">
              <a:avLst/>
            </a:prstGeom>
            <a:noFill/>
          </p:spPr>
          <p:txBody>
            <a:bodyPr wrap="square" lIns="46800" tIns="46800" rIns="46800" bIns="46800" rtlCol="0">
              <a:spAutoFit/>
            </a:bodyPr>
            <a:lstStyle/>
            <a:p>
              <a:pPr algn="l">
                <a:tabLst>
                  <a:tab pos="4392613" algn="l"/>
                </a:tabLst>
              </a:pPr>
              <a:r>
                <a:rPr lang="fr-FR" sz="4800" b="1" dirty="0">
                  <a:cs typeface="Arial" panose="020B0604020202020204" pitchFamily="34" charset="0"/>
                </a:rPr>
                <a:t>Augmenter le stock de carbone </a:t>
              </a:r>
              <a:r>
                <a:rPr lang="fr-FR" sz="4800" b="1" dirty="0">
                  <a:latin typeface="Arial" panose="020B0604020202020204" pitchFamily="34" charset="0"/>
                  <a:ea typeface="Roboto" panose="02000000000000000000" pitchFamily="50" charset="0"/>
                  <a:cs typeface="Arial" panose="020B0604020202020204" pitchFamily="34" charset="0"/>
                </a:rPr>
                <a:t>≠</a:t>
              </a:r>
              <a:r>
                <a:rPr lang="fr-FR" sz="4800" b="1" dirty="0">
                  <a:cs typeface="Arial" panose="020B0604020202020204" pitchFamily="34" charset="0"/>
                </a:rPr>
                <a:t> Atténuer le changement climatique</a:t>
              </a:r>
            </a:p>
          </p:txBody>
        </p:sp>
        <p:sp>
          <p:nvSpPr>
            <p:cNvPr id="31" name="ZoneTexte 30">
              <a:extLst>
                <a:ext uri="{FF2B5EF4-FFF2-40B4-BE49-F238E27FC236}">
                  <a16:creationId xmlns:a16="http://schemas.microsoft.com/office/drawing/2014/main" id="{05DFCE26-D291-E1E4-BF2E-742BB0F37324}"/>
                </a:ext>
              </a:extLst>
            </p:cNvPr>
            <p:cNvSpPr txBox="1"/>
            <p:nvPr/>
          </p:nvSpPr>
          <p:spPr>
            <a:xfrm>
              <a:off x="1259999" y="8698946"/>
              <a:ext cx="14165531" cy="2864503"/>
            </a:xfrm>
            <a:prstGeom prst="rect">
              <a:avLst/>
            </a:prstGeom>
            <a:noFill/>
          </p:spPr>
          <p:txBody>
            <a:bodyPr wrap="square" lIns="46800" tIns="46800" rIns="46800" bIns="46800" rtlCol="0">
              <a:spAutoFit/>
            </a:bodyPr>
            <a:lstStyle/>
            <a:p>
              <a:r>
                <a:rPr lang="fr-FR" sz="3600" dirty="0">
                  <a:cs typeface="Arial" panose="020B0604020202020204" pitchFamily="34" charset="0"/>
                </a:rPr>
                <a:t>Cette situation peut arriver, par exemple, si l'augmentation du stock de COS a nécessité une forte augmentation de l'apport d'engrais azotés ayant entraîné des émissions accrues de N</a:t>
              </a:r>
              <a:r>
                <a:rPr lang="fr-FR" sz="3600" baseline="-25000" dirty="0">
                  <a:cs typeface="Arial" panose="020B0604020202020204" pitchFamily="34" charset="0"/>
                </a:rPr>
                <a:t>2</a:t>
              </a:r>
              <a:r>
                <a:rPr lang="fr-FR" sz="3600" dirty="0">
                  <a:cs typeface="Arial" panose="020B0604020202020204" pitchFamily="34" charset="0"/>
                </a:rPr>
                <a:t>O : le bilan GES est inchangé, malgré l'effort de séquestration de carbone dans les sols.</a:t>
              </a:r>
            </a:p>
          </p:txBody>
        </p:sp>
      </p:grpSp>
      <p:grpSp>
        <p:nvGrpSpPr>
          <p:cNvPr id="38" name="Groupe 37">
            <a:extLst>
              <a:ext uri="{FF2B5EF4-FFF2-40B4-BE49-F238E27FC236}">
                <a16:creationId xmlns:a16="http://schemas.microsoft.com/office/drawing/2014/main" id="{6A24C82F-2433-0C24-F73A-2F12A479F572}"/>
              </a:ext>
            </a:extLst>
          </p:cNvPr>
          <p:cNvGrpSpPr/>
          <p:nvPr/>
        </p:nvGrpSpPr>
        <p:grpSpPr>
          <a:xfrm>
            <a:off x="720000" y="2946315"/>
            <a:ext cx="17727026" cy="3996000"/>
            <a:chOff x="720000" y="2946315"/>
            <a:chExt cx="17727026" cy="3996000"/>
          </a:xfrm>
        </p:grpSpPr>
        <p:sp>
          <p:nvSpPr>
            <p:cNvPr id="19" name="Rectangle 18">
              <a:extLst>
                <a:ext uri="{FF2B5EF4-FFF2-40B4-BE49-F238E27FC236}">
                  <a16:creationId xmlns:a16="http://schemas.microsoft.com/office/drawing/2014/main" id="{4A6C5961-F40A-521C-D797-19E65A2B26C4}"/>
                </a:ext>
              </a:extLst>
            </p:cNvPr>
            <p:cNvSpPr/>
            <p:nvPr/>
          </p:nvSpPr>
          <p:spPr>
            <a:xfrm>
              <a:off x="720000" y="2946315"/>
              <a:ext cx="216000" cy="39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0" name="ZoneTexte 19">
              <a:extLst>
                <a:ext uri="{FF2B5EF4-FFF2-40B4-BE49-F238E27FC236}">
                  <a16:creationId xmlns:a16="http://schemas.microsoft.com/office/drawing/2014/main" id="{945EF9A7-3C3C-FE69-D9B5-9EF6F9F3E64E}"/>
                </a:ext>
              </a:extLst>
            </p:cNvPr>
            <p:cNvSpPr txBox="1"/>
            <p:nvPr/>
          </p:nvSpPr>
          <p:spPr>
            <a:xfrm>
              <a:off x="1260000" y="3144264"/>
              <a:ext cx="17187026" cy="833178"/>
            </a:xfrm>
            <a:prstGeom prst="rect">
              <a:avLst/>
            </a:prstGeom>
            <a:noFill/>
          </p:spPr>
          <p:txBody>
            <a:bodyPr wrap="square" lIns="46800" tIns="46800" rIns="46800" bIns="46800" rtlCol="0">
              <a:spAutoFit/>
            </a:bodyPr>
            <a:lstStyle/>
            <a:p>
              <a:pPr algn="l"/>
              <a:r>
                <a:rPr lang="fr-FR" sz="4800" b="1" dirty="0">
                  <a:cs typeface="Arial" panose="020B0604020202020204" pitchFamily="34" charset="0"/>
                </a:rPr>
                <a:t>Réduction des émissions de GES </a:t>
              </a:r>
              <a:r>
                <a:rPr lang="fr-FR" sz="4800" b="1" dirty="0">
                  <a:latin typeface="Arial" panose="020B0604020202020204" pitchFamily="34" charset="0"/>
                  <a:ea typeface="Roboto" panose="02000000000000000000" pitchFamily="50" charset="0"/>
                  <a:cs typeface="Arial" panose="020B0604020202020204" pitchFamily="34" charset="0"/>
                </a:rPr>
                <a:t>≠</a:t>
              </a:r>
              <a:r>
                <a:rPr lang="fr-FR" sz="4800" b="1" dirty="0">
                  <a:cs typeface="Arial" panose="020B0604020202020204" pitchFamily="34" charset="0"/>
                </a:rPr>
                <a:t> Émissions négatives</a:t>
              </a:r>
            </a:p>
          </p:txBody>
        </p:sp>
        <p:sp>
          <p:nvSpPr>
            <p:cNvPr id="37" name="ZoneTexte 36">
              <a:extLst>
                <a:ext uri="{FF2B5EF4-FFF2-40B4-BE49-F238E27FC236}">
                  <a16:creationId xmlns:a16="http://schemas.microsoft.com/office/drawing/2014/main" id="{BFA497B0-FFB3-BDBB-99E0-98F5A0FB1207}"/>
                </a:ext>
              </a:extLst>
            </p:cNvPr>
            <p:cNvSpPr txBox="1"/>
            <p:nvPr/>
          </p:nvSpPr>
          <p:spPr>
            <a:xfrm>
              <a:off x="1259998" y="4015269"/>
              <a:ext cx="14165531" cy="2864503"/>
            </a:xfrm>
            <a:prstGeom prst="rect">
              <a:avLst/>
            </a:prstGeom>
            <a:noFill/>
          </p:spPr>
          <p:txBody>
            <a:bodyPr wrap="square" lIns="46800" tIns="46800" rIns="46800" bIns="46800" rtlCol="0">
              <a:spAutoFit/>
            </a:bodyPr>
            <a:lstStyle/>
            <a:p>
              <a:r>
                <a:rPr lang="fr-FR" sz="3600" dirty="0">
                  <a:cs typeface="Arial" panose="020B0604020202020204" pitchFamily="34" charset="0"/>
                </a:rPr>
                <a:t>Dans l'exemple ci-contre, la baisse des émissions de CO</a:t>
              </a:r>
              <a:r>
                <a:rPr lang="fr-FR" sz="3600" baseline="-25000" dirty="0">
                  <a:cs typeface="Arial" panose="020B0604020202020204" pitchFamily="34" charset="0"/>
                </a:rPr>
                <a:t>2</a:t>
              </a:r>
              <a:r>
                <a:rPr lang="fr-FR" sz="3600" dirty="0">
                  <a:cs typeface="Arial" panose="020B0604020202020204" pitchFamily="34" charset="0"/>
                </a:rPr>
                <a:t> permet de diminuer les émissions de GES (et donc d'atténuer le changement climatique), mais cette baisse est insuffisante pour que les émissions de GES deviennent négatives (i.e. passer d'une situation d'émission à une situation d'absorption).</a:t>
              </a:r>
            </a:p>
          </p:txBody>
        </p:sp>
      </p:grpSp>
      <p:sp>
        <p:nvSpPr>
          <p:cNvPr id="42" name="ZoneTexte 41">
            <a:extLst>
              <a:ext uri="{FF2B5EF4-FFF2-40B4-BE49-F238E27FC236}">
                <a16:creationId xmlns:a16="http://schemas.microsoft.com/office/drawing/2014/main" id="{6C87EEAF-3205-791B-7661-395F92DCD6C6}"/>
              </a:ext>
            </a:extLst>
          </p:cNvPr>
          <p:cNvSpPr txBox="1"/>
          <p:nvPr/>
        </p:nvSpPr>
        <p:spPr>
          <a:xfrm>
            <a:off x="399273" y="2581354"/>
            <a:ext cx="857453" cy="2871773"/>
          </a:xfrm>
          <a:prstGeom prst="rect">
            <a:avLst/>
          </a:prstGeom>
          <a:noFill/>
        </p:spPr>
        <p:txBody>
          <a:bodyPr wrap="square" lIns="50400" tIns="50400" rIns="50400" bIns="50400" rtlCol="0">
            <a:spAutoFit/>
          </a:bodyPr>
          <a:lstStyle/>
          <a:p>
            <a:r>
              <a:rPr lang="fr-FR" sz="18000" b="1" dirty="0">
                <a:ln w="50800">
                  <a:solidFill>
                    <a:srgbClr val="FF0000"/>
                  </a:solidFill>
                </a:ln>
                <a:noFill/>
                <a:cs typeface="Arial" panose="020B0604020202020204" pitchFamily="34" charset="0"/>
              </a:rPr>
              <a:t>!</a:t>
            </a:r>
            <a:endParaRPr lang="fr-FR" sz="18000" dirty="0">
              <a:ln w="50800">
                <a:solidFill>
                  <a:srgbClr val="FF0000"/>
                </a:solidFill>
              </a:ln>
              <a:noFill/>
              <a:cs typeface="Arial" panose="020B0604020202020204" pitchFamily="34" charset="0"/>
            </a:endParaRPr>
          </a:p>
        </p:txBody>
      </p:sp>
      <p:sp>
        <p:nvSpPr>
          <p:cNvPr id="43" name="ZoneTexte 42">
            <a:extLst>
              <a:ext uri="{FF2B5EF4-FFF2-40B4-BE49-F238E27FC236}">
                <a16:creationId xmlns:a16="http://schemas.microsoft.com/office/drawing/2014/main" id="{B0CFA178-D0FB-AC5A-2D10-CD8D1F13DDFE}"/>
              </a:ext>
            </a:extLst>
          </p:cNvPr>
          <p:cNvSpPr txBox="1"/>
          <p:nvPr/>
        </p:nvSpPr>
        <p:spPr>
          <a:xfrm>
            <a:off x="399273" y="7236168"/>
            <a:ext cx="857453" cy="2871773"/>
          </a:xfrm>
          <a:prstGeom prst="rect">
            <a:avLst/>
          </a:prstGeom>
          <a:noFill/>
        </p:spPr>
        <p:txBody>
          <a:bodyPr wrap="square" lIns="50400" tIns="50400" rIns="50400" bIns="50400" rtlCol="0">
            <a:spAutoFit/>
          </a:bodyPr>
          <a:lstStyle/>
          <a:p>
            <a:r>
              <a:rPr lang="fr-FR" sz="18000" b="1" dirty="0">
                <a:ln w="50800">
                  <a:solidFill>
                    <a:srgbClr val="FF0000"/>
                  </a:solidFill>
                </a:ln>
                <a:noFill/>
                <a:cs typeface="Arial" panose="020B0604020202020204" pitchFamily="34" charset="0"/>
              </a:rPr>
              <a:t>!</a:t>
            </a:r>
            <a:endParaRPr lang="fr-FR" sz="18000" dirty="0">
              <a:ln w="50800">
                <a:solidFill>
                  <a:srgbClr val="FF0000"/>
                </a:solidFill>
              </a:ln>
              <a:noFill/>
              <a:cs typeface="Arial" panose="020B0604020202020204" pitchFamily="34" charset="0"/>
            </a:endParaRPr>
          </a:p>
        </p:txBody>
      </p:sp>
      <p:sp>
        <p:nvSpPr>
          <p:cNvPr id="34" name="ZoneTexte 33">
            <a:extLst>
              <a:ext uri="{FF2B5EF4-FFF2-40B4-BE49-F238E27FC236}">
                <a16:creationId xmlns:a16="http://schemas.microsoft.com/office/drawing/2014/main" id="{0E713092-0174-867A-5589-25FF89751587}"/>
              </a:ext>
            </a:extLst>
          </p:cNvPr>
          <p:cNvSpPr txBox="1"/>
          <p:nvPr/>
        </p:nvSpPr>
        <p:spPr>
          <a:xfrm>
            <a:off x="18656115" y="7016081"/>
            <a:ext cx="4937613"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Don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p>
        </p:txBody>
      </p:sp>
      <p:sp>
        <p:nvSpPr>
          <p:cNvPr id="35" name="ZoneTexte 34">
            <a:extLst>
              <a:ext uri="{FF2B5EF4-FFF2-40B4-BE49-F238E27FC236}">
                <a16:creationId xmlns:a16="http://schemas.microsoft.com/office/drawing/2014/main" id="{BBA0B308-3428-0D83-66EA-80920424B568}"/>
              </a:ext>
            </a:extLst>
          </p:cNvPr>
          <p:cNvSpPr txBox="1"/>
          <p:nvPr/>
        </p:nvSpPr>
        <p:spPr>
          <a:xfrm>
            <a:off x="18656115" y="11697594"/>
            <a:ext cx="4937613"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Don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p>
        </p:txBody>
      </p:sp>
      <p:pic>
        <p:nvPicPr>
          <p:cNvPr id="26" name="Graphique 25">
            <a:extLst>
              <a:ext uri="{FF2B5EF4-FFF2-40B4-BE49-F238E27FC236}">
                <a16:creationId xmlns:a16="http://schemas.microsoft.com/office/drawing/2014/main" id="{2B7B43BE-0EDB-FC77-5097-7A1238BD3B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09184" y="4272045"/>
            <a:ext cx="7684542" cy="3005430"/>
          </a:xfrm>
          <a:prstGeom prst="rect">
            <a:avLst/>
          </a:prstGeom>
        </p:spPr>
      </p:pic>
      <p:pic>
        <p:nvPicPr>
          <p:cNvPr id="30" name="Graphique 29">
            <a:extLst>
              <a:ext uri="{FF2B5EF4-FFF2-40B4-BE49-F238E27FC236}">
                <a16:creationId xmlns:a16="http://schemas.microsoft.com/office/drawing/2014/main" id="{7303C633-7AAD-A0E9-FAD6-437AB11FF9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09183" y="8965309"/>
            <a:ext cx="7684542" cy="3005430"/>
          </a:xfrm>
          <a:prstGeom prst="rect">
            <a:avLst/>
          </a:prstGeom>
        </p:spPr>
      </p:pic>
    </p:spTree>
    <p:extLst>
      <p:ext uri="{BB962C8B-B14F-4D97-AF65-F5344CB8AC3E}">
        <p14:creationId xmlns:p14="http://schemas.microsoft.com/office/powerpoint/2010/main" val="268461116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A193C4F-A2E4-E827-00DA-962F15E45B50}"/>
              </a:ext>
            </a:extLst>
          </p:cNvPr>
          <p:cNvSpPr>
            <a:spLocks noGrp="1"/>
          </p:cNvSpPr>
          <p:nvPr>
            <p:ph type="title"/>
          </p:nvPr>
        </p:nvSpPr>
        <p:spPr/>
        <p:txBody>
          <a:bodyPr/>
          <a:lstStyle/>
          <a:p>
            <a:r>
              <a:rPr lang="fr-FR" dirty="0"/>
              <a:t>GLOSSAIRE</a:t>
            </a:r>
            <a:r>
              <a:rPr lang="fr-FR" sz="4000" dirty="0"/>
              <a:t> / </a:t>
            </a:r>
            <a:r>
              <a:rPr lang="fr-FR" sz="4000" dirty="0">
                <a:ln w="19050">
                  <a:solidFill>
                    <a:schemeClr val="bg1"/>
                  </a:solidFill>
                </a:ln>
                <a:noFill/>
              </a:rPr>
              <a:t>Terres cultivées</a:t>
            </a:r>
            <a:endParaRPr lang="fr-FR" sz="4000" dirty="0">
              <a:ln w="19050">
                <a:solidFill>
                  <a:schemeClr val="bg1"/>
                </a:solidFill>
              </a:ln>
            </a:endParaRPr>
          </a:p>
        </p:txBody>
      </p:sp>
      <p:sp>
        <p:nvSpPr>
          <p:cNvPr id="7" name="ZoneTexte 6">
            <a:extLst>
              <a:ext uri="{FF2B5EF4-FFF2-40B4-BE49-F238E27FC236}">
                <a16:creationId xmlns:a16="http://schemas.microsoft.com/office/drawing/2014/main" id="{61781E9C-E61E-762B-9410-44A9A7DF0ABF}"/>
              </a:ext>
            </a:extLst>
          </p:cNvPr>
          <p:cNvSpPr txBox="1"/>
          <p:nvPr/>
        </p:nvSpPr>
        <p:spPr>
          <a:xfrm>
            <a:off x="1116000" y="6162304"/>
            <a:ext cx="3287713" cy="1579112"/>
          </a:xfrm>
          <a:prstGeom prst="rect">
            <a:avLst/>
          </a:prstGeom>
          <a:noFill/>
        </p:spPr>
        <p:txBody>
          <a:bodyPr wrap="square" lIns="50400" tIns="50400" rIns="50400" bIns="50400" rtlCol="0">
            <a:spAutoFit/>
          </a:bodyPr>
          <a:lstStyle/>
          <a:p>
            <a:pPr algn="ctr">
              <a:defRPr sz="2700" b="1">
                <a:solidFill>
                  <a:srgbClr val="000000"/>
                </a:solidFill>
              </a:defRPr>
            </a:pPr>
            <a:r>
              <a:rPr lang="fr-FR" sz="2400" b="0" dirty="0">
                <a:latin typeface="Marianne" panose="02000000000000000000" pitchFamily="50" charset="0"/>
                <a:cs typeface="Arial" panose="020B0604020202020204" pitchFamily="34" charset="0"/>
              </a:rPr>
              <a:t>Groupe d'Experts Intergouvernemental sur l'Évolution du Climat</a:t>
            </a:r>
          </a:p>
        </p:txBody>
      </p:sp>
      <p:sp>
        <p:nvSpPr>
          <p:cNvPr id="10" name="ZoneTexte 9">
            <a:extLst>
              <a:ext uri="{FF2B5EF4-FFF2-40B4-BE49-F238E27FC236}">
                <a16:creationId xmlns:a16="http://schemas.microsoft.com/office/drawing/2014/main" id="{43795052-0960-5926-FEA4-CFE1C1D074CD}"/>
              </a:ext>
            </a:extLst>
          </p:cNvPr>
          <p:cNvSpPr txBox="1"/>
          <p:nvPr/>
        </p:nvSpPr>
        <p:spPr>
          <a:xfrm>
            <a:off x="5263022" y="6162304"/>
            <a:ext cx="2903077" cy="1209780"/>
          </a:xfrm>
          <a:prstGeom prst="rect">
            <a:avLst/>
          </a:prstGeom>
          <a:noFill/>
        </p:spPr>
        <p:txBody>
          <a:bodyPr wrap="square" lIns="50400" tIns="50400" rIns="50400" bIns="50400" rtlCol="0">
            <a:spAutoFit/>
          </a:bodyPr>
          <a:lstStyle/>
          <a:p>
            <a:pPr algn="ctr"/>
            <a:r>
              <a:rPr lang="fr-FR" sz="2400" dirty="0" err="1">
                <a:solidFill>
                  <a:srgbClr val="000000"/>
                </a:solidFill>
                <a:latin typeface="Marianne" panose="02000000000000000000" pitchFamily="50" charset="0"/>
                <a:cs typeface="Arial" panose="020B0604020202020204" pitchFamily="34" charset="0"/>
              </a:rPr>
              <a:t>Intergovernmental</a:t>
            </a:r>
            <a:r>
              <a:rPr lang="fr-FR" sz="2400" dirty="0">
                <a:solidFill>
                  <a:srgbClr val="000000"/>
                </a:solidFill>
                <a:latin typeface="Marianne" panose="02000000000000000000" pitchFamily="50" charset="0"/>
                <a:cs typeface="Arial" panose="020B0604020202020204" pitchFamily="34" charset="0"/>
              </a:rPr>
              <a:t> Panel on </a:t>
            </a:r>
            <a:r>
              <a:rPr lang="fr-FR" sz="2400" dirty="0" err="1">
                <a:solidFill>
                  <a:srgbClr val="000000"/>
                </a:solidFill>
                <a:latin typeface="Marianne" panose="02000000000000000000" pitchFamily="50" charset="0"/>
                <a:cs typeface="Arial" panose="020B0604020202020204" pitchFamily="34" charset="0"/>
              </a:rPr>
              <a:t>Climate</a:t>
            </a:r>
            <a:r>
              <a:rPr lang="fr-FR" sz="2400" dirty="0">
                <a:solidFill>
                  <a:srgbClr val="000000"/>
                </a:solidFill>
                <a:latin typeface="Marianne" panose="02000000000000000000" pitchFamily="50" charset="0"/>
                <a:cs typeface="Arial" panose="020B0604020202020204" pitchFamily="34" charset="0"/>
              </a:rPr>
              <a:t> Change</a:t>
            </a:r>
          </a:p>
        </p:txBody>
      </p:sp>
      <p:sp>
        <p:nvSpPr>
          <p:cNvPr id="6" name="ZoneTexte 5">
            <a:extLst>
              <a:ext uri="{FF2B5EF4-FFF2-40B4-BE49-F238E27FC236}">
                <a16:creationId xmlns:a16="http://schemas.microsoft.com/office/drawing/2014/main" id="{D5BAA1C8-3577-EEAF-2880-103C65399920}"/>
              </a:ext>
            </a:extLst>
          </p:cNvPr>
          <p:cNvSpPr txBox="1"/>
          <p:nvPr/>
        </p:nvSpPr>
        <p:spPr>
          <a:xfrm>
            <a:off x="1059835" y="1620000"/>
            <a:ext cx="7232343" cy="4739759"/>
          </a:xfrm>
          <a:prstGeom prst="rect">
            <a:avLst/>
          </a:prstGeom>
          <a:noFill/>
        </p:spPr>
        <p:txBody>
          <a:bodyPr wrap="square" lIns="50400" tIns="50400" rIns="50400" bIns="50400">
            <a:spAutoFit/>
          </a:bodyPr>
          <a:lstStyle/>
          <a:p>
            <a:pPr defTabSz="1162050">
              <a:lnSpc>
                <a:spcPct val="120000"/>
              </a:lnSpc>
            </a:pPr>
            <a:r>
              <a:rPr lang="fr-FR" sz="4000" b="1" dirty="0">
                <a:cs typeface="Arial" panose="020B0604020202020204" pitchFamily="34" charset="0"/>
              </a:rPr>
              <a:t>1 Gt	= 1 milliard de tonnes</a:t>
            </a:r>
          </a:p>
          <a:p>
            <a:pPr defTabSz="1162050"/>
            <a:r>
              <a:rPr lang="fr-FR" sz="4000" b="1" dirty="0">
                <a:cs typeface="Arial" panose="020B0604020202020204" pitchFamily="34" charset="0"/>
              </a:rPr>
              <a:t>	= 10</a:t>
            </a:r>
            <a:r>
              <a:rPr lang="fr-FR" sz="4000" b="1" baseline="30000" dirty="0">
                <a:cs typeface="Arial" panose="020B0604020202020204" pitchFamily="34" charset="0"/>
              </a:rPr>
              <a:t>9</a:t>
            </a:r>
            <a:r>
              <a:rPr lang="fr-FR" sz="4000" b="1" dirty="0">
                <a:cs typeface="Arial" panose="020B0604020202020204" pitchFamily="34" charset="0"/>
              </a:rPr>
              <a:t> tonnes</a:t>
            </a:r>
          </a:p>
          <a:p>
            <a:pPr>
              <a:lnSpc>
                <a:spcPct val="120000"/>
              </a:lnSpc>
            </a:pPr>
            <a:r>
              <a:rPr lang="fr-FR" sz="4000" b="1" dirty="0">
                <a:cs typeface="Arial" panose="020B0604020202020204" pitchFamily="34" charset="0"/>
              </a:rPr>
              <a:t>1 Gt C = 1 </a:t>
            </a:r>
            <a:r>
              <a:rPr lang="fr-FR" sz="4000" b="1" dirty="0" err="1">
                <a:cs typeface="Arial" panose="020B0604020202020204" pitchFamily="34" charset="0"/>
              </a:rPr>
              <a:t>Pg</a:t>
            </a:r>
            <a:r>
              <a:rPr lang="fr-FR" sz="4000" b="1" dirty="0">
                <a:cs typeface="Arial" panose="020B0604020202020204" pitchFamily="34" charset="0"/>
              </a:rPr>
              <a:t> C</a:t>
            </a:r>
          </a:p>
          <a:p>
            <a:pPr>
              <a:lnSpc>
                <a:spcPct val="120000"/>
              </a:lnSpc>
            </a:pPr>
            <a:r>
              <a:rPr lang="fr-FR" sz="4000" b="1" dirty="0">
                <a:cs typeface="Arial" panose="020B0604020202020204" pitchFamily="34" charset="0"/>
              </a:rPr>
              <a:t>1 Mt = 10</a:t>
            </a:r>
            <a:r>
              <a:rPr lang="fr-FR" sz="4000" b="1" baseline="30000" dirty="0">
                <a:cs typeface="Arial" panose="020B0604020202020204" pitchFamily="34" charset="0"/>
              </a:rPr>
              <a:t>6</a:t>
            </a:r>
            <a:r>
              <a:rPr lang="fr-FR" sz="4000" b="1" dirty="0">
                <a:cs typeface="Arial" panose="020B0604020202020204" pitchFamily="34" charset="0"/>
              </a:rPr>
              <a:t> tonnes</a:t>
            </a:r>
          </a:p>
          <a:p>
            <a:pPr>
              <a:lnSpc>
                <a:spcPct val="120000"/>
              </a:lnSpc>
            </a:pPr>
            <a:r>
              <a:rPr lang="fr-FR" sz="4000" b="1" dirty="0">
                <a:cs typeface="Arial" panose="020B0604020202020204" pitchFamily="34" charset="0"/>
              </a:rPr>
              <a:t>1 Gt C = 3,666 Gt CO</a:t>
            </a:r>
            <a:r>
              <a:rPr lang="fr-FR" sz="4000" b="1" baseline="-25000" dirty="0">
                <a:cs typeface="Arial" panose="020B0604020202020204" pitchFamily="34" charset="0"/>
              </a:rPr>
              <a:t>2</a:t>
            </a:r>
          </a:p>
          <a:p>
            <a:pPr defTabSz="1076325">
              <a:spcBef>
                <a:spcPts val="3200"/>
              </a:spcBef>
              <a:tabLst>
                <a:tab pos="1612900" algn="ctr"/>
                <a:tab pos="3587750" algn="ctr"/>
                <a:tab pos="5562600" algn="ctr"/>
              </a:tabLst>
            </a:pPr>
            <a:r>
              <a:rPr lang="fr-FR" sz="4000" dirty="0">
                <a:cs typeface="Arial" panose="020B0604020202020204" pitchFamily="34" charset="0"/>
              </a:rPr>
              <a:t>	GIEC	=	IPCC</a:t>
            </a:r>
          </a:p>
        </p:txBody>
      </p:sp>
      <p:sp>
        <p:nvSpPr>
          <p:cNvPr id="3" name="ZoneTexte 2">
            <a:extLst>
              <a:ext uri="{FF2B5EF4-FFF2-40B4-BE49-F238E27FC236}">
                <a16:creationId xmlns:a16="http://schemas.microsoft.com/office/drawing/2014/main" id="{4200B6F8-592E-F606-628C-543099B3063C}"/>
              </a:ext>
            </a:extLst>
          </p:cNvPr>
          <p:cNvSpPr txBox="1"/>
          <p:nvPr/>
        </p:nvSpPr>
        <p:spPr>
          <a:xfrm>
            <a:off x="1080000" y="8143698"/>
            <a:ext cx="7422684" cy="4326442"/>
          </a:xfrm>
          <a:prstGeom prst="rect">
            <a:avLst/>
          </a:prstGeom>
          <a:noFill/>
        </p:spPr>
        <p:txBody>
          <a:bodyPr wrap="square" lIns="46800" tIns="46800" rIns="46800" bIns="46800" rtlCol="0">
            <a:spAutoFit/>
          </a:bodyPr>
          <a:lstStyle/>
          <a:p>
            <a:pPr algn="l"/>
            <a:r>
              <a:rPr lang="fr-FR" sz="3200" b="1" dirty="0">
                <a:cs typeface="Arial" panose="020B0604020202020204" pitchFamily="34" charset="0"/>
              </a:rPr>
              <a:t>GES</a:t>
            </a:r>
            <a:r>
              <a:rPr lang="fr-FR" sz="3200" dirty="0">
                <a:cs typeface="Arial" panose="020B0604020202020204" pitchFamily="34" charset="0"/>
              </a:rPr>
              <a:t> (Gaz à Effet de Serre) : </a:t>
            </a:r>
            <a:r>
              <a:rPr lang="fr-FR" sz="2700" dirty="0">
                <a:cs typeface="Arial" panose="020B0604020202020204" pitchFamily="34" charset="0"/>
              </a:rPr>
              <a:t>constituants gazeux de l'atmosphère, à la fois naturels et anthropiques, qui absorbent des radiations à des longueurs d'onde spécifiques dans le spectre infrarouge émis par la surface de la Terre, l'atmosphère elle-même, et par les nuages. Cette propriété cause l'effet de serre. Les principaux GES dans l'atmosphère de la Terre sont : </a:t>
            </a:r>
            <a:r>
              <a:rPr lang="fr-FR" sz="2700" i="1" dirty="0">
                <a:cs typeface="Arial" panose="020B0604020202020204" pitchFamily="34" charset="0"/>
              </a:rPr>
              <a:t>H</a:t>
            </a:r>
            <a:r>
              <a:rPr lang="fr-FR" sz="2700" i="1" baseline="-25000" dirty="0">
                <a:cs typeface="Arial" panose="020B0604020202020204" pitchFamily="34" charset="0"/>
              </a:rPr>
              <a:t>2</a:t>
            </a:r>
            <a:r>
              <a:rPr lang="fr-FR" sz="2700" i="1" dirty="0">
                <a:cs typeface="Arial" panose="020B0604020202020204" pitchFamily="34" charset="0"/>
              </a:rPr>
              <a:t>O, CO</a:t>
            </a:r>
            <a:r>
              <a:rPr lang="fr-FR" sz="2700" i="1" baseline="-25000" dirty="0">
                <a:cs typeface="Arial" panose="020B0604020202020204" pitchFamily="34" charset="0"/>
              </a:rPr>
              <a:t>2</a:t>
            </a:r>
            <a:r>
              <a:rPr lang="fr-FR" sz="1400" i="1" baseline="-25000" dirty="0">
                <a:cs typeface="Arial" panose="020B0604020202020204" pitchFamily="34" charset="0"/>
              </a:rPr>
              <a:t> </a:t>
            </a:r>
            <a:r>
              <a:rPr lang="fr-FR" sz="2700" i="1" dirty="0">
                <a:cs typeface="Arial" panose="020B0604020202020204" pitchFamily="34" charset="0"/>
              </a:rPr>
              <a:t>, N</a:t>
            </a:r>
            <a:r>
              <a:rPr lang="fr-FR" sz="2700" i="1" baseline="-25000" dirty="0">
                <a:cs typeface="Arial" panose="020B0604020202020204" pitchFamily="34" charset="0"/>
              </a:rPr>
              <a:t>2</a:t>
            </a:r>
            <a:r>
              <a:rPr lang="fr-FR" sz="2700" i="1" dirty="0">
                <a:cs typeface="Arial" panose="020B0604020202020204" pitchFamily="34" charset="0"/>
              </a:rPr>
              <a:t>O, CH</a:t>
            </a:r>
            <a:r>
              <a:rPr lang="fr-FR" sz="2700" i="1" baseline="-25000" dirty="0">
                <a:cs typeface="Arial" panose="020B0604020202020204" pitchFamily="34" charset="0"/>
              </a:rPr>
              <a:t>4</a:t>
            </a:r>
            <a:r>
              <a:rPr lang="fr-FR" sz="1400" i="1" baseline="-25000" dirty="0">
                <a:cs typeface="Arial" panose="020B0604020202020204" pitchFamily="34" charset="0"/>
              </a:rPr>
              <a:t> </a:t>
            </a:r>
            <a:r>
              <a:rPr lang="fr-FR" sz="2700" i="1" dirty="0">
                <a:cs typeface="Arial" panose="020B0604020202020204" pitchFamily="34" charset="0"/>
              </a:rPr>
              <a:t>.</a:t>
            </a:r>
          </a:p>
        </p:txBody>
      </p:sp>
      <p:sp>
        <p:nvSpPr>
          <p:cNvPr id="8" name="ZoneTexte 7">
            <a:extLst>
              <a:ext uri="{FF2B5EF4-FFF2-40B4-BE49-F238E27FC236}">
                <a16:creationId xmlns:a16="http://schemas.microsoft.com/office/drawing/2014/main" id="{E6FC8090-D573-0EE8-E252-FF9A0E33F992}"/>
              </a:ext>
            </a:extLst>
          </p:cNvPr>
          <p:cNvSpPr txBox="1"/>
          <p:nvPr/>
        </p:nvSpPr>
        <p:spPr>
          <a:xfrm>
            <a:off x="8982846" y="1620000"/>
            <a:ext cx="7269804" cy="11882356"/>
          </a:xfrm>
          <a:prstGeom prst="rect">
            <a:avLst/>
          </a:prstGeom>
          <a:noFill/>
        </p:spPr>
        <p:txBody>
          <a:bodyPr wrap="square" lIns="46800" tIns="46800" rIns="46800" bIns="46800" rtlCol="0">
            <a:spAutoFit/>
          </a:bodyPr>
          <a:lstStyle/>
          <a:p>
            <a:pPr algn="l"/>
            <a:r>
              <a:rPr lang="fr-FR" sz="3200" b="1" dirty="0">
                <a:cs typeface="Arial" panose="020B0604020202020204" pitchFamily="34" charset="0"/>
              </a:rPr>
              <a:t>NPP</a:t>
            </a:r>
            <a:r>
              <a:rPr lang="fr-FR" sz="3200" dirty="0">
                <a:cs typeface="Arial" panose="020B0604020202020204" pitchFamily="34" charset="0"/>
              </a:rPr>
              <a:t> : </a:t>
            </a:r>
            <a:r>
              <a:rPr lang="fr-FR" sz="2700" dirty="0">
                <a:cs typeface="Arial" panose="020B0604020202020204" pitchFamily="34" charset="0"/>
              </a:rPr>
              <a:t>Net </a:t>
            </a:r>
            <a:r>
              <a:rPr lang="fr-FR" sz="2700" dirty="0" err="1">
                <a:cs typeface="Arial" panose="020B0604020202020204" pitchFamily="34" charset="0"/>
              </a:rPr>
              <a:t>Primary</a:t>
            </a:r>
            <a:r>
              <a:rPr lang="fr-FR" sz="2700" dirty="0">
                <a:cs typeface="Arial" panose="020B0604020202020204" pitchFamily="34" charset="0"/>
              </a:rPr>
              <a:t> Production (Production Primaire Nette) : caractéristique fondamentale d'un écosystème, exprimant </a:t>
            </a:r>
            <a:r>
              <a:rPr lang="fr-FR" sz="2700" b="1" dirty="0">
                <a:cs typeface="Arial" panose="020B0604020202020204" pitchFamily="34" charset="0"/>
              </a:rPr>
              <a:t>la conversion de dioxyde de carbone en biomasse via la photosynthèse, une fois la respiration des plantes déduite </a:t>
            </a:r>
            <a:r>
              <a:rPr lang="fr-FR" sz="2700" dirty="0">
                <a:cs typeface="Arial" panose="020B0604020202020204" pitchFamily="34" charset="0"/>
              </a:rPr>
              <a:t>(Production primaire brute (GPP) – Respiration des végétaux).</a:t>
            </a:r>
          </a:p>
          <a:p>
            <a:pPr algn="l"/>
            <a:endParaRPr lang="fr-FR" sz="2700" dirty="0">
              <a:cs typeface="Arial" panose="020B0604020202020204" pitchFamily="34" charset="0"/>
            </a:endParaRPr>
          </a:p>
          <a:p>
            <a:pPr algn="l"/>
            <a:r>
              <a:rPr lang="fr-FR" sz="3200" b="1" dirty="0">
                <a:cs typeface="Arial" panose="020B0604020202020204" pitchFamily="34" charset="0"/>
              </a:rPr>
              <a:t>Carbone Organique du Sol (COS) </a:t>
            </a:r>
            <a:r>
              <a:rPr lang="fr-FR" sz="3200" dirty="0">
                <a:cs typeface="Arial" panose="020B0604020202020204" pitchFamily="34" charset="0"/>
              </a:rPr>
              <a:t>: </a:t>
            </a:r>
            <a:r>
              <a:rPr lang="fr-FR" sz="2700" dirty="0">
                <a:cs typeface="Arial" panose="020B0604020202020204" pitchFamily="34" charset="0"/>
              </a:rPr>
              <a:t>carbone inclus dans la matière organique du sol (on considère que la matière organique des sols se compose à 50-60 % de C). Crucial pour la santé, et la fertilité du sol et autres services écosystémiques, notamment la production de nourriture </a:t>
            </a:r>
            <a:r>
              <a:rPr lang="fr-FR" sz="2400" dirty="0">
                <a:solidFill>
                  <a:schemeClr val="bg1">
                    <a:lumMod val="65000"/>
                  </a:schemeClr>
                </a:solidFill>
                <a:latin typeface="+mj-lt"/>
                <a:cs typeface="Arial" panose="020B0604020202020204" pitchFamily="34" charset="0"/>
              </a:rPr>
              <a:t>(FAO).</a:t>
            </a:r>
          </a:p>
          <a:p>
            <a:pPr algn="l"/>
            <a:endParaRPr lang="fr-FR" sz="2700" dirty="0">
              <a:cs typeface="Arial" panose="020B0604020202020204" pitchFamily="34" charset="0"/>
            </a:endParaRPr>
          </a:p>
          <a:p>
            <a:pPr algn="l"/>
            <a:r>
              <a:rPr lang="fr-FR" sz="3200" b="1" dirty="0">
                <a:cs typeface="Arial" panose="020B0604020202020204" pitchFamily="34" charset="0"/>
              </a:rPr>
              <a:t>Matière organique du sol </a:t>
            </a:r>
            <a:r>
              <a:rPr lang="fr-FR" sz="3200" dirty="0">
                <a:cs typeface="Arial" panose="020B0604020202020204" pitchFamily="34" charset="0"/>
              </a:rPr>
              <a:t>: </a:t>
            </a:r>
            <a:r>
              <a:rPr lang="fr-FR" sz="2700" dirty="0">
                <a:cs typeface="Arial" panose="020B0604020202020204" pitchFamily="34" charset="0"/>
              </a:rPr>
              <a:t>tout matériau produit initialement par des organismes vivants (plantes ou animaux), qui retourne dans le sol et suit le processus de décomposition. </a:t>
            </a:r>
            <a:r>
              <a:rPr lang="fr-FR" sz="2700" b="1" dirty="0">
                <a:cs typeface="Arial" panose="020B0604020202020204" pitchFamily="34" charset="0"/>
              </a:rPr>
              <a:t>À un temps t, il s'agit d'une gamme de matières allant des tissus originaux et intacts issus de plantes et d'animaux, au mélange de matières substantiellement décomposées </a:t>
            </a:r>
            <a:r>
              <a:rPr lang="fr-FR" sz="2400" dirty="0">
                <a:solidFill>
                  <a:schemeClr val="bg1">
                    <a:lumMod val="65000"/>
                  </a:schemeClr>
                </a:solidFill>
                <a:latin typeface="+mj-lt"/>
                <a:cs typeface="Arial" panose="020B0604020202020204" pitchFamily="34" charset="0"/>
              </a:rPr>
              <a:t>(FAO).</a:t>
            </a:r>
          </a:p>
        </p:txBody>
      </p:sp>
      <p:sp>
        <p:nvSpPr>
          <p:cNvPr id="12" name="ZoneTexte 11">
            <a:extLst>
              <a:ext uri="{FF2B5EF4-FFF2-40B4-BE49-F238E27FC236}">
                <a16:creationId xmlns:a16="http://schemas.microsoft.com/office/drawing/2014/main" id="{B883F83A-50D8-129F-0A46-9F77830414C4}"/>
              </a:ext>
            </a:extLst>
          </p:cNvPr>
          <p:cNvSpPr txBox="1"/>
          <p:nvPr/>
        </p:nvSpPr>
        <p:spPr>
          <a:xfrm>
            <a:off x="17033291" y="1619999"/>
            <a:ext cx="6779207" cy="12036245"/>
          </a:xfrm>
          <a:prstGeom prst="rect">
            <a:avLst/>
          </a:prstGeom>
          <a:noFill/>
        </p:spPr>
        <p:txBody>
          <a:bodyPr wrap="square" lIns="46800" tIns="46800" rIns="46800" bIns="46800" rtlCol="0">
            <a:spAutoFit/>
          </a:bodyPr>
          <a:lstStyle/>
          <a:p>
            <a:pPr algn="l"/>
            <a:r>
              <a:rPr lang="fr-FR" sz="3200" b="1" dirty="0">
                <a:cs typeface="Arial" panose="020B0604020202020204" pitchFamily="34" charset="0"/>
              </a:rPr>
              <a:t>Respiration hétérotrophe du sol </a:t>
            </a:r>
            <a:r>
              <a:rPr lang="fr-FR" sz="3200" dirty="0">
                <a:cs typeface="Arial" panose="020B0604020202020204" pitchFamily="34" charset="0"/>
              </a:rPr>
              <a:t>: </a:t>
            </a:r>
            <a:r>
              <a:rPr lang="fr-FR" sz="2700" dirty="0">
                <a:cs typeface="Arial" panose="020B0604020202020204" pitchFamily="34" charset="0"/>
              </a:rPr>
              <a:t>résulte de la minéralisation de la matière organique essentiellement par la microfaune au cours de laquelle les composés organiques sont oxydés en dioxyde de carbone. Paramètre utilisé pour quantifier l'activité microbienne dans les sols.</a:t>
            </a:r>
          </a:p>
          <a:p>
            <a:pPr algn="l"/>
            <a:endParaRPr lang="fr-FR" sz="2700" dirty="0">
              <a:cs typeface="Arial" panose="020B0604020202020204" pitchFamily="34" charset="0"/>
            </a:endParaRPr>
          </a:p>
          <a:p>
            <a:pPr algn="l"/>
            <a:r>
              <a:rPr lang="fr-FR" sz="3200" b="1" dirty="0">
                <a:cs typeface="Arial" panose="020B0604020202020204" pitchFamily="34" charset="0"/>
              </a:rPr>
              <a:t>Litière</a:t>
            </a:r>
            <a:r>
              <a:rPr lang="fr-FR" sz="3200" dirty="0">
                <a:cs typeface="Arial" panose="020B0604020202020204" pitchFamily="34" charset="0"/>
              </a:rPr>
              <a:t> : </a:t>
            </a:r>
            <a:r>
              <a:rPr lang="fr-FR" sz="2700" dirty="0">
                <a:cs typeface="Arial" panose="020B0604020202020204" pitchFamily="34" charset="0"/>
              </a:rPr>
              <a:t>toute </a:t>
            </a:r>
            <a:r>
              <a:rPr lang="fr-FR" sz="2700" b="1" dirty="0">
                <a:cs typeface="Arial" panose="020B0604020202020204" pitchFamily="34" charset="0"/>
              </a:rPr>
              <a:t>biomasse non vivante</a:t>
            </a:r>
            <a:r>
              <a:rPr lang="fr-FR" sz="2700" dirty="0">
                <a:cs typeface="Arial" panose="020B0604020202020204" pitchFamily="34" charset="0"/>
              </a:rPr>
              <a:t> avec un diamètre inférieur au diamètre minimal pour le bois mort (e.g. 10 cm) présente en surface ou au sein du profil de sol dans des états de décomposition variés </a:t>
            </a:r>
            <a:r>
              <a:rPr lang="fr-FR" sz="2400" dirty="0">
                <a:solidFill>
                  <a:schemeClr val="bg1">
                    <a:lumMod val="65000"/>
                  </a:schemeClr>
                </a:solidFill>
                <a:latin typeface="+mj-lt"/>
                <a:cs typeface="Arial" panose="020B0604020202020204" pitchFamily="34" charset="0"/>
              </a:rPr>
              <a:t>(FAO).</a:t>
            </a:r>
          </a:p>
          <a:p>
            <a:pPr algn="l"/>
            <a:endParaRPr lang="fr-FR" sz="2700" dirty="0">
              <a:cs typeface="Arial" panose="020B0604020202020204" pitchFamily="34" charset="0"/>
            </a:endParaRPr>
          </a:p>
          <a:p>
            <a:pPr algn="l"/>
            <a:r>
              <a:rPr lang="fr-FR" sz="3200" b="1" dirty="0">
                <a:cs typeface="Arial" panose="020B0604020202020204" pitchFamily="34" charset="0"/>
              </a:rPr>
              <a:t>Rotation des cultures </a:t>
            </a:r>
            <a:r>
              <a:rPr lang="fr-FR" sz="3200" dirty="0">
                <a:cs typeface="Arial" panose="020B0604020202020204" pitchFamily="34" charset="0"/>
              </a:rPr>
              <a:t>: </a:t>
            </a:r>
            <a:r>
              <a:rPr lang="fr-FR" sz="2700" dirty="0">
                <a:cs typeface="Arial" panose="020B0604020202020204" pitchFamily="34" charset="0"/>
              </a:rPr>
              <a:t>organisation de la succession culturale des espèces sur une parcelle </a:t>
            </a:r>
            <a:r>
              <a:rPr lang="fr-FR" sz="2400" dirty="0">
                <a:solidFill>
                  <a:schemeClr val="bg1">
                    <a:lumMod val="65000"/>
                  </a:schemeClr>
                </a:solidFill>
                <a:latin typeface="+mj-lt"/>
                <a:cs typeface="Arial" panose="020B0604020202020204" pitchFamily="34" charset="0"/>
              </a:rPr>
              <a:t>(</a:t>
            </a:r>
            <a:r>
              <a:rPr lang="fr-FR" sz="2400" dirty="0" err="1">
                <a:solidFill>
                  <a:schemeClr val="bg1">
                    <a:lumMod val="65000"/>
                  </a:schemeClr>
                </a:solidFill>
                <a:latin typeface="+mj-lt"/>
                <a:cs typeface="Arial" panose="020B0604020202020204" pitchFamily="34" charset="0"/>
              </a:rPr>
              <a:t>dicoagroecologie</a:t>
            </a:r>
            <a:r>
              <a:rPr lang="fr-FR" sz="2400" dirty="0">
                <a:solidFill>
                  <a:schemeClr val="bg1">
                    <a:lumMod val="65000"/>
                  </a:schemeClr>
                </a:solidFill>
                <a:latin typeface="+mj-lt"/>
                <a:cs typeface="Arial" panose="020B0604020202020204" pitchFamily="34" charset="0"/>
              </a:rPr>
              <a:t>).</a:t>
            </a:r>
          </a:p>
          <a:p>
            <a:pPr algn="l"/>
            <a:endParaRPr lang="fr-FR" sz="2700" dirty="0">
              <a:cs typeface="Arial" panose="020B0604020202020204" pitchFamily="34" charset="0"/>
            </a:endParaRPr>
          </a:p>
          <a:p>
            <a:pPr algn="l"/>
            <a:r>
              <a:rPr lang="fr-FR" sz="3200" b="1" dirty="0">
                <a:cs typeface="Arial" panose="020B0604020202020204" pitchFamily="34" charset="0"/>
              </a:rPr>
              <a:t>Temps de résidence (TR) </a:t>
            </a:r>
            <a:r>
              <a:rPr lang="fr-FR" sz="3200" dirty="0">
                <a:cs typeface="Arial" panose="020B0604020202020204" pitchFamily="34" charset="0"/>
              </a:rPr>
              <a:t>: </a:t>
            </a:r>
            <a:r>
              <a:rPr lang="fr-FR" sz="2700" dirty="0">
                <a:cs typeface="Arial" panose="020B0604020202020204" pitchFamily="34" charset="0"/>
              </a:rPr>
              <a:t>durée pendant laquelle un composé ou une substance, une fois introduit dans l'environnement, reste avant d'être physiquement éliminé ou bien biologiquement ou chimiquement transformé </a:t>
            </a:r>
            <a:r>
              <a:rPr lang="fr-FR" sz="2400" dirty="0">
                <a:solidFill>
                  <a:schemeClr val="bg1">
                    <a:lumMod val="65000"/>
                  </a:schemeClr>
                </a:solidFill>
                <a:latin typeface="+mj-lt"/>
                <a:cs typeface="Arial" panose="020B0604020202020204" pitchFamily="34" charset="0"/>
              </a:rPr>
              <a:t>(FAO).</a:t>
            </a:r>
          </a:p>
        </p:txBody>
      </p:sp>
    </p:spTree>
    <p:extLst>
      <p:ext uri="{BB962C8B-B14F-4D97-AF65-F5344CB8AC3E}">
        <p14:creationId xmlns:p14="http://schemas.microsoft.com/office/powerpoint/2010/main" val="4098546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A8E5C8-5C98-EB13-6159-74FB92064B4F}"/>
              </a:ext>
            </a:extLst>
          </p:cNvPr>
          <p:cNvSpPr>
            <a:spLocks noGrp="1"/>
          </p:cNvSpPr>
          <p:nvPr>
            <p:ph type="title"/>
          </p:nvPr>
        </p:nvSpPr>
        <p:spPr>
          <a:xfrm>
            <a:off x="1905000" y="206375"/>
            <a:ext cx="21202650" cy="2387025"/>
          </a:xfrm>
        </p:spPr>
        <p:txBody>
          <a:bodyPr/>
          <a:lstStyle/>
          <a:p>
            <a:r>
              <a:rPr lang="fr-FR" dirty="0"/>
              <a:t>Exemples théoriques d'impacts (propres aux sites) </a:t>
            </a:r>
            <a:br>
              <a:rPr lang="fr-FR" dirty="0"/>
            </a:br>
            <a:r>
              <a:rPr lang="fr-FR" dirty="0"/>
              <a:t>des changements de pratiques, sur les réservoirs </a:t>
            </a:r>
            <a:br>
              <a:rPr lang="fr-FR" dirty="0"/>
            </a:br>
            <a:r>
              <a:rPr lang="fr-FR" dirty="0"/>
              <a:t>de carbone du sol et de l'atmosphère, et sur les flux de N</a:t>
            </a:r>
            <a:r>
              <a:rPr lang="fr-FR" baseline="-25000" dirty="0"/>
              <a:t>2</a:t>
            </a:r>
            <a:r>
              <a:rPr lang="fr-FR" dirty="0"/>
              <a:t>O</a:t>
            </a:r>
          </a:p>
        </p:txBody>
      </p:sp>
      <p:graphicFrame>
        <p:nvGraphicFramePr>
          <p:cNvPr id="19" name="Tableau 18">
            <a:extLst>
              <a:ext uri="{FF2B5EF4-FFF2-40B4-BE49-F238E27FC236}">
                <a16:creationId xmlns:a16="http://schemas.microsoft.com/office/drawing/2014/main" id="{F4FC7CA9-C50E-C1B2-D096-BED2228E84B9}"/>
              </a:ext>
            </a:extLst>
          </p:cNvPr>
          <p:cNvGraphicFramePr>
            <a:graphicFrameLocks noGrp="1"/>
          </p:cNvGraphicFramePr>
          <p:nvPr>
            <p:extLst>
              <p:ext uri="{D42A27DB-BD31-4B8C-83A1-F6EECF244321}">
                <p14:modId xmlns:p14="http://schemas.microsoft.com/office/powerpoint/2010/main" val="1410168569"/>
              </p:ext>
            </p:extLst>
          </p:nvPr>
        </p:nvGraphicFramePr>
        <p:xfrm>
          <a:off x="1008000" y="2859333"/>
          <a:ext cx="22272525" cy="10271394"/>
        </p:xfrm>
        <a:graphic>
          <a:graphicData uri="http://schemas.openxmlformats.org/drawingml/2006/table">
            <a:tbl>
              <a:tblPr firstRow="1" bandRow="1">
                <a:tableStyleId>{5940675A-B579-460E-94D1-54222C63F5DA}</a:tableStyleId>
              </a:tblPr>
              <a:tblGrid>
                <a:gridCol w="5040900">
                  <a:extLst>
                    <a:ext uri="{9D8B030D-6E8A-4147-A177-3AD203B41FA5}">
                      <a16:colId xmlns:a16="http://schemas.microsoft.com/office/drawing/2014/main" val="3514384990"/>
                    </a:ext>
                  </a:extLst>
                </a:gridCol>
                <a:gridCol w="5783312">
                  <a:extLst>
                    <a:ext uri="{9D8B030D-6E8A-4147-A177-3AD203B41FA5}">
                      <a16:colId xmlns:a16="http://schemas.microsoft.com/office/drawing/2014/main" val="3233552051"/>
                    </a:ext>
                  </a:extLst>
                </a:gridCol>
                <a:gridCol w="1908313">
                  <a:extLst>
                    <a:ext uri="{9D8B030D-6E8A-4147-A177-3AD203B41FA5}">
                      <a16:colId xmlns:a16="http://schemas.microsoft.com/office/drawing/2014/main" val="2573182373"/>
                    </a:ext>
                  </a:extLst>
                </a:gridCol>
                <a:gridCol w="2520000">
                  <a:extLst>
                    <a:ext uri="{9D8B030D-6E8A-4147-A177-3AD203B41FA5}">
                      <a16:colId xmlns:a16="http://schemas.microsoft.com/office/drawing/2014/main" val="3326064095"/>
                    </a:ext>
                  </a:extLst>
                </a:gridCol>
                <a:gridCol w="2340000">
                  <a:extLst>
                    <a:ext uri="{9D8B030D-6E8A-4147-A177-3AD203B41FA5}">
                      <a16:colId xmlns:a16="http://schemas.microsoft.com/office/drawing/2014/main" val="4043828407"/>
                    </a:ext>
                  </a:extLst>
                </a:gridCol>
                <a:gridCol w="2340000">
                  <a:extLst>
                    <a:ext uri="{9D8B030D-6E8A-4147-A177-3AD203B41FA5}">
                      <a16:colId xmlns:a16="http://schemas.microsoft.com/office/drawing/2014/main" val="1915360791"/>
                    </a:ext>
                  </a:extLst>
                </a:gridCol>
                <a:gridCol w="2340000">
                  <a:extLst>
                    <a:ext uri="{9D8B030D-6E8A-4147-A177-3AD203B41FA5}">
                      <a16:colId xmlns:a16="http://schemas.microsoft.com/office/drawing/2014/main" val="2289958236"/>
                    </a:ext>
                  </a:extLst>
                </a:gridCol>
              </a:tblGrid>
              <a:tr h="1030434">
                <a:tc>
                  <a:txBody>
                    <a:bodyPr/>
                    <a:lstStyle/>
                    <a:p>
                      <a:r>
                        <a:rPr lang="fr-FR" sz="3100" b="1" dirty="0">
                          <a:cs typeface="Arial" panose="020B0604020202020204" pitchFamily="34" charset="0"/>
                        </a:rPr>
                        <a:t>Changement de la gestion des cultures...</a:t>
                      </a:r>
                    </a:p>
                  </a:txBody>
                  <a:tcPr marL="85555" marR="85555" marT="86400" marB="42777"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2200" dirty="0">
                        <a:cs typeface="Arial" panose="020B0604020202020204" pitchFamily="34" charset="0"/>
                      </a:endParaRPr>
                    </a:p>
                  </a:txBody>
                  <a:tcPr marL="85555" marR="85555" marT="42777"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200" dirty="0">
                          <a:cs typeface="Arial" panose="020B0604020202020204" pitchFamily="34" charset="0"/>
                        </a:rPr>
                        <a:t>Atténuation de la perte de COS</a:t>
                      </a:r>
                    </a:p>
                  </a:txBody>
                  <a:tcPr marL="85555" marR="85555" marT="42777" marB="42777">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2200" dirty="0">
                          <a:cs typeface="Arial" panose="020B0604020202020204" pitchFamily="34" charset="0"/>
                        </a:rPr>
                        <a:t>Atténuation du changement climatique</a:t>
                      </a:r>
                    </a:p>
                  </a:txBody>
                  <a:tcPr marL="85555" marR="85555" marT="42777" marB="42777">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2200" dirty="0">
                          <a:cs typeface="Arial" panose="020B0604020202020204" pitchFamily="34" charset="0"/>
                        </a:rPr>
                        <a:t>Séquestration de C</a:t>
                      </a:r>
                    </a:p>
                  </a:txBody>
                  <a:tcPr marL="85555" marR="85555" marT="42777" marB="42777">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2200" dirty="0">
                          <a:cs typeface="Arial" panose="020B0604020202020204" pitchFamily="34" charset="0"/>
                        </a:rPr>
                        <a:t>Émissions négatives</a:t>
                      </a:r>
                    </a:p>
                  </a:txBody>
                  <a:tcPr marL="85555" marR="85555" marT="42777" marB="42777">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fr-FR" sz="2200" dirty="0">
                          <a:cs typeface="Arial" panose="020B0604020202020204" pitchFamily="34" charset="0"/>
                        </a:rPr>
                        <a:t>Réduction des émissions de GES</a:t>
                      </a:r>
                    </a:p>
                  </a:txBody>
                  <a:tcPr marL="85555" marR="85555" marT="42777" marB="42777">
                    <a:lnL w="381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25440101"/>
                  </a:ext>
                </a:extLst>
              </a:tr>
              <a:tr h="183600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600" dirty="0"/>
                        <a:t>... vers davantage de cultures de couverture</a:t>
                      </a:r>
                    </a:p>
                  </a:txBody>
                  <a:tcPr marL="85555" marR="85555" marT="144000"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2100" dirty="0">
                        <a:cs typeface="Arial" panose="020B0604020202020204" pitchFamily="34" charset="0"/>
                      </a:endParaRPr>
                    </a:p>
                  </a:txBody>
                  <a:tcPr marL="85555" marR="85555" marT="42777"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cs typeface="Arial" panose="020B0604020202020204" pitchFamily="34" charset="0"/>
                        </a:rPr>
                        <a:t>-</a:t>
                      </a:r>
                    </a:p>
                  </a:txBody>
                  <a:tcPr marL="85555" marR="85555" marT="42777" marB="42777" anchor="ct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834577"/>
                  </a:ext>
                </a:extLst>
              </a:tr>
              <a:tr h="183600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600" dirty="0"/>
                        <a:t>... vers davantage de cultures de couverture, sur les sites présentant une perte de COS</a:t>
                      </a:r>
                    </a:p>
                  </a:txBody>
                  <a:tcPr marL="85555" marR="85555" marT="144000"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2100" dirty="0">
                        <a:cs typeface="Arial" panose="020B0604020202020204" pitchFamily="34" charset="0"/>
                      </a:endParaRPr>
                    </a:p>
                  </a:txBody>
                  <a:tcPr marL="85555" marR="85555" marT="42777"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57041484"/>
                  </a:ext>
                </a:extLst>
              </a:tr>
              <a:tr h="183600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600" dirty="0"/>
                        <a:t>... vers davantage de fertilisation</a:t>
                      </a:r>
                    </a:p>
                  </a:txBody>
                  <a:tcPr marL="85555" marR="85555" marT="144000"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2100" dirty="0">
                        <a:cs typeface="Arial" panose="020B0604020202020204" pitchFamily="34" charset="0"/>
                      </a:endParaRPr>
                    </a:p>
                  </a:txBody>
                  <a:tcPr marL="85555" marR="85555" marT="42777"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cs typeface="Arial" panose="020B0604020202020204" pitchFamily="34" charset="0"/>
                        </a:rPr>
                        <a:t>-</a:t>
                      </a:r>
                    </a:p>
                  </a:txBody>
                  <a:tcPr marL="85555" marR="85555" marT="42777" marB="42777" anchor="ct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4068254"/>
                  </a:ext>
                </a:extLst>
              </a:tr>
              <a:tr h="183600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600" dirty="0"/>
                        <a:t>... vers des génotypes avec une biomasse racinaire accrue</a:t>
                      </a:r>
                    </a:p>
                  </a:txBody>
                  <a:tcPr marL="85555" marR="85555" marT="144000"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2100" dirty="0">
                        <a:cs typeface="Arial" panose="020B0604020202020204" pitchFamily="34" charset="0"/>
                      </a:endParaRPr>
                    </a:p>
                  </a:txBody>
                  <a:tcPr marL="85555" marR="85555" marT="42777"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7908699"/>
                  </a:ext>
                </a:extLst>
              </a:tr>
              <a:tr h="1836000">
                <a:tc>
                  <a:txBody>
                    <a:bodyPr/>
                    <a:lstStyle/>
                    <a:p>
                      <a:r>
                        <a:rPr lang="fr-FR" sz="2600" dirty="0"/>
                        <a:t>... vers une fertilisation réduite, sur les sites présentant une perte de COS</a:t>
                      </a:r>
                    </a:p>
                  </a:txBody>
                  <a:tcPr marL="85555" marR="85555" marT="144000"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2100" dirty="0">
                        <a:cs typeface="Arial" panose="020B0604020202020204" pitchFamily="34" charset="0"/>
                      </a:endParaRPr>
                    </a:p>
                  </a:txBody>
                  <a:tcPr marL="85555" marR="85555" marT="42777" marB="4277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endParaRPr lang="fr-FR" sz="3400" dirty="0"/>
                    </a:p>
                  </a:txBody>
                  <a:tcPr marL="85555" marR="85555" marT="42777" marB="42777" anchor="ct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FF0000"/>
                          </a:solidFill>
                          <a:cs typeface="Arial" panose="020B0604020202020204" pitchFamily="34" charset="0"/>
                        </a:rPr>
                        <a:t>NON</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FR" sz="3400" b="1" dirty="0">
                          <a:solidFill>
                            <a:srgbClr val="00B050"/>
                          </a:solidFill>
                          <a:cs typeface="Arial" panose="020B0604020202020204" pitchFamily="34" charset="0"/>
                        </a:rPr>
                        <a:t>OUI</a:t>
                      </a:r>
                      <a:endParaRPr lang="fr-FR" sz="3400" dirty="0"/>
                    </a:p>
                  </a:txBody>
                  <a:tcPr marL="85555" marR="85555" marT="42777" marB="42777" anchor="ctr">
                    <a:lnL w="381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5569807"/>
                  </a:ext>
                </a:extLst>
              </a:tr>
            </a:tbl>
          </a:graphicData>
        </a:graphic>
      </p:graphicFrame>
      <p:sp>
        <p:nvSpPr>
          <p:cNvPr id="21" name="Rectangle 20">
            <a:extLst>
              <a:ext uri="{FF2B5EF4-FFF2-40B4-BE49-F238E27FC236}">
                <a16:creationId xmlns:a16="http://schemas.microsoft.com/office/drawing/2014/main" id="{DA9F11F6-DCE4-F7AD-1EA9-358E64307622}"/>
              </a:ext>
            </a:extLst>
          </p:cNvPr>
          <p:cNvSpPr/>
          <p:nvPr/>
        </p:nvSpPr>
        <p:spPr>
          <a:xfrm>
            <a:off x="18666000" y="2859333"/>
            <a:ext cx="4600250" cy="10271394"/>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2" name="ZoneTexte 21">
            <a:extLst>
              <a:ext uri="{FF2B5EF4-FFF2-40B4-BE49-F238E27FC236}">
                <a16:creationId xmlns:a16="http://schemas.microsoft.com/office/drawing/2014/main" id="{25569317-B5E9-AD21-7E66-5EBB39AA7019}"/>
              </a:ext>
            </a:extLst>
          </p:cNvPr>
          <p:cNvSpPr txBox="1"/>
          <p:nvPr/>
        </p:nvSpPr>
        <p:spPr>
          <a:xfrm rot="16200000">
            <a:off x="21066030" y="10445212"/>
            <a:ext cx="4937613" cy="463846"/>
          </a:xfrm>
          <a:prstGeom prst="rect">
            <a:avLst/>
          </a:prstGeom>
          <a:noFill/>
        </p:spPr>
        <p:txBody>
          <a:bodyPr wrap="square" lIns="46800" tIns="46800" rIns="46800" bIns="46800" rtlCol="0">
            <a:spAutoFit/>
          </a:bodyPr>
          <a:lstStyle/>
          <a:p>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Don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p>
        </p:txBody>
      </p:sp>
      <p:pic>
        <p:nvPicPr>
          <p:cNvPr id="16" name="Graphique 15">
            <a:extLst>
              <a:ext uri="{FF2B5EF4-FFF2-40B4-BE49-F238E27FC236}">
                <a16:creationId xmlns:a16="http://schemas.microsoft.com/office/drawing/2014/main" id="{A8E54AD4-5D18-213F-472D-25CF7B1B9A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0000" y="3593578"/>
            <a:ext cx="5416812" cy="9552364"/>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94655-87E9-A4DE-B32C-A158004F8905}"/>
              </a:ext>
            </a:extLst>
          </p:cNvPr>
          <p:cNvSpPr>
            <a:spLocks noGrp="1"/>
          </p:cNvSpPr>
          <p:nvPr>
            <p:ph type="title"/>
          </p:nvPr>
        </p:nvSpPr>
        <p:spPr>
          <a:xfrm>
            <a:off x="1905000" y="205650"/>
            <a:ext cx="21202650" cy="1625278"/>
          </a:xfrm>
        </p:spPr>
        <p:txBody>
          <a:bodyPr/>
          <a:lstStyle/>
          <a:p>
            <a:r>
              <a:rPr lang="fr-FR" dirty="0"/>
              <a:t>Les bénéfices climatiques d'une augmentation des stocks de C </a:t>
            </a:r>
            <a:br>
              <a:rPr lang="fr-FR" dirty="0"/>
            </a:br>
            <a:r>
              <a:rPr lang="fr-FR" dirty="0"/>
              <a:t>dans les sols cultivés : une évaluation intégrée et systémique</a:t>
            </a:r>
          </a:p>
        </p:txBody>
      </p:sp>
      <p:cxnSp>
        <p:nvCxnSpPr>
          <p:cNvPr id="33" name="Connecteur droit 32">
            <a:extLst>
              <a:ext uri="{FF2B5EF4-FFF2-40B4-BE49-F238E27FC236}">
                <a16:creationId xmlns:a16="http://schemas.microsoft.com/office/drawing/2014/main" id="{D6BD1847-E282-F4B3-516B-F52BDFDD695A}"/>
              </a:ext>
            </a:extLst>
          </p:cNvPr>
          <p:cNvCxnSpPr>
            <a:cxnSpLocks/>
          </p:cNvCxnSpPr>
          <p:nvPr/>
        </p:nvCxnSpPr>
        <p:spPr>
          <a:xfrm>
            <a:off x="13537096" y="3617839"/>
            <a:ext cx="4273826" cy="0"/>
          </a:xfrm>
          <a:prstGeom prst="line">
            <a:avLst/>
          </a:prstGeom>
          <a:ln w="76200" cap="rnd">
            <a:solidFill>
              <a:srgbClr val="8D533E"/>
            </a:solidFill>
            <a:prstDash val="sysDot"/>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52EB5E69-ABF8-42C7-AF8F-3F2993C3E770}"/>
              </a:ext>
            </a:extLst>
          </p:cNvPr>
          <p:cNvCxnSpPr>
            <a:cxnSpLocks/>
          </p:cNvCxnSpPr>
          <p:nvPr/>
        </p:nvCxnSpPr>
        <p:spPr>
          <a:xfrm>
            <a:off x="16836887" y="5608980"/>
            <a:ext cx="974035" cy="0"/>
          </a:xfrm>
          <a:prstGeom prst="line">
            <a:avLst/>
          </a:prstGeom>
          <a:ln w="76200" cap="rnd">
            <a:solidFill>
              <a:srgbClr val="8D533E"/>
            </a:solidFill>
            <a:prstDash val="sysDot"/>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96DDCFD6-3411-E415-F391-B440338B7B6D}"/>
              </a:ext>
            </a:extLst>
          </p:cNvPr>
          <p:cNvSpPr txBox="1"/>
          <p:nvPr/>
        </p:nvSpPr>
        <p:spPr>
          <a:xfrm>
            <a:off x="399273" y="8346038"/>
            <a:ext cx="857453" cy="2256220"/>
          </a:xfrm>
          <a:prstGeom prst="rect">
            <a:avLst/>
          </a:prstGeom>
          <a:noFill/>
        </p:spPr>
        <p:txBody>
          <a:bodyPr wrap="square" lIns="50400" tIns="50400" rIns="50400" bIns="50400" rtlCol="0">
            <a:spAutoFit/>
          </a:bodyPr>
          <a:lstStyle/>
          <a:p>
            <a:r>
              <a:rPr lang="fr-FR" sz="14000" b="1" dirty="0">
                <a:ln w="50800">
                  <a:solidFill>
                    <a:srgbClr val="FF0000"/>
                  </a:solidFill>
                </a:ln>
                <a:noFill/>
                <a:cs typeface="Arial" panose="020B0604020202020204" pitchFamily="34" charset="0"/>
              </a:rPr>
              <a:t>!</a:t>
            </a:r>
            <a:endParaRPr lang="fr-FR" sz="14000" dirty="0">
              <a:ln w="50800">
                <a:solidFill>
                  <a:srgbClr val="FF0000"/>
                </a:solidFill>
              </a:ln>
              <a:noFill/>
              <a:cs typeface="Arial" panose="020B0604020202020204" pitchFamily="34" charset="0"/>
            </a:endParaRPr>
          </a:p>
        </p:txBody>
      </p:sp>
      <p:sp>
        <p:nvSpPr>
          <p:cNvPr id="40" name="ZoneTexte 39">
            <a:extLst>
              <a:ext uri="{FF2B5EF4-FFF2-40B4-BE49-F238E27FC236}">
                <a16:creationId xmlns:a16="http://schemas.microsoft.com/office/drawing/2014/main" id="{97AFDE8E-9BD4-A214-7F15-382C1F603C12}"/>
              </a:ext>
            </a:extLst>
          </p:cNvPr>
          <p:cNvSpPr txBox="1"/>
          <p:nvPr/>
        </p:nvSpPr>
        <p:spPr>
          <a:xfrm>
            <a:off x="1260000" y="8947140"/>
            <a:ext cx="14821514" cy="3418501"/>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Les graphes ci-avant ne prennent pas en compte les conséquences sur l'occupation du sol à l'échelle systémique, d'une modification de la production sur une parcelle donnée (e.g. une diminution de la production alimentaire à un endroit donné pourrait être compensée à un autre endroit par la conversion d'écosystèmes naturels en terres cultivées...).</a:t>
            </a:r>
          </a:p>
        </p:txBody>
      </p:sp>
      <p:sp>
        <p:nvSpPr>
          <p:cNvPr id="41" name="ZoneTexte 40">
            <a:extLst>
              <a:ext uri="{FF2B5EF4-FFF2-40B4-BE49-F238E27FC236}">
                <a16:creationId xmlns:a16="http://schemas.microsoft.com/office/drawing/2014/main" id="{BDECD804-B59E-5C8F-E34E-E5D0D50A381E}"/>
              </a:ext>
            </a:extLst>
          </p:cNvPr>
          <p:cNvSpPr txBox="1"/>
          <p:nvPr/>
        </p:nvSpPr>
        <p:spPr>
          <a:xfrm>
            <a:off x="1259999" y="6861338"/>
            <a:ext cx="15480115" cy="1202510"/>
          </a:xfrm>
          <a:prstGeom prst="rect">
            <a:avLst/>
          </a:prstGeom>
          <a:noFill/>
        </p:spPr>
        <p:txBody>
          <a:bodyPr wrap="square" lIns="46800" tIns="46800" rIns="46800" bIns="46800" rtlCol="0">
            <a:spAutoFit/>
          </a:bodyPr>
          <a:lstStyle/>
          <a:p>
            <a:pPr algn="l"/>
            <a:r>
              <a:rPr lang="fr-FR" sz="3600" dirty="0">
                <a:cs typeface="Arial" panose="020B0604020202020204" pitchFamily="34" charset="0"/>
              </a:rPr>
              <a:t>Les émissions de GES associées à la production et à l'épandage d'engrais ne sont pas prises en compte dans les graphes ci-avant.</a:t>
            </a:r>
          </a:p>
        </p:txBody>
      </p:sp>
      <p:sp>
        <p:nvSpPr>
          <p:cNvPr id="43" name="ZoneTexte 42">
            <a:extLst>
              <a:ext uri="{FF2B5EF4-FFF2-40B4-BE49-F238E27FC236}">
                <a16:creationId xmlns:a16="http://schemas.microsoft.com/office/drawing/2014/main" id="{717EC52A-4D9C-6E36-3603-AAA002BD7E75}"/>
              </a:ext>
            </a:extLst>
          </p:cNvPr>
          <p:cNvSpPr txBox="1"/>
          <p:nvPr/>
        </p:nvSpPr>
        <p:spPr>
          <a:xfrm>
            <a:off x="1259999" y="5227698"/>
            <a:ext cx="18276229" cy="648512"/>
          </a:xfrm>
          <a:prstGeom prst="rect">
            <a:avLst/>
          </a:prstGeom>
          <a:noFill/>
        </p:spPr>
        <p:txBody>
          <a:bodyPr wrap="square" lIns="46800" tIns="46800" rIns="46800" bIns="46800" rtlCol="0">
            <a:spAutoFit/>
          </a:bodyPr>
          <a:lstStyle/>
          <a:p>
            <a:pPr algn="l"/>
            <a:r>
              <a:rPr lang="fr-FR" sz="3600" b="1" dirty="0">
                <a:cs typeface="Arial" panose="020B0604020202020204" pitchFamily="34" charset="0"/>
              </a:rPr>
              <a:t>Augmenter le stock de carbone </a:t>
            </a:r>
            <a:r>
              <a:rPr lang="fr-FR" sz="3600" b="1" dirty="0">
                <a:latin typeface="Arial" panose="020B0604020202020204" pitchFamily="34" charset="0"/>
                <a:cs typeface="Arial" panose="020B0604020202020204" pitchFamily="34" charset="0"/>
              </a:rPr>
              <a:t>≠</a:t>
            </a:r>
            <a:r>
              <a:rPr lang="fr-FR" sz="3600" b="1" dirty="0">
                <a:cs typeface="Arial" panose="020B0604020202020204" pitchFamily="34" charset="0"/>
              </a:rPr>
              <a:t> Atténuer le changement climatique </a:t>
            </a:r>
          </a:p>
        </p:txBody>
      </p:sp>
      <p:sp>
        <p:nvSpPr>
          <p:cNvPr id="44" name="ZoneTexte 43">
            <a:extLst>
              <a:ext uri="{FF2B5EF4-FFF2-40B4-BE49-F238E27FC236}">
                <a16:creationId xmlns:a16="http://schemas.microsoft.com/office/drawing/2014/main" id="{F1B5121D-C605-CF68-3F64-BD1F763B01C1}"/>
              </a:ext>
            </a:extLst>
          </p:cNvPr>
          <p:cNvSpPr txBox="1"/>
          <p:nvPr/>
        </p:nvSpPr>
        <p:spPr>
          <a:xfrm>
            <a:off x="1260000" y="3253595"/>
            <a:ext cx="17187026" cy="648512"/>
          </a:xfrm>
          <a:prstGeom prst="rect">
            <a:avLst/>
          </a:prstGeom>
          <a:noFill/>
        </p:spPr>
        <p:txBody>
          <a:bodyPr wrap="square" lIns="46800" tIns="46800" rIns="46800" bIns="46800" rtlCol="0">
            <a:spAutoFit/>
          </a:bodyPr>
          <a:lstStyle/>
          <a:p>
            <a:pPr algn="l"/>
            <a:r>
              <a:rPr lang="fr-FR" sz="3600" b="1" dirty="0">
                <a:cs typeface="Arial" panose="020B0604020202020204" pitchFamily="34" charset="0"/>
              </a:rPr>
              <a:t>Réduction des émissions de GES </a:t>
            </a:r>
            <a:r>
              <a:rPr lang="fr-FR" sz="3600" b="1" dirty="0">
                <a:latin typeface="Arial" panose="020B0604020202020204" pitchFamily="34" charset="0"/>
                <a:cs typeface="Arial" panose="020B0604020202020204" pitchFamily="34" charset="0"/>
              </a:rPr>
              <a:t>≠</a:t>
            </a:r>
            <a:r>
              <a:rPr lang="fr-FR" sz="3600" b="1" dirty="0">
                <a:cs typeface="Arial" panose="020B0604020202020204" pitchFamily="34" charset="0"/>
              </a:rPr>
              <a:t> Émissions négatives</a:t>
            </a:r>
          </a:p>
        </p:txBody>
      </p:sp>
      <p:sp>
        <p:nvSpPr>
          <p:cNvPr id="45" name="ZoneTexte 44">
            <a:extLst>
              <a:ext uri="{FF2B5EF4-FFF2-40B4-BE49-F238E27FC236}">
                <a16:creationId xmlns:a16="http://schemas.microsoft.com/office/drawing/2014/main" id="{460EBD79-5C31-F53D-BF6B-C3C744C350CD}"/>
              </a:ext>
            </a:extLst>
          </p:cNvPr>
          <p:cNvSpPr txBox="1"/>
          <p:nvPr/>
        </p:nvSpPr>
        <p:spPr>
          <a:xfrm>
            <a:off x="399273" y="2452143"/>
            <a:ext cx="857453" cy="2256220"/>
          </a:xfrm>
          <a:prstGeom prst="rect">
            <a:avLst/>
          </a:prstGeom>
          <a:noFill/>
        </p:spPr>
        <p:txBody>
          <a:bodyPr wrap="square" lIns="50400" tIns="50400" rIns="50400" bIns="50400" rtlCol="0">
            <a:spAutoFit/>
          </a:bodyPr>
          <a:lstStyle/>
          <a:p>
            <a:r>
              <a:rPr lang="fr-FR" sz="14000" b="1" dirty="0">
                <a:ln w="50800">
                  <a:solidFill>
                    <a:srgbClr val="FF0000"/>
                  </a:solidFill>
                </a:ln>
                <a:noFill/>
                <a:cs typeface="Arial" panose="020B0604020202020204" pitchFamily="34" charset="0"/>
              </a:rPr>
              <a:t>!</a:t>
            </a:r>
            <a:endParaRPr lang="fr-FR" sz="14000" dirty="0">
              <a:ln w="50800">
                <a:solidFill>
                  <a:srgbClr val="FF0000"/>
                </a:solidFill>
              </a:ln>
              <a:noFill/>
              <a:cs typeface="Arial" panose="020B0604020202020204" pitchFamily="34" charset="0"/>
            </a:endParaRPr>
          </a:p>
        </p:txBody>
      </p:sp>
      <p:sp>
        <p:nvSpPr>
          <p:cNvPr id="46" name="ZoneTexte 45">
            <a:extLst>
              <a:ext uri="{FF2B5EF4-FFF2-40B4-BE49-F238E27FC236}">
                <a16:creationId xmlns:a16="http://schemas.microsoft.com/office/drawing/2014/main" id="{A03A1625-7FDD-752F-147C-532246CDC281}"/>
              </a:ext>
            </a:extLst>
          </p:cNvPr>
          <p:cNvSpPr txBox="1"/>
          <p:nvPr/>
        </p:nvSpPr>
        <p:spPr>
          <a:xfrm>
            <a:off x="399273" y="4439971"/>
            <a:ext cx="857453" cy="2256220"/>
          </a:xfrm>
          <a:prstGeom prst="rect">
            <a:avLst/>
          </a:prstGeom>
          <a:noFill/>
        </p:spPr>
        <p:txBody>
          <a:bodyPr wrap="square" lIns="50400" tIns="50400" rIns="50400" bIns="50400" rtlCol="0">
            <a:spAutoFit/>
          </a:bodyPr>
          <a:lstStyle/>
          <a:p>
            <a:r>
              <a:rPr lang="fr-FR" sz="14000" b="1" dirty="0">
                <a:ln w="50800">
                  <a:solidFill>
                    <a:srgbClr val="FF0000"/>
                  </a:solidFill>
                </a:ln>
                <a:noFill/>
                <a:cs typeface="Arial" panose="020B0604020202020204" pitchFamily="34" charset="0"/>
              </a:rPr>
              <a:t>!</a:t>
            </a:r>
            <a:endParaRPr lang="fr-FR" sz="14000" dirty="0">
              <a:ln w="50800">
                <a:solidFill>
                  <a:srgbClr val="FF0000"/>
                </a:solidFill>
              </a:ln>
              <a:noFill/>
              <a:cs typeface="Arial" panose="020B0604020202020204" pitchFamily="34" charset="0"/>
            </a:endParaRPr>
          </a:p>
        </p:txBody>
      </p:sp>
      <p:sp>
        <p:nvSpPr>
          <p:cNvPr id="47" name="ZoneTexte 46">
            <a:extLst>
              <a:ext uri="{FF2B5EF4-FFF2-40B4-BE49-F238E27FC236}">
                <a16:creationId xmlns:a16="http://schemas.microsoft.com/office/drawing/2014/main" id="{A4994735-32D0-07F2-CDDC-0B77433F9F6E}"/>
              </a:ext>
            </a:extLst>
          </p:cNvPr>
          <p:cNvSpPr txBox="1"/>
          <p:nvPr/>
        </p:nvSpPr>
        <p:spPr>
          <a:xfrm>
            <a:off x="399273" y="6278703"/>
            <a:ext cx="857453" cy="2256220"/>
          </a:xfrm>
          <a:prstGeom prst="rect">
            <a:avLst/>
          </a:prstGeom>
          <a:noFill/>
        </p:spPr>
        <p:txBody>
          <a:bodyPr wrap="square" lIns="50400" tIns="50400" rIns="50400" bIns="50400" rtlCol="0">
            <a:spAutoFit/>
          </a:bodyPr>
          <a:lstStyle/>
          <a:p>
            <a:r>
              <a:rPr lang="fr-FR" sz="14000" b="1" dirty="0">
                <a:ln w="50800">
                  <a:solidFill>
                    <a:srgbClr val="FF0000"/>
                  </a:solidFill>
                </a:ln>
                <a:noFill/>
                <a:cs typeface="Arial" panose="020B0604020202020204" pitchFamily="34" charset="0"/>
              </a:rPr>
              <a:t>!</a:t>
            </a:r>
            <a:endParaRPr lang="fr-FR" sz="14000" dirty="0">
              <a:ln w="50800">
                <a:solidFill>
                  <a:srgbClr val="FF0000"/>
                </a:solidFill>
              </a:ln>
              <a:noFill/>
              <a:cs typeface="Arial" panose="020B0604020202020204" pitchFamily="34" charset="0"/>
            </a:endParaRPr>
          </a:p>
        </p:txBody>
      </p:sp>
      <p:sp>
        <p:nvSpPr>
          <p:cNvPr id="21" name="ZoneTexte 20">
            <a:extLst>
              <a:ext uri="{FF2B5EF4-FFF2-40B4-BE49-F238E27FC236}">
                <a16:creationId xmlns:a16="http://schemas.microsoft.com/office/drawing/2014/main" id="{68A99D16-938B-B2FA-2B55-A83D69894676}"/>
              </a:ext>
            </a:extLst>
          </p:cNvPr>
          <p:cNvSpPr txBox="1"/>
          <p:nvPr/>
        </p:nvSpPr>
        <p:spPr>
          <a:xfrm>
            <a:off x="18656115" y="6951419"/>
            <a:ext cx="4937613"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Don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p>
        </p:txBody>
      </p:sp>
      <p:pic>
        <p:nvPicPr>
          <p:cNvPr id="11" name="Graphique 10">
            <a:extLst>
              <a:ext uri="{FF2B5EF4-FFF2-40B4-BE49-F238E27FC236}">
                <a16:creationId xmlns:a16="http://schemas.microsoft.com/office/drawing/2014/main" id="{4BC981E0-00B1-0A41-7DCF-DAEB414337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39656" y="2878753"/>
            <a:ext cx="5654069" cy="2211310"/>
          </a:xfrm>
          <a:prstGeom prst="rect">
            <a:avLst/>
          </a:prstGeom>
        </p:spPr>
      </p:pic>
      <p:pic>
        <p:nvPicPr>
          <p:cNvPr id="12" name="Graphique 11">
            <a:extLst>
              <a:ext uri="{FF2B5EF4-FFF2-40B4-BE49-F238E27FC236}">
                <a16:creationId xmlns:a16="http://schemas.microsoft.com/office/drawing/2014/main" id="{50EBC310-1403-D3AB-F48F-8489B545C361}"/>
              </a:ext>
            </a:extLst>
          </p:cNvPr>
          <p:cNvPicPr>
            <a:picLocks noChangeAspect="1"/>
          </p:cNvPicPr>
          <p:nvPr/>
        </p:nvPicPr>
        <p:blipFill>
          <a:blip r:embed="rId4">
            <a:extLst>
              <a:ext uri="{96DAC541-7B7A-43D3-8B79-37D633B846F1}">
                <asvg:svgBlip xmlns:asvg="http://schemas.microsoft.com/office/drawing/2016/SVG/main" r:embed="rId5"/>
              </a:ext>
            </a:extLst>
          </a:blip>
          <a:srcRect t="16923"/>
          <a:stretch/>
        </p:blipFill>
        <p:spPr>
          <a:xfrm>
            <a:off x="17939656" y="5297562"/>
            <a:ext cx="5654072" cy="1837109"/>
          </a:xfrm>
          <a:prstGeom prst="rect">
            <a:avLst/>
          </a:prstGeom>
        </p:spPr>
      </p:pic>
    </p:spTree>
    <p:extLst>
      <p:ext uri="{BB962C8B-B14F-4D97-AF65-F5344CB8AC3E}">
        <p14:creationId xmlns:p14="http://schemas.microsoft.com/office/powerpoint/2010/main" val="114470700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014695-BB42-42CF-69F1-D258336B7E57}"/>
              </a:ext>
            </a:extLst>
          </p:cNvPr>
          <p:cNvSpPr>
            <a:spLocks noGrp="1"/>
          </p:cNvSpPr>
          <p:nvPr>
            <p:ph type="title"/>
          </p:nvPr>
        </p:nvSpPr>
        <p:spPr>
          <a:xfrm>
            <a:off x="1905000" y="205650"/>
            <a:ext cx="21202650" cy="1625278"/>
          </a:xfrm>
        </p:spPr>
        <p:txBody>
          <a:bodyPr/>
          <a:lstStyle/>
          <a:p>
            <a:r>
              <a:rPr lang="fr-FR" spc="-150" dirty="0"/>
              <a:t>Certaines pratiques apportent des </a:t>
            </a:r>
            <a:r>
              <a:rPr lang="fr-FR" spc="-150" dirty="0" err="1"/>
              <a:t>co</a:t>
            </a:r>
            <a:r>
              <a:rPr lang="fr-FR" spc="-150" dirty="0"/>
              <a:t>-bénéfices associés à la protection ou l'augmentation des stocks de carbone organique dans l'écosystème</a:t>
            </a:r>
          </a:p>
        </p:txBody>
      </p:sp>
      <p:grpSp>
        <p:nvGrpSpPr>
          <p:cNvPr id="22" name="Groupe 21">
            <a:extLst>
              <a:ext uri="{FF2B5EF4-FFF2-40B4-BE49-F238E27FC236}">
                <a16:creationId xmlns:a16="http://schemas.microsoft.com/office/drawing/2014/main" id="{2B58317E-9673-F3D1-8F49-1C5332F82DC2}"/>
              </a:ext>
            </a:extLst>
          </p:cNvPr>
          <p:cNvGrpSpPr/>
          <p:nvPr/>
        </p:nvGrpSpPr>
        <p:grpSpPr>
          <a:xfrm>
            <a:off x="9763813" y="2633547"/>
            <a:ext cx="11880000" cy="1836000"/>
            <a:chOff x="9763813" y="2730066"/>
            <a:chExt cx="11903491" cy="1836000"/>
          </a:xfrm>
        </p:grpSpPr>
        <p:sp>
          <p:nvSpPr>
            <p:cNvPr id="16" name="ZoneTexte 15">
              <a:extLst>
                <a:ext uri="{FF2B5EF4-FFF2-40B4-BE49-F238E27FC236}">
                  <a16:creationId xmlns:a16="http://schemas.microsoft.com/office/drawing/2014/main" id="{81061E57-50E5-8ED6-9321-7433A63CFDBD}"/>
                </a:ext>
              </a:extLst>
            </p:cNvPr>
            <p:cNvSpPr txBox="1"/>
            <p:nvPr/>
          </p:nvSpPr>
          <p:spPr>
            <a:xfrm>
              <a:off x="10197846" y="2730066"/>
              <a:ext cx="11469458" cy="1836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b="1" dirty="0">
                  <a:cs typeface="Arial" panose="020B0604020202020204" pitchFamily="34" charset="0"/>
                </a:rPr>
                <a:t>L'agroforesterie </a:t>
              </a:r>
              <a:r>
                <a:rPr lang="fr-FR" sz="4000" dirty="0">
                  <a:cs typeface="Arial" panose="020B0604020202020204" pitchFamily="34" charset="0"/>
                </a:rPr>
                <a:t>intra-parcellaire</a:t>
              </a:r>
              <a:r>
                <a:rPr lang="fr-FR" sz="4000" b="1" dirty="0">
                  <a:cs typeface="Arial" panose="020B0604020202020204" pitchFamily="34" charset="0"/>
                </a:rPr>
                <a:t> et les haies </a:t>
              </a:r>
              <a:r>
                <a:rPr lang="fr-FR" sz="4000" dirty="0">
                  <a:cs typeface="Arial" panose="020B0604020202020204" pitchFamily="34" charset="0"/>
                </a:rPr>
                <a:t>ont un effet positif sur :</a:t>
              </a:r>
            </a:p>
            <a:p>
              <a:endParaRPr lang="fr-FR" sz="4000" b="1" dirty="0">
                <a:cs typeface="Arial" panose="020B0604020202020204" pitchFamily="34" charset="0"/>
              </a:endParaRPr>
            </a:p>
          </p:txBody>
        </p:sp>
        <p:cxnSp>
          <p:nvCxnSpPr>
            <p:cNvPr id="17" name="Connecteur droit avec flèche 16">
              <a:extLst>
                <a:ext uri="{FF2B5EF4-FFF2-40B4-BE49-F238E27FC236}">
                  <a16:creationId xmlns:a16="http://schemas.microsoft.com/office/drawing/2014/main" id="{32E9842F-5DF5-F4AA-BD23-92DBE7025FC4}"/>
                </a:ext>
              </a:extLst>
            </p:cNvPr>
            <p:cNvCxnSpPr>
              <a:cxnSpLocks/>
            </p:cNvCxnSpPr>
            <p:nvPr/>
          </p:nvCxnSpPr>
          <p:spPr>
            <a:xfrm flipH="1">
              <a:off x="9763813" y="342309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grpSp>
      <p:grpSp>
        <p:nvGrpSpPr>
          <p:cNvPr id="21" name="Groupe 20">
            <a:extLst>
              <a:ext uri="{FF2B5EF4-FFF2-40B4-BE49-F238E27FC236}">
                <a16:creationId xmlns:a16="http://schemas.microsoft.com/office/drawing/2014/main" id="{B312BF51-B23B-767B-EF1B-91525BA8E7D4}"/>
              </a:ext>
            </a:extLst>
          </p:cNvPr>
          <p:cNvGrpSpPr/>
          <p:nvPr/>
        </p:nvGrpSpPr>
        <p:grpSpPr>
          <a:xfrm>
            <a:off x="720000" y="2633548"/>
            <a:ext cx="8161200" cy="1386000"/>
            <a:chOff x="720000" y="2696935"/>
            <a:chExt cx="7746839" cy="1386000"/>
          </a:xfrm>
        </p:grpSpPr>
        <p:sp>
          <p:nvSpPr>
            <p:cNvPr id="14" name="ZoneTexte 13">
              <a:extLst>
                <a:ext uri="{FF2B5EF4-FFF2-40B4-BE49-F238E27FC236}">
                  <a16:creationId xmlns:a16="http://schemas.microsoft.com/office/drawing/2014/main" id="{EAE6550D-5231-AD67-D704-562273846367}"/>
                </a:ext>
              </a:extLst>
            </p:cNvPr>
            <p:cNvSpPr txBox="1"/>
            <p:nvPr/>
          </p:nvSpPr>
          <p:spPr>
            <a:xfrm>
              <a:off x="1154033" y="2696935"/>
              <a:ext cx="7312806" cy="1386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b="1" dirty="0">
                  <a:cs typeface="Arial" panose="020B0604020202020204" pitchFamily="34" charset="0"/>
                </a:rPr>
                <a:t>Les cultures intermédiaires :</a:t>
              </a:r>
            </a:p>
          </p:txBody>
        </p:sp>
        <p:cxnSp>
          <p:nvCxnSpPr>
            <p:cNvPr id="15" name="Connecteur droit avec flèche 14">
              <a:extLst>
                <a:ext uri="{FF2B5EF4-FFF2-40B4-BE49-F238E27FC236}">
                  <a16:creationId xmlns:a16="http://schemas.microsoft.com/office/drawing/2014/main" id="{5E1E1F5C-C2CC-B562-5759-456644E97264}"/>
                </a:ext>
              </a:extLst>
            </p:cNvPr>
            <p:cNvCxnSpPr>
              <a:cxnSpLocks/>
            </p:cNvCxnSpPr>
            <p:nvPr/>
          </p:nvCxnSpPr>
          <p:spPr>
            <a:xfrm flipH="1">
              <a:off x="720000" y="3389960"/>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grpSp>
      <p:sp>
        <p:nvSpPr>
          <p:cNvPr id="18" name="ZoneTexte 17">
            <a:extLst>
              <a:ext uri="{FF2B5EF4-FFF2-40B4-BE49-F238E27FC236}">
                <a16:creationId xmlns:a16="http://schemas.microsoft.com/office/drawing/2014/main" id="{D031A3D8-4DE6-53FC-F056-E4C8914577A5}"/>
              </a:ext>
            </a:extLst>
          </p:cNvPr>
          <p:cNvSpPr txBox="1"/>
          <p:nvPr/>
        </p:nvSpPr>
        <p:spPr>
          <a:xfrm>
            <a:off x="1509851" y="3871450"/>
            <a:ext cx="8107352" cy="3390874"/>
          </a:xfrm>
          <a:prstGeom prst="rect">
            <a:avLst/>
          </a:prstGeom>
          <a:solidFill>
            <a:srgbClr val="D5E4DE"/>
          </a:solidFill>
        </p:spPr>
        <p:txBody>
          <a:bodyPr wrap="square" lIns="216000" tIns="216000" rIns="216000" bIns="216000" rtlCol="0">
            <a:spAutoFit/>
          </a:bodyPr>
          <a:lstStyle/>
          <a:p>
            <a:pPr marL="357188" indent="-357188">
              <a:buFont typeface="Marianne" panose="02000000000000000000" pitchFamily="50" charset="0"/>
              <a:buChar char="-"/>
            </a:pPr>
            <a:r>
              <a:rPr lang="fr-FR" sz="3200" dirty="0">
                <a:cs typeface="Arial" panose="020B0604020202020204" pitchFamily="34" charset="0"/>
              </a:rPr>
              <a:t>Améliorent la qualité de l'eau </a:t>
            </a:r>
            <a:br>
              <a:rPr lang="fr-FR" sz="3200" dirty="0">
                <a:cs typeface="Arial" panose="020B0604020202020204" pitchFamily="34" charset="0"/>
              </a:rPr>
            </a:br>
            <a:r>
              <a:rPr lang="fr-FR" sz="3200" dirty="0">
                <a:cs typeface="Arial" panose="020B0604020202020204" pitchFamily="34" charset="0"/>
              </a:rPr>
              <a:t>(piège à nitrates) ;</a:t>
            </a:r>
          </a:p>
          <a:p>
            <a:pPr marL="357188" indent="-357188">
              <a:buFont typeface="Marianne" panose="02000000000000000000" pitchFamily="50" charset="0"/>
              <a:buChar char="-"/>
            </a:pPr>
            <a:r>
              <a:rPr lang="fr-FR" sz="3200" dirty="0">
                <a:cs typeface="Arial" panose="020B0604020202020204" pitchFamily="34" charset="0"/>
              </a:rPr>
              <a:t>Limitent l'érosion ;</a:t>
            </a:r>
          </a:p>
          <a:p>
            <a:pPr marL="357188" indent="-357188">
              <a:buFont typeface="Marianne" panose="02000000000000000000" pitchFamily="50" charset="0"/>
              <a:buChar char="-"/>
            </a:pPr>
            <a:r>
              <a:rPr lang="fr-FR" sz="3200" dirty="0">
                <a:cs typeface="Arial" panose="020B0604020202020204" pitchFamily="34" charset="0"/>
              </a:rPr>
              <a:t>Contribuent à l'atténuation du changement climatique via des effets biophysiques (effets d'albédo).</a:t>
            </a:r>
          </a:p>
        </p:txBody>
      </p:sp>
      <p:sp>
        <p:nvSpPr>
          <p:cNvPr id="19" name="ZoneTexte 18">
            <a:extLst>
              <a:ext uri="{FF2B5EF4-FFF2-40B4-BE49-F238E27FC236}">
                <a16:creationId xmlns:a16="http://schemas.microsoft.com/office/drawing/2014/main" id="{A6C96BE4-6E96-732A-85B7-6DE78A65D88B}"/>
              </a:ext>
            </a:extLst>
          </p:cNvPr>
          <p:cNvSpPr txBox="1"/>
          <p:nvPr/>
        </p:nvSpPr>
        <p:spPr>
          <a:xfrm>
            <a:off x="10587902" y="4347326"/>
            <a:ext cx="7966233" cy="2405989"/>
          </a:xfrm>
          <a:prstGeom prst="rect">
            <a:avLst/>
          </a:prstGeom>
          <a:solidFill>
            <a:srgbClr val="D5E4DE"/>
          </a:solidFill>
        </p:spPr>
        <p:txBody>
          <a:bodyPr wrap="square" lIns="216000" tIns="216000" rIns="216000" bIns="216000" rtlCol="0">
            <a:spAutoFit/>
          </a:bodyPr>
          <a:lstStyle/>
          <a:p>
            <a:pPr marL="357188" indent="-357188">
              <a:buFont typeface="Marianne" panose="02000000000000000000" pitchFamily="50" charset="0"/>
              <a:buChar char="-"/>
            </a:pPr>
            <a:r>
              <a:rPr lang="fr-FR" sz="3200" dirty="0">
                <a:cs typeface="Arial" panose="020B0604020202020204" pitchFamily="34" charset="0"/>
              </a:rPr>
              <a:t>la biodiversité ;</a:t>
            </a:r>
          </a:p>
          <a:p>
            <a:pPr marL="357188" indent="-357188">
              <a:buFont typeface="Marianne" panose="02000000000000000000" pitchFamily="50" charset="0"/>
              <a:buChar char="-"/>
            </a:pPr>
            <a:r>
              <a:rPr lang="fr-FR" sz="3200" dirty="0">
                <a:cs typeface="Arial" panose="020B0604020202020204" pitchFamily="34" charset="0"/>
              </a:rPr>
              <a:t>l'esthétique des paysages ;</a:t>
            </a:r>
          </a:p>
          <a:p>
            <a:pPr marL="357188" indent="-357188">
              <a:buFont typeface="Marianne" panose="02000000000000000000" pitchFamily="50" charset="0"/>
              <a:buChar char="-"/>
            </a:pPr>
            <a:r>
              <a:rPr lang="fr-FR" sz="3200" dirty="0">
                <a:cs typeface="Arial" panose="020B0604020202020204" pitchFamily="34" charset="0"/>
              </a:rPr>
              <a:t>la réduction du risque érosif lié au ruissellement.</a:t>
            </a:r>
          </a:p>
        </p:txBody>
      </p:sp>
      <p:pic>
        <p:nvPicPr>
          <p:cNvPr id="24" name="Image 23">
            <a:extLst>
              <a:ext uri="{FF2B5EF4-FFF2-40B4-BE49-F238E27FC236}">
                <a16:creationId xmlns:a16="http://schemas.microsoft.com/office/drawing/2014/main" id="{5D619BFC-6C93-1FD6-B1E8-5B8459824C2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09851" y="7262323"/>
            <a:ext cx="8107352" cy="5337377"/>
          </a:xfrm>
          <a:prstGeom prst="rect">
            <a:avLst/>
          </a:prstGeom>
        </p:spPr>
      </p:pic>
      <p:sp>
        <p:nvSpPr>
          <p:cNvPr id="25" name="ZoneTexte 24">
            <a:extLst>
              <a:ext uri="{FF2B5EF4-FFF2-40B4-BE49-F238E27FC236}">
                <a16:creationId xmlns:a16="http://schemas.microsoft.com/office/drawing/2014/main" id="{91D7D1B2-481B-11F5-5728-E04159FB8F85}"/>
              </a:ext>
            </a:extLst>
          </p:cNvPr>
          <p:cNvSpPr txBox="1"/>
          <p:nvPr/>
        </p:nvSpPr>
        <p:spPr>
          <a:xfrm>
            <a:off x="5159916" y="1259970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FOUCHARD Marc</a:t>
            </a:r>
          </a:p>
        </p:txBody>
      </p:sp>
      <p:pic>
        <p:nvPicPr>
          <p:cNvPr id="5" name="Image" descr="Image">
            <a:extLst>
              <a:ext uri="{FF2B5EF4-FFF2-40B4-BE49-F238E27FC236}">
                <a16:creationId xmlns:a16="http://schemas.microsoft.com/office/drawing/2014/main" id="{57D8A13F-9ACF-3B84-2DBB-AF74CB1F831E}"/>
              </a:ext>
            </a:extLst>
          </p:cNvPr>
          <p:cNvPicPr>
            <a:picLocks noChangeAspect="1"/>
          </p:cNvPicPr>
          <p:nvPr/>
        </p:nvPicPr>
        <p:blipFill>
          <a:blip r:embed="rId3"/>
          <a:stretch>
            <a:fillRect/>
          </a:stretch>
        </p:blipFill>
        <p:spPr>
          <a:xfrm>
            <a:off x="10587902" y="6753317"/>
            <a:ext cx="7966233" cy="5337376"/>
          </a:xfrm>
          <a:prstGeom prst="rect">
            <a:avLst/>
          </a:prstGeom>
          <a:ln w="114300" cap="flat">
            <a:noFill/>
            <a:prstDash val="solid"/>
            <a:round/>
          </a:ln>
          <a:effectLst/>
        </p:spPr>
      </p:pic>
      <p:sp>
        <p:nvSpPr>
          <p:cNvPr id="26" name="ZoneTexte 25">
            <a:extLst>
              <a:ext uri="{FF2B5EF4-FFF2-40B4-BE49-F238E27FC236}">
                <a16:creationId xmlns:a16="http://schemas.microsoft.com/office/drawing/2014/main" id="{2DFAD4EB-DAE9-E435-45F6-6FE2BCBC528C}"/>
              </a:ext>
            </a:extLst>
          </p:cNvPr>
          <p:cNvSpPr txBox="1"/>
          <p:nvPr/>
        </p:nvSpPr>
        <p:spPr>
          <a:xfrm>
            <a:off x="14096847" y="1209069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NICOLAS Bertrand</a:t>
            </a:r>
          </a:p>
        </p:txBody>
      </p:sp>
      <p:sp>
        <p:nvSpPr>
          <p:cNvPr id="28" name="ZoneTexte 27">
            <a:extLst>
              <a:ext uri="{FF2B5EF4-FFF2-40B4-BE49-F238E27FC236}">
                <a16:creationId xmlns:a16="http://schemas.microsoft.com/office/drawing/2014/main" id="{8D6C5E31-1E0D-35B8-9C41-3A6048139998}"/>
              </a:ext>
            </a:extLst>
          </p:cNvPr>
          <p:cNvSpPr txBox="1"/>
          <p:nvPr/>
        </p:nvSpPr>
        <p:spPr>
          <a:xfrm>
            <a:off x="19133921" y="1209069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NICOLAS Bertrand</a:t>
            </a:r>
          </a:p>
        </p:txBody>
      </p:sp>
      <p:pic>
        <p:nvPicPr>
          <p:cNvPr id="29" name="Image 28">
            <a:extLst>
              <a:ext uri="{FF2B5EF4-FFF2-40B4-BE49-F238E27FC236}">
                <a16:creationId xmlns:a16="http://schemas.microsoft.com/office/drawing/2014/main" id="{DF0A8578-7554-0C7D-C6EE-E25EE5AF964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554134" y="6753316"/>
            <a:ext cx="5037074" cy="5337375"/>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A8BE6-C2DD-F18F-0845-67A00F3B492F}"/>
              </a:ext>
            </a:extLst>
          </p:cNvPr>
          <p:cNvSpPr>
            <a:spLocks noGrp="1"/>
          </p:cNvSpPr>
          <p:nvPr>
            <p:ph type="title"/>
          </p:nvPr>
        </p:nvSpPr>
        <p:spPr>
          <a:xfrm>
            <a:off x="6081487" y="5989201"/>
            <a:ext cx="6110513" cy="1338614"/>
          </a:xfrm>
        </p:spPr>
        <p:txBody>
          <a:bodyPr wrap="square">
            <a:spAutoFit/>
          </a:bodyPr>
          <a:lstStyle/>
          <a:p>
            <a:pPr>
              <a:buFont typeface="+mj-lt"/>
              <a:buAutoNum type="arabicPeriod" startAt="5"/>
            </a:pPr>
            <a:r>
              <a:rPr lang="fr-FR" dirty="0"/>
              <a:t>Conclusions</a:t>
            </a:r>
          </a:p>
        </p:txBody>
      </p:sp>
    </p:spTree>
    <p:extLst>
      <p:ext uri="{BB962C8B-B14F-4D97-AF65-F5344CB8AC3E}">
        <p14:creationId xmlns:p14="http://schemas.microsoft.com/office/powerpoint/2010/main" val="134498825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7028E9-7426-29FE-CADC-F0A25D68A021}"/>
              </a:ext>
            </a:extLst>
          </p:cNvPr>
          <p:cNvSpPr/>
          <p:nvPr/>
        </p:nvSpPr>
        <p:spPr>
          <a:xfrm>
            <a:off x="0" y="0"/>
            <a:ext cx="24384000" cy="13716000"/>
          </a:xfrm>
          <a:prstGeom prst="rect">
            <a:avLst/>
          </a:prstGeom>
          <a:solidFill>
            <a:srgbClr val="2B775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Titre 1">
            <a:extLst>
              <a:ext uri="{FF2B5EF4-FFF2-40B4-BE49-F238E27FC236}">
                <a16:creationId xmlns:a16="http://schemas.microsoft.com/office/drawing/2014/main" id="{AA042392-40A4-1F44-A58E-20644BD220B3}"/>
              </a:ext>
            </a:extLst>
          </p:cNvPr>
          <p:cNvSpPr>
            <a:spLocks noGrp="1"/>
          </p:cNvSpPr>
          <p:nvPr>
            <p:ph type="title"/>
          </p:nvPr>
        </p:nvSpPr>
        <p:spPr/>
        <p:txBody>
          <a:bodyPr/>
          <a:lstStyle/>
          <a:p>
            <a:r>
              <a:rPr lang="fr-FR" dirty="0"/>
              <a:t>Points essentiels à retenir</a:t>
            </a:r>
          </a:p>
        </p:txBody>
      </p:sp>
      <p:sp>
        <p:nvSpPr>
          <p:cNvPr id="4" name="ZoneTexte 3">
            <a:extLst>
              <a:ext uri="{FF2B5EF4-FFF2-40B4-BE49-F238E27FC236}">
                <a16:creationId xmlns:a16="http://schemas.microsoft.com/office/drawing/2014/main" id="{74121A26-825A-CD06-EA64-BA507FB90AC4}"/>
              </a:ext>
            </a:extLst>
          </p:cNvPr>
          <p:cNvSpPr txBox="1"/>
          <p:nvPr/>
        </p:nvSpPr>
        <p:spPr>
          <a:xfrm>
            <a:off x="720002" y="2566399"/>
            <a:ext cx="6264000" cy="3942000"/>
          </a:xfrm>
          <a:prstGeom prst="roundRect">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Les terres cultivées représentent </a:t>
            </a:r>
            <a:r>
              <a:rPr lang="fr-FR" sz="4000" b="1" dirty="0">
                <a:solidFill>
                  <a:srgbClr val="8D533E"/>
                </a:solidFill>
                <a:cs typeface="Arial" panose="020B0604020202020204" pitchFamily="34" charset="0"/>
              </a:rPr>
              <a:t>un tiers </a:t>
            </a:r>
            <a:r>
              <a:rPr lang="fr-FR" sz="4000" dirty="0">
                <a:cs typeface="Arial" panose="020B0604020202020204" pitchFamily="34" charset="0"/>
              </a:rPr>
              <a:t>des surfaces agricoles et stockent plus de 130 Gt C.</a:t>
            </a:r>
          </a:p>
        </p:txBody>
      </p:sp>
      <p:graphicFrame>
        <p:nvGraphicFramePr>
          <p:cNvPr id="7" name="Graphique 6">
            <a:extLst>
              <a:ext uri="{FF2B5EF4-FFF2-40B4-BE49-F238E27FC236}">
                <a16:creationId xmlns:a16="http://schemas.microsoft.com/office/drawing/2014/main" id="{49C5C956-35D4-958D-1951-158B1658B4F4}"/>
              </a:ext>
            </a:extLst>
          </p:cNvPr>
          <p:cNvGraphicFramePr/>
          <p:nvPr>
            <p:extLst>
              <p:ext uri="{D42A27DB-BD31-4B8C-83A1-F6EECF244321}">
                <p14:modId xmlns:p14="http://schemas.microsoft.com/office/powerpoint/2010/main" val="2722768848"/>
              </p:ext>
            </p:extLst>
          </p:nvPr>
        </p:nvGraphicFramePr>
        <p:xfrm>
          <a:off x="6139546" y="1553029"/>
          <a:ext cx="2407039" cy="2026584"/>
        </p:xfrm>
        <a:graphic>
          <a:graphicData uri="http://schemas.openxmlformats.org/drawingml/2006/chart">
            <c:chart xmlns:c="http://schemas.openxmlformats.org/drawingml/2006/chart" xmlns:r="http://schemas.openxmlformats.org/officeDocument/2006/relationships" r:id="rId3"/>
          </a:graphicData>
        </a:graphic>
      </p:graphicFrame>
      <p:sp>
        <p:nvSpPr>
          <p:cNvPr id="8" name="ZoneTexte 7">
            <a:extLst>
              <a:ext uri="{FF2B5EF4-FFF2-40B4-BE49-F238E27FC236}">
                <a16:creationId xmlns:a16="http://schemas.microsoft.com/office/drawing/2014/main" id="{1B905216-5EAE-A032-D468-727247FB4FB6}"/>
              </a:ext>
            </a:extLst>
          </p:cNvPr>
          <p:cNvSpPr txBox="1"/>
          <p:nvPr/>
        </p:nvSpPr>
        <p:spPr>
          <a:xfrm>
            <a:off x="8992610" y="1793429"/>
            <a:ext cx="6222512" cy="5345970"/>
          </a:xfrm>
          <a:prstGeom prst="roundRect">
            <a:avLst/>
          </a:prstGeom>
          <a:solidFill>
            <a:schemeClr val="bg1"/>
          </a:solidFill>
          <a:ln w="117475"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Dans l'écosystème des terres cultivées, plus de </a:t>
            </a:r>
            <a:r>
              <a:rPr lang="fr-FR" sz="4000" b="1" dirty="0">
                <a:solidFill>
                  <a:srgbClr val="8D533E"/>
                </a:solidFill>
                <a:cs typeface="Arial" panose="020B0604020202020204" pitchFamily="34" charset="0"/>
              </a:rPr>
              <a:t>95 % du carbone est stocké dans le sol</a:t>
            </a:r>
            <a:r>
              <a:rPr lang="fr-FR" sz="4000" dirty="0">
                <a:cs typeface="Arial" panose="020B0604020202020204" pitchFamily="34" charset="0"/>
              </a:rPr>
              <a:t>, seuls 5 % sont stockés dans la biomasse.</a:t>
            </a:r>
          </a:p>
        </p:txBody>
      </p:sp>
      <p:sp>
        <p:nvSpPr>
          <p:cNvPr id="9" name="ZoneTexte 8">
            <a:extLst>
              <a:ext uri="{FF2B5EF4-FFF2-40B4-BE49-F238E27FC236}">
                <a16:creationId xmlns:a16="http://schemas.microsoft.com/office/drawing/2014/main" id="{119ADB16-9790-2B71-1FDB-A9584ABD9EB8}"/>
              </a:ext>
            </a:extLst>
          </p:cNvPr>
          <p:cNvSpPr txBox="1"/>
          <p:nvPr/>
        </p:nvSpPr>
        <p:spPr>
          <a:xfrm>
            <a:off x="943519" y="7444670"/>
            <a:ext cx="5081273" cy="4068000"/>
          </a:xfrm>
          <a:prstGeom prst="roundRect">
            <a:avLst/>
          </a:prstGeom>
          <a:solidFill>
            <a:schemeClr val="bg1"/>
          </a:solidFill>
          <a:ln w="63500" cap="rnd">
            <a:solidFill>
              <a:srgbClr val="8D533E"/>
            </a:solidFill>
            <a:prstDash val="sysDot"/>
          </a:ln>
        </p:spPr>
        <p:txBody>
          <a:bodyPr wrap="square" lIns="288000" tIns="288000" rIns="252000" bIns="288000" numCol="1" spcCol="540000" rtlCol="0">
            <a:noAutofit/>
          </a:bodyPr>
          <a:lstStyle>
            <a:defPPr>
              <a:defRPr lang="fr-FR"/>
            </a:defPPr>
            <a:lvl1pPr>
              <a:defRPr sz="3600"/>
            </a:lvl1pPr>
          </a:lstStyle>
          <a:p>
            <a:r>
              <a:rPr lang="fr-FR" sz="4000" dirty="0">
                <a:cs typeface="Arial" panose="020B0604020202020204" pitchFamily="34" charset="0"/>
              </a:rPr>
              <a:t>La teneur en carbone dans les terres cultivées</a:t>
            </a:r>
          </a:p>
          <a:p>
            <a:pPr marL="447675"/>
            <a:r>
              <a:rPr lang="fr-FR" sz="4000" b="1" dirty="0">
                <a:solidFill>
                  <a:srgbClr val="8D533E"/>
                </a:solidFill>
                <a:cs typeface="Arial" panose="020B0604020202020204" pitchFamily="34" charset="0"/>
              </a:rPr>
              <a:t>diminue avec la profondeur.</a:t>
            </a:r>
          </a:p>
        </p:txBody>
      </p:sp>
      <p:sp>
        <p:nvSpPr>
          <p:cNvPr id="10" name="Flèche : bas 9">
            <a:extLst>
              <a:ext uri="{FF2B5EF4-FFF2-40B4-BE49-F238E27FC236}">
                <a16:creationId xmlns:a16="http://schemas.microsoft.com/office/drawing/2014/main" id="{6806C016-1957-5345-AD9F-D7C502058D02}"/>
              </a:ext>
            </a:extLst>
          </p:cNvPr>
          <p:cNvSpPr/>
          <p:nvPr/>
        </p:nvSpPr>
        <p:spPr>
          <a:xfrm rot="19478167">
            <a:off x="551037" y="9491825"/>
            <a:ext cx="1132114" cy="1200811"/>
          </a:xfrm>
          <a:prstGeom prst="downArrow">
            <a:avLst/>
          </a:prstGeom>
          <a:solidFill>
            <a:srgbClr val="2B77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1" name="ZoneTexte 10">
            <a:extLst>
              <a:ext uri="{FF2B5EF4-FFF2-40B4-BE49-F238E27FC236}">
                <a16:creationId xmlns:a16="http://schemas.microsoft.com/office/drawing/2014/main" id="{6D99065D-1B77-AA79-E39E-13791A12AC08}"/>
              </a:ext>
            </a:extLst>
          </p:cNvPr>
          <p:cNvSpPr txBox="1"/>
          <p:nvPr/>
        </p:nvSpPr>
        <p:spPr>
          <a:xfrm>
            <a:off x="6755773" y="8112074"/>
            <a:ext cx="7884356" cy="5040000"/>
          </a:xfrm>
          <a:prstGeom prst="roundRect">
            <a:avLst>
              <a:gd name="adj" fmla="val 8182"/>
            </a:avLst>
          </a:prstGeom>
          <a:solidFill>
            <a:schemeClr val="bg1"/>
          </a:solidFill>
          <a:ln w="63500" cap="rnd">
            <a:solidFill>
              <a:srgbClr val="8D533E"/>
            </a:solidFill>
            <a:prstDash val="sysDot"/>
          </a:ln>
        </p:spPr>
        <p:txBody>
          <a:bodyPr wrap="square" lIns="288000" tIns="288000" rIns="252000" bIns="288000" numCol="1" spcCol="540000" rtlCol="0">
            <a:noAutofit/>
          </a:bodyPr>
          <a:lstStyle>
            <a:defPPr>
              <a:defRPr lang="fr-FR"/>
            </a:defPPr>
            <a:lvl1pPr>
              <a:defRPr sz="3600"/>
            </a:lvl1pPr>
          </a:lstStyle>
          <a:p>
            <a:r>
              <a:rPr lang="fr-FR" sz="4000" b="1" dirty="0">
                <a:solidFill>
                  <a:srgbClr val="8D533E"/>
                </a:solidFill>
                <a:cs typeface="Arial" panose="020B0604020202020204" pitchFamily="34" charset="0"/>
              </a:rPr>
              <a:t>Les entrées de carbone </a:t>
            </a:r>
            <a:r>
              <a:rPr lang="fr-FR" sz="4000" dirty="0">
                <a:cs typeface="Arial" panose="020B0604020202020204" pitchFamily="34" charset="0"/>
              </a:rPr>
              <a:t>sont </a:t>
            </a:r>
            <a:r>
              <a:rPr lang="fr-FR" sz="4000" b="1" dirty="0">
                <a:solidFill>
                  <a:srgbClr val="8D533E"/>
                </a:solidFill>
                <a:cs typeface="Arial" panose="020B0604020202020204" pitchFamily="34" charset="0"/>
              </a:rPr>
              <a:t>la litière </a:t>
            </a:r>
            <a:r>
              <a:rPr lang="fr-FR" sz="4000" dirty="0">
                <a:cs typeface="Arial" panose="020B0604020202020204" pitchFamily="34" charset="0"/>
              </a:rPr>
              <a:t>et les amendements organiques, les sorties de carbone sont </a:t>
            </a:r>
            <a:r>
              <a:rPr lang="fr-FR" sz="4000" b="1" dirty="0">
                <a:solidFill>
                  <a:srgbClr val="8D533E"/>
                </a:solidFill>
                <a:cs typeface="Arial" panose="020B0604020202020204" pitchFamily="34" charset="0"/>
              </a:rPr>
              <a:t>la respiration des micro-organismes </a:t>
            </a:r>
            <a:r>
              <a:rPr lang="fr-FR" sz="4000" dirty="0">
                <a:cs typeface="Arial" panose="020B0604020202020204" pitchFamily="34" charset="0"/>
              </a:rPr>
              <a:t>et dans une moindre mesure l'érosion et le lessivage.</a:t>
            </a:r>
          </a:p>
        </p:txBody>
      </p:sp>
      <p:sp>
        <p:nvSpPr>
          <p:cNvPr id="12" name="ZoneTexte 11">
            <a:extLst>
              <a:ext uri="{FF2B5EF4-FFF2-40B4-BE49-F238E27FC236}">
                <a16:creationId xmlns:a16="http://schemas.microsoft.com/office/drawing/2014/main" id="{01972756-8C1E-5D26-FC58-D85467D21061}"/>
              </a:ext>
            </a:extLst>
          </p:cNvPr>
          <p:cNvSpPr txBox="1"/>
          <p:nvPr/>
        </p:nvSpPr>
        <p:spPr>
          <a:xfrm>
            <a:off x="16095497" y="2169264"/>
            <a:ext cx="7284527" cy="4388400"/>
          </a:xfrm>
          <a:prstGeom prst="roundRect">
            <a:avLst>
              <a:gd name="adj" fmla="val 8182"/>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On peut mesurer le </a:t>
            </a:r>
            <a:r>
              <a:rPr lang="fr-FR" sz="4000" b="1" dirty="0">
                <a:solidFill>
                  <a:srgbClr val="8D533E"/>
                </a:solidFill>
                <a:cs typeface="Arial" panose="020B0604020202020204" pitchFamily="34" charset="0"/>
              </a:rPr>
              <a:t>temps de résidence</a:t>
            </a:r>
            <a:r>
              <a:rPr lang="fr-FR" sz="4000" dirty="0">
                <a:cs typeface="Arial" panose="020B0604020202020204" pitchFamily="34" charset="0"/>
              </a:rPr>
              <a:t> du carbone dans les terres cultivées via différentes approches, notamment les </a:t>
            </a:r>
            <a:r>
              <a:rPr lang="fr-FR" sz="4000" b="1" dirty="0" err="1">
                <a:solidFill>
                  <a:srgbClr val="8D533E"/>
                </a:solidFill>
                <a:cs typeface="Arial" panose="020B0604020202020204" pitchFamily="34" charset="0"/>
              </a:rPr>
              <a:t>chronoséquences</a:t>
            </a:r>
            <a:r>
              <a:rPr lang="fr-FR" sz="4000" b="1" dirty="0">
                <a:solidFill>
                  <a:srgbClr val="8D533E"/>
                </a:solidFill>
                <a:cs typeface="Arial" panose="020B0604020202020204" pitchFamily="34" charset="0"/>
              </a:rPr>
              <a:t> C3/C4</a:t>
            </a:r>
            <a:r>
              <a:rPr lang="fr-FR" sz="4000" dirty="0">
                <a:cs typeface="Arial" panose="020B0604020202020204" pitchFamily="34" charset="0"/>
              </a:rPr>
              <a:t>.</a:t>
            </a:r>
          </a:p>
        </p:txBody>
      </p:sp>
      <p:sp>
        <p:nvSpPr>
          <p:cNvPr id="13" name="ZoneTexte 12">
            <a:extLst>
              <a:ext uri="{FF2B5EF4-FFF2-40B4-BE49-F238E27FC236}">
                <a16:creationId xmlns:a16="http://schemas.microsoft.com/office/drawing/2014/main" id="{09010BC0-77FF-8BF1-D035-3C977D66E885}"/>
              </a:ext>
            </a:extLst>
          </p:cNvPr>
          <p:cNvSpPr txBox="1"/>
          <p:nvPr/>
        </p:nvSpPr>
        <p:spPr>
          <a:xfrm>
            <a:off x="15367955" y="7974411"/>
            <a:ext cx="8244000" cy="4866105"/>
          </a:xfrm>
          <a:prstGeom prst="roundRect">
            <a:avLst>
              <a:gd name="adj" fmla="val 8182"/>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Le COS peut être divisé en </a:t>
            </a:r>
            <a:r>
              <a:rPr lang="fr-FR" sz="4000" b="1" dirty="0">
                <a:solidFill>
                  <a:srgbClr val="8D533E"/>
                </a:solidFill>
                <a:cs typeface="Arial" panose="020B0604020202020204" pitchFamily="34" charset="0"/>
              </a:rPr>
              <a:t>compartiments</a:t>
            </a:r>
            <a:r>
              <a:rPr lang="fr-FR" sz="4000" dirty="0">
                <a:solidFill>
                  <a:srgbClr val="8D533E"/>
                </a:solidFill>
                <a:cs typeface="Arial" panose="020B0604020202020204" pitchFamily="34" charset="0"/>
              </a:rPr>
              <a:t> </a:t>
            </a:r>
            <a:r>
              <a:rPr lang="fr-FR" sz="4000" b="1" dirty="0">
                <a:solidFill>
                  <a:srgbClr val="8D533E"/>
                </a:solidFill>
                <a:cs typeface="Arial" panose="020B0604020202020204" pitchFamily="34" charset="0"/>
              </a:rPr>
              <a:t>cinétiques</a:t>
            </a:r>
            <a:r>
              <a:rPr lang="fr-FR" sz="4000" dirty="0">
                <a:solidFill>
                  <a:srgbClr val="8D533E"/>
                </a:solidFill>
                <a:cs typeface="Arial" panose="020B0604020202020204" pitchFamily="34" charset="0"/>
              </a:rPr>
              <a:t> </a:t>
            </a:r>
            <a:r>
              <a:rPr lang="fr-FR" sz="4000" dirty="0">
                <a:cs typeface="Arial" panose="020B0604020202020204" pitchFamily="34" charset="0"/>
              </a:rPr>
              <a:t>ayant des temps de résidence (TR) contrastés :</a:t>
            </a:r>
          </a:p>
          <a:p>
            <a:pPr>
              <a:spcBef>
                <a:spcPts val="1200"/>
              </a:spcBef>
            </a:pPr>
            <a:r>
              <a:rPr lang="fr-FR" sz="3200" b="1" spc="-50" dirty="0">
                <a:solidFill>
                  <a:srgbClr val="2B7758"/>
                </a:solidFill>
                <a:cs typeface="Arial" panose="020B0604020202020204" pitchFamily="34" charset="0"/>
              </a:rPr>
              <a:t>1-5 % avec TR ~ années ;</a:t>
            </a:r>
          </a:p>
          <a:p>
            <a:r>
              <a:rPr lang="fr-FR" sz="3200" b="1" spc="-50" dirty="0">
                <a:solidFill>
                  <a:srgbClr val="2B7758"/>
                </a:solidFill>
                <a:cs typeface="Arial" panose="020B0604020202020204" pitchFamily="34" charset="0"/>
              </a:rPr>
              <a:t>25-70 % avec TR ~ plusieurs décennies ;</a:t>
            </a:r>
          </a:p>
          <a:p>
            <a:r>
              <a:rPr lang="fr-FR" sz="3200" b="1" spc="-50" dirty="0">
                <a:solidFill>
                  <a:srgbClr val="2B7758"/>
                </a:solidFill>
                <a:cs typeface="Arial" panose="020B0604020202020204" pitchFamily="34" charset="0"/>
              </a:rPr>
              <a:t>30-75 % avec TR ~ quelques siècles.</a:t>
            </a:r>
          </a:p>
        </p:txBody>
      </p:sp>
      <p:grpSp>
        <p:nvGrpSpPr>
          <p:cNvPr id="30" name="Groupe 29">
            <a:extLst>
              <a:ext uri="{FF2B5EF4-FFF2-40B4-BE49-F238E27FC236}">
                <a16:creationId xmlns:a16="http://schemas.microsoft.com/office/drawing/2014/main" id="{916B6BDC-6C03-A27A-BE72-F4B519350D2F}"/>
              </a:ext>
            </a:extLst>
          </p:cNvPr>
          <p:cNvGrpSpPr/>
          <p:nvPr/>
        </p:nvGrpSpPr>
        <p:grpSpPr>
          <a:xfrm>
            <a:off x="6591904" y="6741450"/>
            <a:ext cx="1954681" cy="1816630"/>
            <a:chOff x="5398770" y="11374065"/>
            <a:chExt cx="2395861" cy="2226651"/>
          </a:xfrm>
          <a:solidFill>
            <a:srgbClr val="2B7758"/>
          </a:solidFill>
        </p:grpSpPr>
        <p:cxnSp>
          <p:nvCxnSpPr>
            <p:cNvPr id="6" name="Connecteur droit 5">
              <a:extLst>
                <a:ext uri="{FF2B5EF4-FFF2-40B4-BE49-F238E27FC236}">
                  <a16:creationId xmlns:a16="http://schemas.microsoft.com/office/drawing/2014/main" id="{9C828566-3B75-FBCD-CFF9-41DD4A5B3BF1}"/>
                </a:ext>
              </a:extLst>
            </p:cNvPr>
            <p:cNvCxnSpPr>
              <a:cxnSpLocks/>
            </p:cNvCxnSpPr>
            <p:nvPr/>
          </p:nvCxnSpPr>
          <p:spPr>
            <a:xfrm>
              <a:off x="5398770" y="12496449"/>
              <a:ext cx="2395861" cy="0"/>
            </a:xfrm>
            <a:prstGeom prst="line">
              <a:avLst/>
            </a:prstGeom>
            <a:grpFill/>
            <a:ln w="76200" cap="rnd">
              <a:solidFill>
                <a:srgbClr val="2B7758"/>
              </a:solidFill>
            </a:ln>
          </p:spPr>
          <p:style>
            <a:lnRef idx="1">
              <a:schemeClr val="accent1"/>
            </a:lnRef>
            <a:fillRef idx="0">
              <a:schemeClr val="accent1"/>
            </a:fillRef>
            <a:effectRef idx="0">
              <a:schemeClr val="accent1"/>
            </a:effectRef>
            <a:fontRef idx="minor">
              <a:schemeClr val="tx1"/>
            </a:fontRef>
          </p:style>
        </p:cxnSp>
        <p:sp>
          <p:nvSpPr>
            <p:cNvPr id="21" name="Flèche : courbe vers la droite 20">
              <a:extLst>
                <a:ext uri="{FF2B5EF4-FFF2-40B4-BE49-F238E27FC236}">
                  <a16:creationId xmlns:a16="http://schemas.microsoft.com/office/drawing/2014/main" id="{4B0EB9AC-86AB-AAA1-16F6-6B58705A5FF9}"/>
                </a:ext>
              </a:extLst>
            </p:cNvPr>
            <p:cNvSpPr/>
            <p:nvPr/>
          </p:nvSpPr>
          <p:spPr>
            <a:xfrm rot="1212401">
              <a:off x="5686098" y="11374065"/>
              <a:ext cx="845861" cy="2004059"/>
            </a:xfrm>
            <a:prstGeom prst="curvedRightArrow">
              <a:avLst/>
            </a:prstGeom>
            <a:grpFill/>
            <a:ln w="50800" cap="rnd">
              <a:solidFill>
                <a:srgbClr val="2B77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cs typeface="Arial" panose="020B0604020202020204" pitchFamily="34" charset="0"/>
              </a:endParaRPr>
            </a:p>
          </p:txBody>
        </p:sp>
        <p:sp>
          <p:nvSpPr>
            <p:cNvPr id="22" name="Flèche : courbe vers la droite 21">
              <a:extLst>
                <a:ext uri="{FF2B5EF4-FFF2-40B4-BE49-F238E27FC236}">
                  <a16:creationId xmlns:a16="http://schemas.microsoft.com/office/drawing/2014/main" id="{7489660E-3981-8F8F-928A-4134E8C1FF88}"/>
                </a:ext>
              </a:extLst>
            </p:cNvPr>
            <p:cNvSpPr/>
            <p:nvPr/>
          </p:nvSpPr>
          <p:spPr>
            <a:xfrm rot="11982570">
              <a:off x="6644113" y="11596657"/>
              <a:ext cx="837103" cy="2004059"/>
            </a:xfrm>
            <a:prstGeom prst="curvedRightArrow">
              <a:avLst/>
            </a:prstGeom>
            <a:grpFill/>
            <a:ln w="50800" cap="rnd">
              <a:solidFill>
                <a:srgbClr val="2B77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cs typeface="Arial" panose="020B0604020202020204" pitchFamily="34" charset="0"/>
              </a:endParaRPr>
            </a:p>
          </p:txBody>
        </p:sp>
      </p:grpSp>
      <p:sp>
        <p:nvSpPr>
          <p:cNvPr id="14" name="ZoneTexte 13">
            <a:extLst>
              <a:ext uri="{FF2B5EF4-FFF2-40B4-BE49-F238E27FC236}">
                <a16:creationId xmlns:a16="http://schemas.microsoft.com/office/drawing/2014/main" id="{FAC50DA0-C1EA-A242-3C37-CB6A0B7471E6}"/>
              </a:ext>
            </a:extLst>
          </p:cNvPr>
          <p:cNvSpPr txBox="1"/>
          <p:nvPr/>
        </p:nvSpPr>
        <p:spPr>
          <a:xfrm>
            <a:off x="21432015" y="1621073"/>
            <a:ext cx="2282614" cy="1017844"/>
          </a:xfrm>
          <a:prstGeom prst="rect">
            <a:avLst/>
          </a:prstGeom>
          <a:noFill/>
        </p:spPr>
        <p:txBody>
          <a:bodyPr wrap="none" lIns="46800" tIns="46800" rIns="46800" bIns="46800" rtlCol="0">
            <a:spAutoFit/>
          </a:bodyPr>
          <a:lstStyle/>
          <a:p>
            <a:pPr algn="l"/>
            <a:r>
              <a:rPr lang="fr-FR" sz="6000" b="1" baseline="30000" dirty="0">
                <a:ln w="304800">
                  <a:solidFill>
                    <a:srgbClr val="2B7758"/>
                  </a:solidFill>
                </a:ln>
                <a:solidFill>
                  <a:schemeClr val="bg1"/>
                </a:solidFill>
                <a:latin typeface="+mj-lt"/>
                <a:cs typeface="Arial" panose="020B0604020202020204" pitchFamily="34" charset="0"/>
              </a:rPr>
              <a:t>13</a:t>
            </a:r>
            <a:r>
              <a:rPr lang="fr-FR" sz="6000" b="1" dirty="0">
                <a:ln w="304800">
                  <a:solidFill>
                    <a:srgbClr val="2B7758"/>
                  </a:solidFill>
                </a:ln>
                <a:solidFill>
                  <a:schemeClr val="bg1"/>
                </a:solidFill>
                <a:latin typeface="+mj-lt"/>
                <a:cs typeface="Arial" panose="020B0604020202020204" pitchFamily="34" charset="0"/>
              </a:rPr>
              <a:t>C/</a:t>
            </a:r>
            <a:r>
              <a:rPr lang="fr-FR" sz="6000" b="1" baseline="30000" dirty="0">
                <a:ln w="304800">
                  <a:solidFill>
                    <a:srgbClr val="2B7758"/>
                  </a:solidFill>
                </a:ln>
                <a:solidFill>
                  <a:schemeClr val="bg1"/>
                </a:solidFill>
                <a:latin typeface="+mj-lt"/>
                <a:cs typeface="Arial" panose="020B0604020202020204" pitchFamily="34" charset="0"/>
              </a:rPr>
              <a:t>12</a:t>
            </a:r>
            <a:r>
              <a:rPr lang="fr-FR" sz="6000" b="1" dirty="0">
                <a:ln w="304800">
                  <a:solidFill>
                    <a:srgbClr val="2B7758"/>
                  </a:solidFill>
                </a:ln>
                <a:solidFill>
                  <a:schemeClr val="bg1"/>
                </a:solidFill>
                <a:latin typeface="+mj-lt"/>
                <a:cs typeface="Arial" panose="020B0604020202020204" pitchFamily="34" charset="0"/>
              </a:rPr>
              <a:t>C</a:t>
            </a:r>
          </a:p>
        </p:txBody>
      </p:sp>
      <p:sp>
        <p:nvSpPr>
          <p:cNvPr id="18" name="ZoneTexte 17">
            <a:extLst>
              <a:ext uri="{FF2B5EF4-FFF2-40B4-BE49-F238E27FC236}">
                <a16:creationId xmlns:a16="http://schemas.microsoft.com/office/drawing/2014/main" id="{5269D9C8-FDCE-C8FE-0C5E-A4F95FAAD7F1}"/>
              </a:ext>
            </a:extLst>
          </p:cNvPr>
          <p:cNvSpPr txBox="1"/>
          <p:nvPr/>
        </p:nvSpPr>
        <p:spPr>
          <a:xfrm>
            <a:off x="21432015" y="1621073"/>
            <a:ext cx="2282614" cy="1017844"/>
          </a:xfrm>
          <a:prstGeom prst="rect">
            <a:avLst/>
          </a:prstGeom>
          <a:noFill/>
        </p:spPr>
        <p:txBody>
          <a:bodyPr wrap="none" lIns="46800" tIns="46800" rIns="46800" bIns="46800" rtlCol="0">
            <a:spAutoFit/>
          </a:bodyPr>
          <a:lstStyle/>
          <a:p>
            <a:pPr algn="l"/>
            <a:r>
              <a:rPr lang="fr-FR" sz="6000" b="1" baseline="30000" dirty="0">
                <a:ln w="1270000">
                  <a:noFill/>
                </a:ln>
                <a:solidFill>
                  <a:schemeClr val="bg1"/>
                </a:solidFill>
                <a:latin typeface="+mj-lt"/>
                <a:cs typeface="Arial" panose="020B0604020202020204" pitchFamily="34" charset="0"/>
              </a:rPr>
              <a:t>13</a:t>
            </a:r>
            <a:r>
              <a:rPr lang="fr-FR" sz="6000" b="1" dirty="0">
                <a:ln w="1270000">
                  <a:noFill/>
                </a:ln>
                <a:solidFill>
                  <a:schemeClr val="bg1"/>
                </a:solidFill>
                <a:latin typeface="+mj-lt"/>
                <a:cs typeface="Arial" panose="020B0604020202020204" pitchFamily="34" charset="0"/>
              </a:rPr>
              <a:t>C/</a:t>
            </a:r>
            <a:r>
              <a:rPr lang="fr-FR" sz="6000" b="1" baseline="30000" dirty="0">
                <a:ln w="1270000">
                  <a:noFill/>
                </a:ln>
                <a:solidFill>
                  <a:schemeClr val="bg1"/>
                </a:solidFill>
                <a:latin typeface="+mj-lt"/>
                <a:cs typeface="Arial" panose="020B0604020202020204" pitchFamily="34" charset="0"/>
              </a:rPr>
              <a:t>12</a:t>
            </a:r>
            <a:r>
              <a:rPr lang="fr-FR" sz="6000" b="1" dirty="0">
                <a:ln w="1270000">
                  <a:noFill/>
                </a:ln>
                <a:solidFill>
                  <a:schemeClr val="bg1"/>
                </a:solidFill>
                <a:latin typeface="+mj-lt"/>
                <a:cs typeface="Arial" panose="020B0604020202020204" pitchFamily="34" charset="0"/>
              </a:rPr>
              <a:t>C</a:t>
            </a:r>
            <a:endParaRPr lang="fr-FR" sz="6000" b="1" baseline="-25000" dirty="0">
              <a:ln w="1270000">
                <a:noFill/>
              </a:ln>
              <a:solidFill>
                <a:schemeClr val="bg1"/>
              </a:solidFill>
              <a:latin typeface="+mj-lt"/>
              <a:cs typeface="Arial" panose="020B0604020202020204" pitchFamily="34" charset="0"/>
            </a:endParaRPr>
          </a:p>
        </p:txBody>
      </p:sp>
      <p:grpSp>
        <p:nvGrpSpPr>
          <p:cNvPr id="24" name="Groupe 23">
            <a:extLst>
              <a:ext uri="{FF2B5EF4-FFF2-40B4-BE49-F238E27FC236}">
                <a16:creationId xmlns:a16="http://schemas.microsoft.com/office/drawing/2014/main" id="{53D54CE7-5374-DEBB-7476-0AE74D17D5AF}"/>
              </a:ext>
            </a:extLst>
          </p:cNvPr>
          <p:cNvGrpSpPr/>
          <p:nvPr/>
        </p:nvGrpSpPr>
        <p:grpSpPr>
          <a:xfrm>
            <a:off x="22679922" y="7082206"/>
            <a:ext cx="1181820" cy="2463730"/>
            <a:chOff x="22913394" y="6907106"/>
            <a:chExt cx="1181820" cy="2463730"/>
          </a:xfrm>
        </p:grpSpPr>
        <p:grpSp>
          <p:nvGrpSpPr>
            <p:cNvPr id="33" name="Groupe 32">
              <a:extLst>
                <a:ext uri="{FF2B5EF4-FFF2-40B4-BE49-F238E27FC236}">
                  <a16:creationId xmlns:a16="http://schemas.microsoft.com/office/drawing/2014/main" id="{B3EAADB1-383C-E93C-8CE9-8B8BEBED2BE4}"/>
                </a:ext>
              </a:extLst>
            </p:cNvPr>
            <p:cNvGrpSpPr/>
            <p:nvPr/>
          </p:nvGrpSpPr>
          <p:grpSpPr>
            <a:xfrm>
              <a:off x="22919097" y="6907106"/>
              <a:ext cx="1170414" cy="1170415"/>
              <a:chOff x="22382922" y="1583531"/>
              <a:chExt cx="1281076" cy="1281076"/>
            </a:xfrm>
            <a:solidFill>
              <a:schemeClr val="bg1"/>
            </a:solidFill>
          </p:grpSpPr>
          <p:sp>
            <p:nvSpPr>
              <p:cNvPr id="25" name="Ellipse 24">
                <a:extLst>
                  <a:ext uri="{FF2B5EF4-FFF2-40B4-BE49-F238E27FC236}">
                    <a16:creationId xmlns:a16="http://schemas.microsoft.com/office/drawing/2014/main" id="{D9AE9626-4A1E-23A2-7194-EE0B3BB55A94}"/>
                  </a:ext>
                </a:extLst>
              </p:cNvPr>
              <p:cNvSpPr/>
              <p:nvPr/>
            </p:nvSpPr>
            <p:spPr>
              <a:xfrm>
                <a:off x="22382922" y="1583531"/>
                <a:ext cx="1281076" cy="1281076"/>
              </a:xfrm>
              <a:prstGeom prst="ellipse">
                <a:avLst/>
              </a:prstGeom>
              <a:grpFill/>
              <a:ln w="146050">
                <a:solidFill>
                  <a:srgbClr val="2B77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cxnSp>
            <p:nvCxnSpPr>
              <p:cNvPr id="27" name="Connecteur droit 26">
                <a:extLst>
                  <a:ext uri="{FF2B5EF4-FFF2-40B4-BE49-F238E27FC236}">
                    <a16:creationId xmlns:a16="http://schemas.microsoft.com/office/drawing/2014/main" id="{1D7ABD56-5B88-33FF-1961-8AA3D25B62FC}"/>
                  </a:ext>
                </a:extLst>
              </p:cNvPr>
              <p:cNvCxnSpPr>
                <a:cxnSpLocks/>
              </p:cNvCxnSpPr>
              <p:nvPr/>
            </p:nvCxnSpPr>
            <p:spPr>
              <a:xfrm flipV="1">
                <a:off x="23025100" y="1859751"/>
                <a:ext cx="0" cy="381005"/>
              </a:xfrm>
              <a:prstGeom prst="line">
                <a:avLst/>
              </a:prstGeom>
              <a:grpFill/>
              <a:ln w="146050" cap="rnd">
                <a:solidFill>
                  <a:srgbClr val="2B7758"/>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B3ECB701-BCD6-3CBF-AA51-593A0AF29A40}"/>
                  </a:ext>
                </a:extLst>
              </p:cNvPr>
              <p:cNvCxnSpPr>
                <a:cxnSpLocks/>
              </p:cNvCxnSpPr>
              <p:nvPr/>
            </p:nvCxnSpPr>
            <p:spPr>
              <a:xfrm>
                <a:off x="23025100" y="2240756"/>
                <a:ext cx="277700" cy="280988"/>
              </a:xfrm>
              <a:prstGeom prst="line">
                <a:avLst/>
              </a:prstGeom>
              <a:grpFill/>
              <a:ln w="146050" cap="rnd">
                <a:solidFill>
                  <a:srgbClr val="2B7758"/>
                </a:solidFill>
              </a:ln>
            </p:spPr>
            <p:style>
              <a:lnRef idx="1">
                <a:schemeClr val="accent1"/>
              </a:lnRef>
              <a:fillRef idx="0">
                <a:schemeClr val="accent1"/>
              </a:fillRef>
              <a:effectRef idx="0">
                <a:schemeClr val="accent1"/>
              </a:effectRef>
              <a:fontRef idx="minor">
                <a:schemeClr val="tx1"/>
              </a:fontRef>
            </p:style>
          </p:cxnSp>
        </p:grpSp>
        <p:grpSp>
          <p:nvGrpSpPr>
            <p:cNvPr id="23" name="Groupe 22">
              <a:extLst>
                <a:ext uri="{FF2B5EF4-FFF2-40B4-BE49-F238E27FC236}">
                  <a16:creationId xmlns:a16="http://schemas.microsoft.com/office/drawing/2014/main" id="{64AFD8D6-6B5E-F523-C842-71B9CE626062}"/>
                </a:ext>
              </a:extLst>
            </p:cNvPr>
            <p:cNvGrpSpPr/>
            <p:nvPr/>
          </p:nvGrpSpPr>
          <p:grpSpPr>
            <a:xfrm>
              <a:off x="22913394" y="8199104"/>
              <a:ext cx="1181820" cy="1171732"/>
              <a:chOff x="22933230" y="8199104"/>
              <a:chExt cx="1181820" cy="1171732"/>
            </a:xfrm>
          </p:grpSpPr>
          <p:sp>
            <p:nvSpPr>
              <p:cNvPr id="16" name="ZoneTexte 15">
                <a:extLst>
                  <a:ext uri="{FF2B5EF4-FFF2-40B4-BE49-F238E27FC236}">
                    <a16:creationId xmlns:a16="http://schemas.microsoft.com/office/drawing/2014/main" id="{D224EA04-7EBD-59D6-99DB-D16210722E87}"/>
                  </a:ext>
                </a:extLst>
              </p:cNvPr>
              <p:cNvSpPr txBox="1"/>
              <p:nvPr/>
            </p:nvSpPr>
            <p:spPr>
              <a:xfrm>
                <a:off x="22933230" y="8199104"/>
                <a:ext cx="1181820" cy="1171732"/>
              </a:xfrm>
              <a:prstGeom prst="rect">
                <a:avLst/>
              </a:prstGeom>
              <a:noFill/>
            </p:spPr>
            <p:txBody>
              <a:bodyPr wrap="square" lIns="46800" tIns="46800" rIns="46800" bIns="46800" rtlCol="0">
                <a:spAutoFit/>
              </a:bodyPr>
              <a:lstStyle/>
              <a:p>
                <a:pPr algn="l"/>
                <a:r>
                  <a:rPr lang="fr-FR" sz="7000" b="1" dirty="0">
                    <a:ln w="203200">
                      <a:solidFill>
                        <a:schemeClr val="bg1"/>
                      </a:solidFill>
                    </a:ln>
                    <a:solidFill>
                      <a:schemeClr val="bg1"/>
                    </a:solidFill>
                    <a:latin typeface="+mj-lt"/>
                    <a:cs typeface="Arial" panose="020B0604020202020204" pitchFamily="34" charset="0"/>
                  </a:rPr>
                  <a:t>TR</a:t>
                </a:r>
              </a:p>
            </p:txBody>
          </p:sp>
          <p:sp>
            <p:nvSpPr>
              <p:cNvPr id="20" name="ZoneTexte 19">
                <a:extLst>
                  <a:ext uri="{FF2B5EF4-FFF2-40B4-BE49-F238E27FC236}">
                    <a16:creationId xmlns:a16="http://schemas.microsoft.com/office/drawing/2014/main" id="{CCB22CAB-DF55-6B36-D6E2-0BE752D2FE19}"/>
                  </a:ext>
                </a:extLst>
              </p:cNvPr>
              <p:cNvSpPr txBox="1"/>
              <p:nvPr/>
            </p:nvSpPr>
            <p:spPr>
              <a:xfrm>
                <a:off x="22933230" y="8199104"/>
                <a:ext cx="1181820" cy="1171732"/>
              </a:xfrm>
              <a:prstGeom prst="rect">
                <a:avLst/>
              </a:prstGeom>
              <a:noFill/>
            </p:spPr>
            <p:txBody>
              <a:bodyPr wrap="square" lIns="46800" tIns="46800" rIns="46800" bIns="46800" rtlCol="0">
                <a:spAutoFit/>
              </a:bodyPr>
              <a:lstStyle/>
              <a:p>
                <a:pPr algn="l"/>
                <a:r>
                  <a:rPr lang="fr-FR" sz="7000" b="1" dirty="0">
                    <a:ln w="101600">
                      <a:noFill/>
                    </a:ln>
                    <a:solidFill>
                      <a:srgbClr val="2B7758"/>
                    </a:solidFill>
                    <a:latin typeface="+mj-lt"/>
                    <a:cs typeface="Arial" panose="020B0604020202020204" pitchFamily="34" charset="0"/>
                  </a:rPr>
                  <a:t>TR</a:t>
                </a:r>
              </a:p>
            </p:txBody>
          </p:sp>
        </p:grpSp>
      </p:gr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428552-DE3B-3DE5-D41E-F9D85B03629D}"/>
              </a:ext>
            </a:extLst>
          </p:cNvPr>
          <p:cNvSpPr/>
          <p:nvPr/>
        </p:nvSpPr>
        <p:spPr>
          <a:xfrm>
            <a:off x="0" y="0"/>
            <a:ext cx="24384000" cy="13716000"/>
          </a:xfrm>
          <a:prstGeom prst="rect">
            <a:avLst/>
          </a:prstGeom>
          <a:solidFill>
            <a:srgbClr val="2B775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Titre 1">
            <a:extLst>
              <a:ext uri="{FF2B5EF4-FFF2-40B4-BE49-F238E27FC236}">
                <a16:creationId xmlns:a16="http://schemas.microsoft.com/office/drawing/2014/main" id="{142E2221-809D-6759-40B9-4047510812E6}"/>
              </a:ext>
            </a:extLst>
          </p:cNvPr>
          <p:cNvSpPr>
            <a:spLocks noGrp="1"/>
          </p:cNvSpPr>
          <p:nvPr>
            <p:ph type="title"/>
          </p:nvPr>
        </p:nvSpPr>
        <p:spPr/>
        <p:txBody>
          <a:bodyPr/>
          <a:lstStyle/>
          <a:p>
            <a:r>
              <a:rPr lang="fr-FR" dirty="0"/>
              <a:t>Points essentiels à retenir</a:t>
            </a:r>
          </a:p>
        </p:txBody>
      </p:sp>
      <p:sp>
        <p:nvSpPr>
          <p:cNvPr id="14" name="ZoneTexte 13">
            <a:extLst>
              <a:ext uri="{FF2B5EF4-FFF2-40B4-BE49-F238E27FC236}">
                <a16:creationId xmlns:a16="http://schemas.microsoft.com/office/drawing/2014/main" id="{35FC6F60-EE53-84A8-4F04-4A1523240E56}"/>
              </a:ext>
            </a:extLst>
          </p:cNvPr>
          <p:cNvSpPr txBox="1"/>
          <p:nvPr/>
        </p:nvSpPr>
        <p:spPr>
          <a:xfrm>
            <a:off x="1024800" y="3278980"/>
            <a:ext cx="6841942" cy="3147434"/>
          </a:xfrm>
          <a:prstGeom prst="roundRect">
            <a:avLst>
              <a:gd name="adj" fmla="val 8182"/>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cs typeface="Arial" panose="020B0604020202020204" pitchFamily="34" charset="0"/>
              </a:rPr>
              <a:t>Le changement d'usage </a:t>
            </a:r>
            <a:r>
              <a:rPr lang="fr-FR" sz="4000" dirty="0">
                <a:cs typeface="Arial" panose="020B0604020202020204" pitchFamily="34" charset="0"/>
              </a:rPr>
              <a:t>des terres est une source significative d'émission de carbone.</a:t>
            </a:r>
          </a:p>
        </p:txBody>
      </p:sp>
      <p:sp>
        <p:nvSpPr>
          <p:cNvPr id="15" name="ZoneTexte 14">
            <a:extLst>
              <a:ext uri="{FF2B5EF4-FFF2-40B4-BE49-F238E27FC236}">
                <a16:creationId xmlns:a16="http://schemas.microsoft.com/office/drawing/2014/main" id="{84267313-A552-E9BD-DA45-8DB8B3F37194}"/>
              </a:ext>
            </a:extLst>
          </p:cNvPr>
          <p:cNvSpPr txBox="1"/>
          <p:nvPr/>
        </p:nvSpPr>
        <p:spPr>
          <a:xfrm>
            <a:off x="2344366" y="7609902"/>
            <a:ext cx="8058841" cy="5057398"/>
          </a:xfrm>
          <a:prstGeom prst="roundRect">
            <a:avLst>
              <a:gd name="adj" fmla="val 8182"/>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Des techniques existent pour </a:t>
            </a:r>
            <a:r>
              <a:rPr lang="fr-FR" sz="4000" b="1" dirty="0">
                <a:solidFill>
                  <a:srgbClr val="8D533E"/>
                </a:solidFill>
                <a:cs typeface="Arial" panose="020B0604020202020204" pitchFamily="34" charset="0"/>
              </a:rPr>
              <a:t>préserver ou augmenter les stocks de carbone existants </a:t>
            </a:r>
            <a:r>
              <a:rPr lang="fr-FR" sz="4000" dirty="0">
                <a:cs typeface="Arial" panose="020B0604020202020204" pitchFamily="34" charset="0"/>
              </a:rPr>
              <a:t>: cultures intermédiaires, prairies temporaires, semis direct, haies, agroforesterie, enherbement...</a:t>
            </a:r>
          </a:p>
        </p:txBody>
      </p:sp>
      <p:sp>
        <p:nvSpPr>
          <p:cNvPr id="4" name="ZoneTexte 3">
            <a:extLst>
              <a:ext uri="{FF2B5EF4-FFF2-40B4-BE49-F238E27FC236}">
                <a16:creationId xmlns:a16="http://schemas.microsoft.com/office/drawing/2014/main" id="{13B8EFB3-64CC-6F81-ACAA-BC6FFA851677}"/>
              </a:ext>
            </a:extLst>
          </p:cNvPr>
          <p:cNvSpPr txBox="1"/>
          <p:nvPr/>
        </p:nvSpPr>
        <p:spPr>
          <a:xfrm>
            <a:off x="14922230" y="4211988"/>
            <a:ext cx="7607030" cy="5194659"/>
          </a:xfrm>
          <a:prstGeom prst="roundRect">
            <a:avLst>
              <a:gd name="adj" fmla="val 8182"/>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cs typeface="Arial" panose="020B0604020202020204" pitchFamily="34" charset="0"/>
              </a:rPr>
              <a:t>Augmenter le stock </a:t>
            </a:r>
            <a:br>
              <a:rPr lang="fr-FR" sz="4000" b="1" dirty="0">
                <a:solidFill>
                  <a:srgbClr val="8D533E"/>
                </a:solidFill>
                <a:cs typeface="Arial" panose="020B0604020202020204" pitchFamily="34" charset="0"/>
              </a:rPr>
            </a:br>
            <a:r>
              <a:rPr lang="fr-FR" sz="4000" b="1" dirty="0">
                <a:solidFill>
                  <a:srgbClr val="8D533E"/>
                </a:solidFill>
                <a:cs typeface="Arial" panose="020B0604020202020204" pitchFamily="34" charset="0"/>
              </a:rPr>
              <a:t>de carbone dans les sols cultivés ne permet pas toujours d'atténuer le changement climatique, </a:t>
            </a:r>
            <a:r>
              <a:rPr lang="fr-FR" sz="4000" dirty="0">
                <a:cs typeface="Arial" panose="020B0604020202020204" pitchFamily="34" charset="0"/>
              </a:rPr>
              <a:t>car d'autres GES entrent en compte dans le bilan total.</a:t>
            </a:r>
          </a:p>
        </p:txBody>
      </p:sp>
      <p:sp>
        <p:nvSpPr>
          <p:cNvPr id="6" name="Blé">
            <a:extLst>
              <a:ext uri="{FF2B5EF4-FFF2-40B4-BE49-F238E27FC236}">
                <a16:creationId xmlns:a16="http://schemas.microsoft.com/office/drawing/2014/main" id="{128975C9-F415-E75D-1E02-E289C21877A2}"/>
              </a:ext>
            </a:extLst>
          </p:cNvPr>
          <p:cNvSpPr/>
          <p:nvPr/>
        </p:nvSpPr>
        <p:spPr>
          <a:xfrm>
            <a:off x="5254889" y="752688"/>
            <a:ext cx="1475747" cy="24614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800" y="0"/>
                  <a:pt x="9722" y="1380"/>
                  <a:pt x="9722" y="2059"/>
                </a:cubicBezTo>
                <a:cubicBezTo>
                  <a:pt x="9722" y="2484"/>
                  <a:pt x="10800" y="2921"/>
                  <a:pt x="10800" y="2921"/>
                </a:cubicBezTo>
                <a:cubicBezTo>
                  <a:pt x="10800" y="2921"/>
                  <a:pt x="11875" y="2484"/>
                  <a:pt x="11875" y="2059"/>
                </a:cubicBezTo>
                <a:cubicBezTo>
                  <a:pt x="11875" y="1380"/>
                  <a:pt x="10800" y="0"/>
                  <a:pt x="10800" y="0"/>
                </a:cubicBezTo>
                <a:close/>
                <a:moveTo>
                  <a:pt x="7856" y="2170"/>
                </a:moveTo>
                <a:lnTo>
                  <a:pt x="7856" y="2697"/>
                </a:lnTo>
                <a:cubicBezTo>
                  <a:pt x="7856" y="3259"/>
                  <a:pt x="8331" y="3785"/>
                  <a:pt x="9117" y="4092"/>
                </a:cubicBezTo>
                <a:lnTo>
                  <a:pt x="10538" y="4649"/>
                </a:lnTo>
                <a:lnTo>
                  <a:pt x="10538" y="3755"/>
                </a:lnTo>
                <a:cubicBezTo>
                  <a:pt x="10538" y="3421"/>
                  <a:pt x="10259" y="3109"/>
                  <a:pt x="9792" y="2926"/>
                </a:cubicBezTo>
                <a:lnTo>
                  <a:pt x="7856" y="2170"/>
                </a:lnTo>
                <a:close/>
                <a:moveTo>
                  <a:pt x="13741" y="2170"/>
                </a:moveTo>
                <a:lnTo>
                  <a:pt x="11808" y="2926"/>
                </a:lnTo>
                <a:cubicBezTo>
                  <a:pt x="11341" y="3109"/>
                  <a:pt x="11059" y="3421"/>
                  <a:pt x="11059" y="3755"/>
                </a:cubicBezTo>
                <a:lnTo>
                  <a:pt x="11059" y="4649"/>
                </a:lnTo>
                <a:lnTo>
                  <a:pt x="12483" y="4092"/>
                </a:lnTo>
                <a:cubicBezTo>
                  <a:pt x="13269" y="3785"/>
                  <a:pt x="13741" y="3259"/>
                  <a:pt x="13741" y="2697"/>
                </a:cubicBezTo>
                <a:lnTo>
                  <a:pt x="13741" y="2170"/>
                </a:lnTo>
                <a:close/>
                <a:moveTo>
                  <a:pt x="2941" y="3863"/>
                </a:moveTo>
                <a:cubicBezTo>
                  <a:pt x="2941" y="3863"/>
                  <a:pt x="1866" y="5243"/>
                  <a:pt x="1866" y="5921"/>
                </a:cubicBezTo>
                <a:cubicBezTo>
                  <a:pt x="1866" y="6347"/>
                  <a:pt x="2941" y="6785"/>
                  <a:pt x="2941" y="6785"/>
                </a:cubicBezTo>
                <a:cubicBezTo>
                  <a:pt x="2941" y="6785"/>
                  <a:pt x="4019" y="6347"/>
                  <a:pt x="4019" y="5921"/>
                </a:cubicBezTo>
                <a:cubicBezTo>
                  <a:pt x="4019" y="5243"/>
                  <a:pt x="2941" y="3863"/>
                  <a:pt x="2941" y="3863"/>
                </a:cubicBezTo>
                <a:close/>
                <a:moveTo>
                  <a:pt x="18656" y="3863"/>
                </a:moveTo>
                <a:cubicBezTo>
                  <a:pt x="18656" y="3863"/>
                  <a:pt x="17581" y="5243"/>
                  <a:pt x="17581" y="5921"/>
                </a:cubicBezTo>
                <a:cubicBezTo>
                  <a:pt x="17581" y="6347"/>
                  <a:pt x="18656" y="6785"/>
                  <a:pt x="18656" y="6785"/>
                </a:cubicBezTo>
                <a:cubicBezTo>
                  <a:pt x="18656" y="6785"/>
                  <a:pt x="19734" y="6347"/>
                  <a:pt x="19734" y="5921"/>
                </a:cubicBezTo>
                <a:cubicBezTo>
                  <a:pt x="19734" y="5243"/>
                  <a:pt x="18656" y="3863"/>
                  <a:pt x="18656" y="3863"/>
                </a:cubicBezTo>
                <a:close/>
                <a:moveTo>
                  <a:pt x="7856" y="4016"/>
                </a:moveTo>
                <a:lnTo>
                  <a:pt x="7856" y="4544"/>
                </a:lnTo>
                <a:cubicBezTo>
                  <a:pt x="7856" y="5107"/>
                  <a:pt x="8331" y="5632"/>
                  <a:pt x="9117" y="5940"/>
                </a:cubicBezTo>
                <a:lnTo>
                  <a:pt x="10538" y="6497"/>
                </a:lnTo>
                <a:lnTo>
                  <a:pt x="10538" y="5601"/>
                </a:lnTo>
                <a:cubicBezTo>
                  <a:pt x="10538" y="5267"/>
                  <a:pt x="10259" y="4956"/>
                  <a:pt x="9792" y="4774"/>
                </a:cubicBezTo>
                <a:lnTo>
                  <a:pt x="7856" y="4016"/>
                </a:lnTo>
                <a:close/>
                <a:moveTo>
                  <a:pt x="13741" y="4016"/>
                </a:moveTo>
                <a:lnTo>
                  <a:pt x="11808" y="4774"/>
                </a:lnTo>
                <a:cubicBezTo>
                  <a:pt x="11341" y="4957"/>
                  <a:pt x="11059" y="5267"/>
                  <a:pt x="11059" y="5601"/>
                </a:cubicBezTo>
                <a:lnTo>
                  <a:pt x="11059" y="6497"/>
                </a:lnTo>
                <a:lnTo>
                  <a:pt x="12483" y="5940"/>
                </a:lnTo>
                <a:cubicBezTo>
                  <a:pt x="13269" y="5632"/>
                  <a:pt x="13741" y="5107"/>
                  <a:pt x="13741" y="4544"/>
                </a:cubicBezTo>
                <a:lnTo>
                  <a:pt x="13741" y="4016"/>
                </a:lnTo>
                <a:close/>
                <a:moveTo>
                  <a:pt x="7856" y="5864"/>
                </a:moveTo>
                <a:lnTo>
                  <a:pt x="7856" y="6392"/>
                </a:lnTo>
                <a:cubicBezTo>
                  <a:pt x="7856" y="6955"/>
                  <a:pt x="8331" y="7479"/>
                  <a:pt x="9117" y="7786"/>
                </a:cubicBezTo>
                <a:lnTo>
                  <a:pt x="10538" y="8343"/>
                </a:lnTo>
                <a:lnTo>
                  <a:pt x="10538" y="7449"/>
                </a:lnTo>
                <a:cubicBezTo>
                  <a:pt x="10538" y="7115"/>
                  <a:pt x="10259" y="6804"/>
                  <a:pt x="9792" y="6622"/>
                </a:cubicBezTo>
                <a:lnTo>
                  <a:pt x="7856" y="5864"/>
                </a:lnTo>
                <a:close/>
                <a:moveTo>
                  <a:pt x="13741" y="5864"/>
                </a:moveTo>
                <a:lnTo>
                  <a:pt x="11808" y="6622"/>
                </a:lnTo>
                <a:cubicBezTo>
                  <a:pt x="11341" y="6804"/>
                  <a:pt x="11059" y="7115"/>
                  <a:pt x="11059" y="7449"/>
                </a:cubicBezTo>
                <a:lnTo>
                  <a:pt x="11059" y="8343"/>
                </a:lnTo>
                <a:lnTo>
                  <a:pt x="12483" y="7786"/>
                </a:lnTo>
                <a:cubicBezTo>
                  <a:pt x="13269" y="7479"/>
                  <a:pt x="13741" y="6955"/>
                  <a:pt x="13741" y="6392"/>
                </a:cubicBezTo>
                <a:lnTo>
                  <a:pt x="13741" y="5864"/>
                </a:lnTo>
                <a:close/>
                <a:moveTo>
                  <a:pt x="0" y="6033"/>
                </a:moveTo>
                <a:lnTo>
                  <a:pt x="0" y="6561"/>
                </a:lnTo>
                <a:cubicBezTo>
                  <a:pt x="0" y="7124"/>
                  <a:pt x="472" y="7647"/>
                  <a:pt x="1258" y="7955"/>
                </a:cubicBezTo>
                <a:lnTo>
                  <a:pt x="2682" y="8513"/>
                </a:lnTo>
                <a:lnTo>
                  <a:pt x="2682" y="7617"/>
                </a:lnTo>
                <a:cubicBezTo>
                  <a:pt x="2682" y="7283"/>
                  <a:pt x="2400" y="6973"/>
                  <a:pt x="1934" y="6791"/>
                </a:cubicBezTo>
                <a:lnTo>
                  <a:pt x="0" y="6033"/>
                </a:lnTo>
                <a:close/>
                <a:moveTo>
                  <a:pt x="5886" y="6033"/>
                </a:moveTo>
                <a:lnTo>
                  <a:pt x="3952" y="6791"/>
                </a:lnTo>
                <a:cubicBezTo>
                  <a:pt x="3486" y="6973"/>
                  <a:pt x="3203" y="7284"/>
                  <a:pt x="3203" y="7617"/>
                </a:cubicBezTo>
                <a:lnTo>
                  <a:pt x="3203" y="8513"/>
                </a:lnTo>
                <a:lnTo>
                  <a:pt x="4627" y="7955"/>
                </a:lnTo>
                <a:cubicBezTo>
                  <a:pt x="5413" y="7647"/>
                  <a:pt x="5886" y="7124"/>
                  <a:pt x="5886" y="6561"/>
                </a:cubicBezTo>
                <a:lnTo>
                  <a:pt x="5886" y="6033"/>
                </a:lnTo>
                <a:close/>
                <a:moveTo>
                  <a:pt x="15714" y="6033"/>
                </a:moveTo>
                <a:lnTo>
                  <a:pt x="15714" y="6561"/>
                </a:lnTo>
                <a:cubicBezTo>
                  <a:pt x="15714" y="7124"/>
                  <a:pt x="16187" y="7647"/>
                  <a:pt x="16973" y="7955"/>
                </a:cubicBezTo>
                <a:lnTo>
                  <a:pt x="18397" y="8513"/>
                </a:lnTo>
                <a:lnTo>
                  <a:pt x="18397" y="7617"/>
                </a:lnTo>
                <a:cubicBezTo>
                  <a:pt x="18397" y="7283"/>
                  <a:pt x="18114" y="6973"/>
                  <a:pt x="17648" y="6791"/>
                </a:cubicBezTo>
                <a:lnTo>
                  <a:pt x="15714" y="6033"/>
                </a:lnTo>
                <a:close/>
                <a:moveTo>
                  <a:pt x="21600" y="6033"/>
                </a:moveTo>
                <a:lnTo>
                  <a:pt x="19663" y="6791"/>
                </a:lnTo>
                <a:cubicBezTo>
                  <a:pt x="19197" y="6973"/>
                  <a:pt x="18918" y="7284"/>
                  <a:pt x="18918" y="7617"/>
                </a:cubicBezTo>
                <a:lnTo>
                  <a:pt x="18918" y="8513"/>
                </a:lnTo>
                <a:lnTo>
                  <a:pt x="20339" y="7955"/>
                </a:lnTo>
                <a:cubicBezTo>
                  <a:pt x="21125" y="7647"/>
                  <a:pt x="21600" y="7124"/>
                  <a:pt x="21600" y="6561"/>
                </a:cubicBezTo>
                <a:lnTo>
                  <a:pt x="21600" y="6033"/>
                </a:lnTo>
                <a:close/>
                <a:moveTo>
                  <a:pt x="7856" y="7712"/>
                </a:moveTo>
                <a:lnTo>
                  <a:pt x="7856" y="8240"/>
                </a:lnTo>
                <a:cubicBezTo>
                  <a:pt x="7856" y="8803"/>
                  <a:pt x="8331" y="9326"/>
                  <a:pt x="9117" y="9634"/>
                </a:cubicBezTo>
                <a:lnTo>
                  <a:pt x="10538" y="10191"/>
                </a:lnTo>
                <a:lnTo>
                  <a:pt x="10538" y="9296"/>
                </a:lnTo>
                <a:cubicBezTo>
                  <a:pt x="10538" y="8963"/>
                  <a:pt x="10259" y="8650"/>
                  <a:pt x="9792" y="8468"/>
                </a:cubicBezTo>
                <a:lnTo>
                  <a:pt x="7856" y="7712"/>
                </a:lnTo>
                <a:close/>
                <a:moveTo>
                  <a:pt x="13741" y="7712"/>
                </a:moveTo>
                <a:lnTo>
                  <a:pt x="11808" y="8468"/>
                </a:lnTo>
                <a:cubicBezTo>
                  <a:pt x="11341" y="8650"/>
                  <a:pt x="11059" y="8963"/>
                  <a:pt x="11059" y="9296"/>
                </a:cubicBezTo>
                <a:lnTo>
                  <a:pt x="11059" y="10191"/>
                </a:lnTo>
                <a:lnTo>
                  <a:pt x="12483" y="9634"/>
                </a:lnTo>
                <a:cubicBezTo>
                  <a:pt x="13269" y="9326"/>
                  <a:pt x="13741" y="8803"/>
                  <a:pt x="13741" y="8240"/>
                </a:cubicBezTo>
                <a:lnTo>
                  <a:pt x="13741" y="7712"/>
                </a:lnTo>
                <a:close/>
                <a:moveTo>
                  <a:pt x="0" y="7881"/>
                </a:moveTo>
                <a:lnTo>
                  <a:pt x="0" y="8409"/>
                </a:lnTo>
                <a:cubicBezTo>
                  <a:pt x="0" y="8971"/>
                  <a:pt x="472" y="9495"/>
                  <a:pt x="1258" y="9803"/>
                </a:cubicBezTo>
                <a:lnTo>
                  <a:pt x="2682" y="10360"/>
                </a:lnTo>
                <a:lnTo>
                  <a:pt x="2682" y="9465"/>
                </a:lnTo>
                <a:cubicBezTo>
                  <a:pt x="2682" y="9131"/>
                  <a:pt x="2400" y="8819"/>
                  <a:pt x="1934" y="8637"/>
                </a:cubicBezTo>
                <a:lnTo>
                  <a:pt x="0" y="7881"/>
                </a:lnTo>
                <a:close/>
                <a:moveTo>
                  <a:pt x="5886" y="7881"/>
                </a:moveTo>
                <a:lnTo>
                  <a:pt x="3952" y="8637"/>
                </a:lnTo>
                <a:cubicBezTo>
                  <a:pt x="3486" y="8819"/>
                  <a:pt x="3203" y="9131"/>
                  <a:pt x="3203" y="9465"/>
                </a:cubicBezTo>
                <a:lnTo>
                  <a:pt x="3203" y="10360"/>
                </a:lnTo>
                <a:lnTo>
                  <a:pt x="4627" y="9803"/>
                </a:lnTo>
                <a:cubicBezTo>
                  <a:pt x="5413" y="9495"/>
                  <a:pt x="5886" y="8971"/>
                  <a:pt x="5886" y="8409"/>
                </a:cubicBezTo>
                <a:lnTo>
                  <a:pt x="5886" y="7881"/>
                </a:lnTo>
                <a:close/>
                <a:moveTo>
                  <a:pt x="15714" y="7881"/>
                </a:moveTo>
                <a:lnTo>
                  <a:pt x="15714" y="8409"/>
                </a:lnTo>
                <a:cubicBezTo>
                  <a:pt x="15714" y="8971"/>
                  <a:pt x="16187" y="9495"/>
                  <a:pt x="16973" y="9803"/>
                </a:cubicBezTo>
                <a:lnTo>
                  <a:pt x="18397" y="10360"/>
                </a:lnTo>
                <a:lnTo>
                  <a:pt x="18397" y="9465"/>
                </a:lnTo>
                <a:cubicBezTo>
                  <a:pt x="18397" y="9131"/>
                  <a:pt x="18114" y="8819"/>
                  <a:pt x="17648" y="8637"/>
                </a:cubicBezTo>
                <a:lnTo>
                  <a:pt x="15714" y="7881"/>
                </a:lnTo>
                <a:close/>
                <a:moveTo>
                  <a:pt x="21600" y="7881"/>
                </a:moveTo>
                <a:lnTo>
                  <a:pt x="19663" y="8637"/>
                </a:lnTo>
                <a:cubicBezTo>
                  <a:pt x="19197" y="8819"/>
                  <a:pt x="18918" y="9131"/>
                  <a:pt x="18918" y="9465"/>
                </a:cubicBezTo>
                <a:lnTo>
                  <a:pt x="18918" y="10360"/>
                </a:lnTo>
                <a:lnTo>
                  <a:pt x="20339" y="9803"/>
                </a:lnTo>
                <a:cubicBezTo>
                  <a:pt x="21125" y="9495"/>
                  <a:pt x="21600" y="8971"/>
                  <a:pt x="21600" y="8409"/>
                </a:cubicBezTo>
                <a:lnTo>
                  <a:pt x="21600" y="7881"/>
                </a:lnTo>
                <a:close/>
                <a:moveTo>
                  <a:pt x="7856" y="9558"/>
                </a:moveTo>
                <a:lnTo>
                  <a:pt x="7856" y="10086"/>
                </a:lnTo>
                <a:cubicBezTo>
                  <a:pt x="7856" y="10649"/>
                  <a:pt x="8331" y="11174"/>
                  <a:pt x="9117" y="11482"/>
                </a:cubicBezTo>
                <a:lnTo>
                  <a:pt x="10538" y="12039"/>
                </a:lnTo>
                <a:lnTo>
                  <a:pt x="10538" y="11144"/>
                </a:lnTo>
                <a:cubicBezTo>
                  <a:pt x="10538" y="10810"/>
                  <a:pt x="10259" y="10498"/>
                  <a:pt x="9792" y="10316"/>
                </a:cubicBezTo>
                <a:lnTo>
                  <a:pt x="7856" y="9558"/>
                </a:lnTo>
                <a:close/>
                <a:moveTo>
                  <a:pt x="13741" y="9558"/>
                </a:moveTo>
                <a:lnTo>
                  <a:pt x="11808" y="10316"/>
                </a:lnTo>
                <a:cubicBezTo>
                  <a:pt x="11341" y="10498"/>
                  <a:pt x="11059" y="10810"/>
                  <a:pt x="11059" y="11144"/>
                </a:cubicBezTo>
                <a:lnTo>
                  <a:pt x="11059" y="12039"/>
                </a:lnTo>
                <a:lnTo>
                  <a:pt x="12483" y="11482"/>
                </a:lnTo>
                <a:cubicBezTo>
                  <a:pt x="13269" y="11174"/>
                  <a:pt x="13742" y="10649"/>
                  <a:pt x="13741" y="10086"/>
                </a:cubicBezTo>
                <a:lnTo>
                  <a:pt x="13741" y="9558"/>
                </a:lnTo>
                <a:close/>
                <a:moveTo>
                  <a:pt x="0" y="9727"/>
                </a:moveTo>
                <a:lnTo>
                  <a:pt x="0" y="10255"/>
                </a:lnTo>
                <a:cubicBezTo>
                  <a:pt x="0" y="10818"/>
                  <a:pt x="472" y="11343"/>
                  <a:pt x="1258" y="11650"/>
                </a:cubicBezTo>
                <a:lnTo>
                  <a:pt x="2682" y="12207"/>
                </a:lnTo>
                <a:lnTo>
                  <a:pt x="2682" y="11313"/>
                </a:lnTo>
                <a:cubicBezTo>
                  <a:pt x="2682" y="10979"/>
                  <a:pt x="2400" y="10667"/>
                  <a:pt x="1934" y="10484"/>
                </a:cubicBezTo>
                <a:lnTo>
                  <a:pt x="0" y="9727"/>
                </a:lnTo>
                <a:close/>
                <a:moveTo>
                  <a:pt x="5886" y="9727"/>
                </a:moveTo>
                <a:lnTo>
                  <a:pt x="3952" y="10484"/>
                </a:lnTo>
                <a:cubicBezTo>
                  <a:pt x="3486" y="10667"/>
                  <a:pt x="3203" y="10979"/>
                  <a:pt x="3203" y="11313"/>
                </a:cubicBezTo>
                <a:lnTo>
                  <a:pt x="3203" y="12207"/>
                </a:lnTo>
                <a:lnTo>
                  <a:pt x="4627" y="11650"/>
                </a:lnTo>
                <a:cubicBezTo>
                  <a:pt x="5413" y="11343"/>
                  <a:pt x="5886" y="10818"/>
                  <a:pt x="5886" y="10255"/>
                </a:cubicBezTo>
                <a:lnTo>
                  <a:pt x="5886" y="9727"/>
                </a:lnTo>
                <a:close/>
                <a:moveTo>
                  <a:pt x="15714" y="9727"/>
                </a:moveTo>
                <a:lnTo>
                  <a:pt x="15714" y="10255"/>
                </a:lnTo>
                <a:cubicBezTo>
                  <a:pt x="15714" y="10818"/>
                  <a:pt x="16187" y="11343"/>
                  <a:pt x="16973" y="11650"/>
                </a:cubicBezTo>
                <a:lnTo>
                  <a:pt x="18397" y="12207"/>
                </a:lnTo>
                <a:lnTo>
                  <a:pt x="18397" y="11313"/>
                </a:lnTo>
                <a:cubicBezTo>
                  <a:pt x="18397" y="10979"/>
                  <a:pt x="18114" y="10667"/>
                  <a:pt x="17648" y="10484"/>
                </a:cubicBezTo>
                <a:lnTo>
                  <a:pt x="15714" y="9727"/>
                </a:lnTo>
                <a:close/>
                <a:moveTo>
                  <a:pt x="21600" y="9727"/>
                </a:moveTo>
                <a:lnTo>
                  <a:pt x="19663" y="10484"/>
                </a:lnTo>
                <a:cubicBezTo>
                  <a:pt x="19197" y="10667"/>
                  <a:pt x="18918" y="10979"/>
                  <a:pt x="18918" y="11313"/>
                </a:cubicBezTo>
                <a:lnTo>
                  <a:pt x="18918" y="12207"/>
                </a:lnTo>
                <a:lnTo>
                  <a:pt x="20339" y="11650"/>
                </a:lnTo>
                <a:cubicBezTo>
                  <a:pt x="21125" y="11343"/>
                  <a:pt x="21600" y="10818"/>
                  <a:pt x="21600" y="10255"/>
                </a:cubicBezTo>
                <a:lnTo>
                  <a:pt x="21600" y="9727"/>
                </a:lnTo>
                <a:close/>
                <a:moveTo>
                  <a:pt x="0" y="11575"/>
                </a:moveTo>
                <a:lnTo>
                  <a:pt x="0" y="12103"/>
                </a:lnTo>
                <a:cubicBezTo>
                  <a:pt x="0" y="12665"/>
                  <a:pt x="472" y="13191"/>
                  <a:pt x="1258" y="13498"/>
                </a:cubicBezTo>
                <a:lnTo>
                  <a:pt x="2682" y="14055"/>
                </a:lnTo>
                <a:lnTo>
                  <a:pt x="2682" y="13159"/>
                </a:lnTo>
                <a:cubicBezTo>
                  <a:pt x="2682" y="12825"/>
                  <a:pt x="2400" y="12515"/>
                  <a:pt x="1934" y="12332"/>
                </a:cubicBezTo>
                <a:lnTo>
                  <a:pt x="0" y="11575"/>
                </a:lnTo>
                <a:close/>
                <a:moveTo>
                  <a:pt x="5886" y="11575"/>
                </a:moveTo>
                <a:lnTo>
                  <a:pt x="3952" y="12332"/>
                </a:lnTo>
                <a:cubicBezTo>
                  <a:pt x="3486" y="12515"/>
                  <a:pt x="3203" y="12825"/>
                  <a:pt x="3203" y="13159"/>
                </a:cubicBezTo>
                <a:lnTo>
                  <a:pt x="3203" y="14055"/>
                </a:lnTo>
                <a:lnTo>
                  <a:pt x="4627" y="13498"/>
                </a:lnTo>
                <a:cubicBezTo>
                  <a:pt x="5413" y="13191"/>
                  <a:pt x="5886" y="12665"/>
                  <a:pt x="5886" y="12103"/>
                </a:cubicBezTo>
                <a:lnTo>
                  <a:pt x="5886" y="11575"/>
                </a:lnTo>
                <a:close/>
                <a:moveTo>
                  <a:pt x="15714" y="11575"/>
                </a:moveTo>
                <a:lnTo>
                  <a:pt x="15714" y="12103"/>
                </a:lnTo>
                <a:cubicBezTo>
                  <a:pt x="15714" y="12665"/>
                  <a:pt x="16187" y="13191"/>
                  <a:pt x="16973" y="13498"/>
                </a:cubicBezTo>
                <a:lnTo>
                  <a:pt x="18397" y="14055"/>
                </a:lnTo>
                <a:lnTo>
                  <a:pt x="18397" y="13159"/>
                </a:lnTo>
                <a:cubicBezTo>
                  <a:pt x="18397" y="12825"/>
                  <a:pt x="18114" y="12515"/>
                  <a:pt x="17648" y="12332"/>
                </a:cubicBezTo>
                <a:lnTo>
                  <a:pt x="15714" y="11575"/>
                </a:lnTo>
                <a:close/>
                <a:moveTo>
                  <a:pt x="21600" y="11575"/>
                </a:moveTo>
                <a:lnTo>
                  <a:pt x="19663" y="12332"/>
                </a:lnTo>
                <a:cubicBezTo>
                  <a:pt x="19197" y="12515"/>
                  <a:pt x="18918" y="12825"/>
                  <a:pt x="18918" y="13159"/>
                </a:cubicBezTo>
                <a:lnTo>
                  <a:pt x="18918" y="14055"/>
                </a:lnTo>
                <a:lnTo>
                  <a:pt x="20339" y="13498"/>
                </a:lnTo>
                <a:cubicBezTo>
                  <a:pt x="21125" y="13191"/>
                  <a:pt x="21600" y="12665"/>
                  <a:pt x="21600" y="12103"/>
                </a:cubicBezTo>
                <a:lnTo>
                  <a:pt x="21600" y="11575"/>
                </a:lnTo>
                <a:close/>
                <a:moveTo>
                  <a:pt x="10437" y="12464"/>
                </a:moveTo>
                <a:lnTo>
                  <a:pt x="10240" y="21600"/>
                </a:lnTo>
                <a:lnTo>
                  <a:pt x="11357" y="21600"/>
                </a:lnTo>
                <a:lnTo>
                  <a:pt x="11160" y="12464"/>
                </a:lnTo>
                <a:lnTo>
                  <a:pt x="10437" y="12464"/>
                </a:lnTo>
                <a:close/>
                <a:moveTo>
                  <a:pt x="0" y="13422"/>
                </a:moveTo>
                <a:lnTo>
                  <a:pt x="0" y="13951"/>
                </a:lnTo>
                <a:cubicBezTo>
                  <a:pt x="0" y="14513"/>
                  <a:pt x="472" y="15037"/>
                  <a:pt x="1258" y="15344"/>
                </a:cubicBezTo>
                <a:lnTo>
                  <a:pt x="2682" y="15901"/>
                </a:lnTo>
                <a:lnTo>
                  <a:pt x="2682" y="15007"/>
                </a:lnTo>
                <a:cubicBezTo>
                  <a:pt x="2682" y="14673"/>
                  <a:pt x="2400" y="14363"/>
                  <a:pt x="1934" y="14180"/>
                </a:cubicBezTo>
                <a:lnTo>
                  <a:pt x="0" y="13422"/>
                </a:lnTo>
                <a:close/>
                <a:moveTo>
                  <a:pt x="5886" y="13422"/>
                </a:moveTo>
                <a:lnTo>
                  <a:pt x="3952" y="14180"/>
                </a:lnTo>
                <a:cubicBezTo>
                  <a:pt x="3486" y="14363"/>
                  <a:pt x="3203" y="14673"/>
                  <a:pt x="3203" y="15007"/>
                </a:cubicBezTo>
                <a:lnTo>
                  <a:pt x="3203" y="15901"/>
                </a:lnTo>
                <a:lnTo>
                  <a:pt x="4627" y="15344"/>
                </a:lnTo>
                <a:cubicBezTo>
                  <a:pt x="5413" y="15037"/>
                  <a:pt x="5886" y="14513"/>
                  <a:pt x="5886" y="13951"/>
                </a:cubicBezTo>
                <a:lnTo>
                  <a:pt x="5886" y="13422"/>
                </a:lnTo>
                <a:close/>
                <a:moveTo>
                  <a:pt x="15714" y="13422"/>
                </a:moveTo>
                <a:lnTo>
                  <a:pt x="15714" y="13951"/>
                </a:lnTo>
                <a:cubicBezTo>
                  <a:pt x="15714" y="14513"/>
                  <a:pt x="16187" y="15037"/>
                  <a:pt x="16973" y="15344"/>
                </a:cubicBezTo>
                <a:lnTo>
                  <a:pt x="18397" y="15901"/>
                </a:lnTo>
                <a:lnTo>
                  <a:pt x="18397" y="15007"/>
                </a:lnTo>
                <a:cubicBezTo>
                  <a:pt x="18397" y="14673"/>
                  <a:pt x="18114" y="14363"/>
                  <a:pt x="17648" y="14180"/>
                </a:cubicBezTo>
                <a:lnTo>
                  <a:pt x="15714" y="13422"/>
                </a:lnTo>
                <a:close/>
                <a:moveTo>
                  <a:pt x="21600" y="13422"/>
                </a:moveTo>
                <a:lnTo>
                  <a:pt x="19663" y="14180"/>
                </a:lnTo>
                <a:cubicBezTo>
                  <a:pt x="19197" y="14363"/>
                  <a:pt x="18918" y="14673"/>
                  <a:pt x="18918" y="15007"/>
                </a:cubicBezTo>
                <a:lnTo>
                  <a:pt x="18918" y="15901"/>
                </a:lnTo>
                <a:lnTo>
                  <a:pt x="20339" y="15344"/>
                </a:lnTo>
                <a:cubicBezTo>
                  <a:pt x="21125" y="15037"/>
                  <a:pt x="21600" y="14513"/>
                  <a:pt x="21600" y="13951"/>
                </a:cubicBezTo>
                <a:lnTo>
                  <a:pt x="21600" y="13422"/>
                </a:lnTo>
                <a:close/>
                <a:moveTo>
                  <a:pt x="2581" y="16328"/>
                </a:moveTo>
                <a:lnTo>
                  <a:pt x="2384" y="21600"/>
                </a:lnTo>
                <a:lnTo>
                  <a:pt x="3502" y="21600"/>
                </a:lnTo>
                <a:lnTo>
                  <a:pt x="3305" y="16328"/>
                </a:lnTo>
                <a:lnTo>
                  <a:pt x="2581" y="16328"/>
                </a:lnTo>
                <a:close/>
                <a:moveTo>
                  <a:pt x="18296" y="16328"/>
                </a:moveTo>
                <a:lnTo>
                  <a:pt x="18099" y="21600"/>
                </a:lnTo>
                <a:lnTo>
                  <a:pt x="19216" y="21600"/>
                </a:lnTo>
                <a:lnTo>
                  <a:pt x="19019" y="16328"/>
                </a:lnTo>
                <a:lnTo>
                  <a:pt x="18296" y="16328"/>
                </a:lnTo>
                <a:close/>
              </a:path>
            </a:pathLst>
          </a:custGeom>
          <a:solidFill>
            <a:srgbClr val="FFFFFF"/>
          </a:solidFill>
          <a:ln w="25400" cap="flat">
            <a:solidFill>
              <a:srgbClr val="2B7758"/>
            </a:solidFill>
            <a:prstDash val="solid"/>
            <a:round/>
          </a:ln>
          <a:effectLst/>
        </p:spPr>
        <p:txBody>
          <a:bodyPr wrap="square" lIns="50800" tIns="50800" rIns="50800" bIns="50800" numCol="1" anchor="ctr">
            <a:noAutofit/>
          </a:bodyPr>
          <a:lstStyle/>
          <a:p>
            <a:pPr>
              <a:defRPr>
                <a:latin typeface="+mj-lt"/>
                <a:ea typeface="+mj-ea"/>
                <a:cs typeface="+mj-cs"/>
                <a:sym typeface="Helvetica"/>
              </a:defRPr>
            </a:pPr>
            <a:endParaRPr dirty="0">
              <a:cs typeface="Arial" panose="020B0604020202020204" pitchFamily="34" charset="0"/>
            </a:endParaRPr>
          </a:p>
        </p:txBody>
      </p:sp>
      <p:pic>
        <p:nvPicPr>
          <p:cNvPr id="24" name="Graphique 23">
            <a:extLst>
              <a:ext uri="{FF2B5EF4-FFF2-40B4-BE49-F238E27FC236}">
                <a16:creationId xmlns:a16="http://schemas.microsoft.com/office/drawing/2014/main" id="{58AD3FE0-D819-9F8A-6628-E15EE6419B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9483" y="5894962"/>
            <a:ext cx="6471182" cy="6579759"/>
          </a:xfrm>
          <a:prstGeom prst="rect">
            <a:avLst/>
          </a:prstGeom>
        </p:spPr>
      </p:pic>
      <p:pic>
        <p:nvPicPr>
          <p:cNvPr id="28" name="Graphique 27">
            <a:extLst>
              <a:ext uri="{FF2B5EF4-FFF2-40B4-BE49-F238E27FC236}">
                <a16:creationId xmlns:a16="http://schemas.microsoft.com/office/drawing/2014/main" id="{C067F8E7-107B-AF44-B176-7B43669FEC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442617" y="2108196"/>
            <a:ext cx="2776090" cy="2995255"/>
          </a:xfrm>
          <a:prstGeom prst="rect">
            <a:avLst/>
          </a:prstGeom>
        </p:spPr>
      </p:pic>
    </p:spTree>
    <p:extLst>
      <p:ext uri="{BB962C8B-B14F-4D97-AF65-F5344CB8AC3E}">
        <p14:creationId xmlns:p14="http://schemas.microsoft.com/office/powerpoint/2010/main" val="147930266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éfinition des terres cultivées de la FAO…">
            <a:extLst>
              <a:ext uri="{FF2B5EF4-FFF2-40B4-BE49-F238E27FC236}">
                <a16:creationId xmlns:a16="http://schemas.microsoft.com/office/drawing/2014/main" id="{34F1F09C-8F2C-144B-9313-32BFC529D25B}"/>
              </a:ext>
            </a:extLst>
          </p:cNvPr>
          <p:cNvSpPr txBox="1"/>
          <p:nvPr/>
        </p:nvSpPr>
        <p:spPr>
          <a:xfrm>
            <a:off x="1079999" y="1826898"/>
            <a:ext cx="10548000" cy="11382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spAutoFit/>
          </a:bodyPr>
          <a:lstStyle/>
          <a:p>
            <a:pPr algn="l">
              <a:defRPr sz="1800">
                <a:solidFill>
                  <a:srgbClr val="000000"/>
                </a:solidFill>
                <a:uFill>
                  <a:solidFill>
                    <a:srgbClr val="0000FF"/>
                  </a:solidFill>
                </a:uFill>
              </a:defRPr>
            </a:pPr>
            <a:r>
              <a:rPr lang="fr-FR" sz="2400" b="1" dirty="0">
                <a:cs typeface="Arial" panose="020B0604020202020204" pitchFamily="34" charset="0"/>
              </a:rPr>
              <a:t>Définition des terres cultivées de la FAO</a:t>
            </a:r>
            <a:endParaRPr sz="2400" b="1" dirty="0">
              <a:cs typeface="Arial" panose="020B0604020202020204" pitchFamily="34" charset="0"/>
            </a:endParaRPr>
          </a:p>
          <a:p>
            <a:pPr marL="449263" indent="-449263" algn="l">
              <a:spcBef>
                <a:spcPts val="600"/>
              </a:spcBef>
              <a:buSzPct val="150000"/>
              <a:buFont typeface="Webdings" panose="05030102010509060703" pitchFamily="18" charset="2"/>
              <a:buChar char=""/>
              <a:defRPr sz="1800" u="sng">
                <a:solidFill>
                  <a:srgbClr val="0000FF"/>
                </a:solidFill>
                <a:uFill>
                  <a:solidFill>
                    <a:srgbClr val="0000FF"/>
                  </a:solidFill>
                </a:uFill>
              </a:defRPr>
            </a:pPr>
            <a:r>
              <a:rPr sz="2000" u="sng" dirty="0">
                <a:solidFill>
                  <a:srgbClr val="2B7758"/>
                </a:solidFill>
                <a:uFill>
                  <a:solidFill>
                    <a:srgbClr val="2B7758"/>
                  </a:solidFill>
                </a:uFill>
                <a:cs typeface="Arial" panose="020B0604020202020204" pitchFamily="34" charset="0"/>
                <a:hlinkClick r:id="rId2"/>
              </a:rPr>
              <a:t>https://www.fao.org/4/i0132e/i0132e08.pdf</a:t>
            </a:r>
            <a:endParaRPr lang="fr-FR" sz="2000" u="sng" dirty="0">
              <a:solidFill>
                <a:srgbClr val="2B7758"/>
              </a:solidFill>
              <a:uFill>
                <a:solidFill>
                  <a:srgbClr val="2B7758"/>
                </a:solidFill>
              </a:uFill>
              <a:cs typeface="Arial" panose="020B0604020202020204" pitchFamily="34" charset="0"/>
            </a:endParaRPr>
          </a:p>
          <a:p>
            <a:pPr marL="449263" indent="-449263" algn="l">
              <a:spcBef>
                <a:spcPts val="600"/>
              </a:spcBef>
              <a:buSzPct val="150000"/>
              <a:buFont typeface="Webdings" panose="05030102010509060703" pitchFamily="18" charset="2"/>
              <a:buChar char=""/>
              <a:defRPr sz="1800" u="sng">
                <a:solidFill>
                  <a:srgbClr val="0000FF"/>
                </a:solidFill>
                <a:uFill>
                  <a:solidFill>
                    <a:srgbClr val="0000FF"/>
                  </a:solidFill>
                </a:uFill>
              </a:defRPr>
            </a:pPr>
            <a:r>
              <a:rPr sz="2000" u="sng" dirty="0">
                <a:solidFill>
                  <a:srgbClr val="2B7758"/>
                </a:solidFill>
                <a:uFill>
                  <a:solidFill>
                    <a:srgbClr val="2B7758"/>
                  </a:solidFill>
                </a:uFill>
                <a:cs typeface="Arial" panose="020B0604020202020204" pitchFamily="34" charset="0"/>
                <a:hlinkClick r:id="rId3">
                  <a:extLst>
                    <a:ext uri="{A12FA001-AC4F-418D-AE19-62706E023703}">
                      <ahyp:hlinkClr xmlns:ahyp="http://schemas.microsoft.com/office/drawing/2018/hyperlinkcolor" val="tx"/>
                    </a:ext>
                  </a:extLst>
                </a:hlinkClick>
              </a:rPr>
              <a:t>https://www.fao.org/economic/the-statistics-division-ess/other-statistics/socio-economic-agricultural-and-environmental-indicators/compendium-of-agricultural-environmental-indicators-1989-91-to-2000/annex-2-definitions/en/</a:t>
            </a:r>
            <a:endParaRPr sz="2000" u="sng" dirty="0">
              <a:solidFill>
                <a:srgbClr val="2B7758"/>
              </a:solidFill>
              <a:uFill>
                <a:solidFill>
                  <a:srgbClr val="2B7758"/>
                </a:solidFill>
              </a:uFill>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lgn="l">
              <a:defRPr sz="1800" u="sng">
                <a:solidFill>
                  <a:srgbClr val="0000FF"/>
                </a:solidFill>
                <a:uFill>
                  <a:solidFill>
                    <a:srgbClr val="0000FF"/>
                  </a:solidFill>
                </a:uFill>
              </a:defRPr>
            </a:pPr>
            <a:endParaRPr sz="2000" dirty="0">
              <a:solidFill>
                <a:srgbClr val="2B7758"/>
              </a:solidFill>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lgn="l">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Les terres cultivées dans le monde</a:t>
            </a:r>
          </a:p>
          <a:p>
            <a:pPr marL="449263" indent="-449263" algn="l">
              <a:spcBef>
                <a:spcPts val="600"/>
              </a:spcBef>
              <a:buSzPct val="150000"/>
              <a:buFont typeface="Webdings" panose="05030102010509060703" pitchFamily="18" charset="2"/>
              <a:buChar char=""/>
              <a:defRPr sz="1800" u="sng">
                <a:solidFill>
                  <a:srgbClr val="0000FF"/>
                </a:solidFill>
                <a:uFill>
                  <a:solidFill>
                    <a:srgbClr val="0000FF"/>
                  </a:solidFill>
                </a:uFill>
              </a:defRPr>
            </a:pPr>
            <a:r>
              <a:rPr sz="2000" u="sng" dirty="0">
                <a:solidFill>
                  <a:srgbClr val="2B7758"/>
                </a:solidFill>
                <a:uFill>
                  <a:solidFill>
                    <a:srgbClr val="2B7758"/>
                  </a:solidFill>
                </a:uFill>
                <a:cs typeface="Arial" panose="020B0604020202020204" pitchFamily="34" charset="0"/>
                <a:hlinkClick r:id="rId4"/>
              </a:rPr>
              <a:t>https://www.fao.org/faostat/en/#data/QCL</a:t>
            </a:r>
            <a:endParaRPr lang="fr-FR" sz="2000" u="sng" dirty="0">
              <a:solidFill>
                <a:srgbClr val="2B7758"/>
              </a:solidFill>
              <a:uFill>
                <a:solidFill>
                  <a:srgbClr val="2B7758"/>
                </a:solidFill>
              </a:uFill>
              <a:cs typeface="Arial" panose="020B0604020202020204" pitchFamily="34" charset="0"/>
            </a:endParaRPr>
          </a:p>
          <a:p>
            <a:pPr marL="449263" indent="-449263" algn="l">
              <a:spcBef>
                <a:spcPts val="600"/>
              </a:spcBef>
              <a:buSzPct val="150000"/>
              <a:buFont typeface="Webdings" panose="05030102010509060703" pitchFamily="18" charset="2"/>
              <a:buChar char=""/>
              <a:defRPr sz="1800" u="sng">
                <a:solidFill>
                  <a:srgbClr val="0000FF"/>
                </a:solidFill>
                <a:uFill>
                  <a:solidFill>
                    <a:srgbClr val="0000FF"/>
                  </a:solidFill>
                </a:uFill>
              </a:defRPr>
            </a:pPr>
            <a:r>
              <a:rPr sz="2000" u="sng" dirty="0">
                <a:solidFill>
                  <a:srgbClr val="2B7758"/>
                </a:solidFill>
                <a:uFill>
                  <a:solidFill>
                    <a:srgbClr val="2B7758"/>
                  </a:solidFill>
                </a:uFill>
                <a:cs typeface="Arial" panose="020B0604020202020204" pitchFamily="34" charset="0"/>
                <a:hlinkClick r:id="rId5"/>
              </a:rPr>
              <a:t>https://www.fao.org/faostat/en/#data/RL</a:t>
            </a:r>
            <a:endParaRPr lang="fr-FR" sz="2000" u="sng" dirty="0">
              <a:solidFill>
                <a:srgbClr val="2B7758"/>
              </a:solidFill>
              <a:uFill>
                <a:solidFill>
                  <a:srgbClr val="2B7758"/>
                </a:solidFill>
              </a:uFill>
              <a:cs typeface="Arial" panose="020B0604020202020204" pitchFamily="34" charset="0"/>
            </a:endParaRPr>
          </a:p>
          <a:p>
            <a:pPr marL="449263" indent="-449263" algn="l">
              <a:spcBef>
                <a:spcPts val="600"/>
              </a:spcBef>
              <a:buSzPct val="150000"/>
              <a:buFont typeface="Webdings" panose="05030102010509060703" pitchFamily="18" charset="2"/>
              <a:buChar char=""/>
              <a:defRPr sz="1800" u="sng">
                <a:solidFill>
                  <a:srgbClr val="0000FF"/>
                </a:solidFill>
                <a:uFill>
                  <a:solidFill>
                    <a:srgbClr val="0000FF"/>
                  </a:solidFill>
                </a:uFill>
              </a:defRPr>
            </a:pPr>
            <a:r>
              <a:rPr sz="2000" u="sng" dirty="0">
                <a:solidFill>
                  <a:srgbClr val="2B7758"/>
                </a:solidFill>
                <a:uFill>
                  <a:solidFill>
                    <a:srgbClr val="2B7758"/>
                  </a:solidFill>
                </a:uFill>
                <a:cs typeface="Arial" panose="020B0604020202020204" pitchFamily="34" charset="0"/>
                <a:hlinkClick r:id="rId6">
                  <a:extLst>
                    <a:ext uri="{A12FA001-AC4F-418D-AE19-62706E023703}">
                      <ahyp:hlinkClr xmlns:ahyp="http://schemas.microsoft.com/office/drawing/2018/hyperlinkcolor" val="tx"/>
                    </a:ext>
                  </a:extLst>
                </a:hlinkClick>
              </a:rPr>
              <a:t>https://ourworldindata.org/grapher/cropland-area?time=latest</a:t>
            </a:r>
            <a:endParaRPr sz="2000" u="sng" dirty="0">
              <a:solidFill>
                <a:srgbClr val="2B7758"/>
              </a:solidFill>
              <a:uFill>
                <a:solidFill>
                  <a:srgbClr val="2B7758"/>
                </a:solidFill>
              </a:uFill>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lgn="l">
              <a:defRPr sz="1800" u="sng">
                <a:solidFill>
                  <a:srgbClr val="0000FF"/>
                </a:solidFill>
                <a:uFill>
                  <a:solidFill>
                    <a:srgbClr val="0000FF"/>
                  </a:solidFill>
                </a:uFill>
              </a:defRPr>
            </a:pPr>
            <a:endParaRPr sz="2000" dirty="0">
              <a:solidFill>
                <a:srgbClr val="0563C1"/>
              </a:solidFill>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Stock de carbone organique du sol des terres cultivées</a:t>
            </a:r>
          </a:p>
          <a:p>
            <a:pPr marL="449263" indent="-449263" rtl="0">
              <a:spcBef>
                <a:spcPts val="600"/>
              </a:spcBef>
              <a:buSzPts val="3000"/>
              <a:buFont typeface="Webdings" panose="05030102010509060703" pitchFamily="18" charset="2"/>
              <a:buChar char=""/>
            </a:pPr>
            <a:r>
              <a:rPr sz="2000" dirty="0">
                <a:solidFill>
                  <a:srgbClr val="2B7758"/>
                </a:solidFill>
                <a:uFill>
                  <a:solidFill>
                    <a:srgbClr val="2B7758"/>
                  </a:solidFill>
                </a:uFill>
                <a:cs typeface="Arial" panose="020B0604020202020204" pitchFamily="34" charset="0"/>
                <a:hlinkClick r:id="rId7"/>
              </a:rPr>
              <a:t>https://ourworldindata.org/grapher/cropland-area</a:t>
            </a:r>
            <a:endParaRPr lang="fr-FR" sz="2000" dirty="0">
              <a:solidFill>
                <a:srgbClr val="2B7758"/>
              </a:solidFill>
              <a:uFill>
                <a:solidFill>
                  <a:srgbClr val="2B7758"/>
                </a:solidFill>
              </a:uFill>
              <a:cs typeface="Arial" panose="020B0604020202020204" pitchFamily="34" charset="0"/>
            </a:endParaRPr>
          </a:p>
          <a:p>
            <a:pPr marL="449263" indent="-449263" rtl="0">
              <a:spcBef>
                <a:spcPts val="600"/>
              </a:spcBef>
              <a:buSzPts val="3000"/>
              <a:buFont typeface="Webdings" panose="05030102010509060703" pitchFamily="18" charset="2"/>
              <a:buChar char=""/>
            </a:pPr>
            <a:r>
              <a:rPr sz="2000" dirty="0">
                <a:solidFill>
                  <a:srgbClr val="2B7758"/>
                </a:solidFill>
                <a:uFill>
                  <a:solidFill>
                    <a:srgbClr val="2B7758"/>
                  </a:solidFill>
                </a:uFill>
                <a:cs typeface="Arial" panose="020B0604020202020204" pitchFamily="34" charset="0"/>
                <a:hlinkClick r:id="rId8">
                  <a:extLst>
                    <a:ext uri="{A12FA001-AC4F-418D-AE19-62706E023703}">
                      <ahyp:hlinkClr xmlns:ahyp="http://schemas.microsoft.com/office/drawing/2018/hyperlinkcolor" val="tx"/>
                    </a:ext>
                  </a:extLst>
                </a:hlinkClick>
              </a:rPr>
              <a:t>https://archive.ipcc.ch/ipccreports/sres/land_use/index.php?idp=3</a:t>
            </a:r>
            <a:endParaRPr sz="2000" dirty="0">
              <a:solidFill>
                <a:srgbClr val="2B7758"/>
              </a:solidFill>
              <a:uFill>
                <a:solidFill>
                  <a:srgbClr val="2B7758"/>
                </a:solidFill>
              </a:uFill>
              <a:cs typeface="Arial" panose="020B0604020202020204" pitchFamily="34" charset="0"/>
            </a:endParaRP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9">
                  <a:extLst>
                    <a:ext uri="{A12FA001-AC4F-418D-AE19-62706E023703}">
                      <ahyp:hlinkClr xmlns:ahyp="http://schemas.microsoft.com/office/drawing/2018/hyperlinkcolor" val="tx"/>
                    </a:ext>
                  </a:extLst>
                </a:hlinkClick>
              </a:rPr>
              <a:t>https://www.inrae.fr/sites/default/files/pdf/etude-4-pour-1000-resume-en-francais-pdf-1_0.pdf</a:t>
            </a:r>
            <a:endPar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endParaRPr>
          </a:p>
          <a:p>
            <a:pPr algn="l">
              <a:defRPr sz="1800" u="sng">
                <a:solidFill>
                  <a:srgbClr val="0000FF"/>
                </a:solidFill>
                <a:uFill>
                  <a:solidFill>
                    <a:srgbClr val="0000FF"/>
                  </a:solidFill>
                </a:uFill>
              </a:defRPr>
            </a:pPr>
            <a:endParaRPr sz="2000" dirty="0">
              <a:solidFill>
                <a:srgbClr val="0563C1"/>
              </a:solidFill>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Différentes formes de carbone organique dans les sols</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10">
                  <a:extLst>
                    <a:ext uri="{A12FA001-AC4F-418D-AE19-62706E023703}">
                      <ahyp:hlinkClr xmlns:ahyp="http://schemas.microsoft.com/office/drawing/2018/hyperlinkcolor" val="tx"/>
                    </a:ext>
                  </a:extLst>
                </a:hlinkClick>
              </a:rPr>
              <a:t>https://www.inrae.fr/sites/default/files/pdf/4pM-Synth%C3%A8se-Novembre2020.pdf</a:t>
            </a:r>
            <a:endPar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lgn="l">
              <a:defRPr sz="1800">
                <a:solidFill>
                  <a:srgbClr val="000000"/>
                </a:solidFill>
                <a:uFill>
                  <a:solidFill>
                    <a:srgbClr val="0000FF"/>
                  </a:solidFill>
                </a:uFill>
              </a:defRPr>
            </a:pPr>
            <a:endParaRPr sz="2000" dirty="0">
              <a:solidFill>
                <a:srgbClr val="0563C1"/>
              </a:solidFill>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Distribution verticale du carbone organique dans les sols cultivés</a:t>
            </a:r>
          </a:p>
          <a:p>
            <a:pPr marL="449263" indent="-449263" algn="l">
              <a:spcBef>
                <a:spcPts val="600"/>
              </a:spcBef>
              <a:buSzPct val="150000"/>
              <a:buFont typeface="Webdings" panose="05030102010509060703" pitchFamily="18" charset="2"/>
              <a:buChar char=""/>
              <a:defRPr sz="1800">
                <a:solidFill>
                  <a:srgbClr val="0000FF"/>
                </a:solidFill>
                <a:uFill>
                  <a:solidFill>
                    <a:srgbClr val="0000FF"/>
                  </a:solidFill>
                </a:uFill>
              </a:defRPr>
            </a:pPr>
            <a:r>
              <a:rPr sz="2000" cap="small" dirty="0" err="1">
                <a:solidFill>
                  <a:srgbClr val="8D533E"/>
                </a:solidFill>
                <a:cs typeface="Arial" panose="020B0604020202020204" pitchFamily="34" charset="0"/>
              </a:rPr>
              <a:t>Jobbágy</a:t>
            </a:r>
            <a:r>
              <a:rPr sz="2000" cap="small" dirty="0">
                <a:solidFill>
                  <a:srgbClr val="8D533E"/>
                </a:solidFill>
                <a:cs typeface="Arial" panose="020B0604020202020204" pitchFamily="34" charset="0"/>
              </a:rPr>
              <a:t> </a:t>
            </a:r>
            <a:r>
              <a:rPr lang="fr-FR" sz="2000" cap="small" dirty="0">
                <a:solidFill>
                  <a:srgbClr val="8D533E"/>
                </a:solidFill>
                <a:cs typeface="Arial" panose="020B0604020202020204" pitchFamily="34" charset="0"/>
              </a:rPr>
              <a:t>E.G.</a:t>
            </a:r>
            <a:r>
              <a:rPr sz="2000" cap="small" dirty="0">
                <a:solidFill>
                  <a:srgbClr val="8D533E"/>
                </a:solidFill>
                <a:cs typeface="Arial" panose="020B0604020202020204" pitchFamily="34" charset="0"/>
              </a:rPr>
              <a:t> &amp; Jackson R</a:t>
            </a:r>
            <a:r>
              <a:rPr lang="fr-FR" sz="2000" cap="small" dirty="0">
                <a:solidFill>
                  <a:srgbClr val="8D533E"/>
                </a:solidFill>
                <a:cs typeface="Arial" panose="020B0604020202020204" pitchFamily="34" charset="0"/>
              </a:rPr>
              <a:t>.B</a:t>
            </a:r>
            <a:r>
              <a:rPr sz="2000" cap="small" dirty="0">
                <a:solidFill>
                  <a:srgbClr val="8D533E"/>
                </a:solidFill>
                <a:cs typeface="Arial" panose="020B0604020202020204" pitchFamily="34" charset="0"/>
              </a:rPr>
              <a:t>. </a:t>
            </a:r>
            <a:r>
              <a:rPr sz="2000" dirty="0">
                <a:solidFill>
                  <a:srgbClr val="8D533E"/>
                </a:solidFill>
                <a:cs typeface="Arial" panose="020B0604020202020204" pitchFamily="34" charset="0"/>
              </a:rPr>
              <a:t>(2000). The Vertical Distribution of Soil Organic Carbon and Its Relation to Climate and Vegetation. </a:t>
            </a:r>
            <a:r>
              <a:rPr lang="fr-FR" sz="2000" i="1" dirty="0" err="1">
                <a:solidFill>
                  <a:srgbClr val="8D533E"/>
                </a:solidFill>
                <a:cs typeface="Arial" panose="020B0604020202020204" pitchFamily="34" charset="0"/>
              </a:rPr>
              <a:t>Ecological</a:t>
            </a:r>
            <a:r>
              <a:rPr sz="2000" i="1" dirty="0">
                <a:solidFill>
                  <a:srgbClr val="8D533E"/>
                </a:solidFill>
                <a:cs typeface="Arial" panose="020B0604020202020204" pitchFamily="34" charset="0"/>
              </a:rPr>
              <a:t> </a:t>
            </a:r>
            <a:r>
              <a:rPr lang="fr-FR" sz="2000" i="1" dirty="0">
                <a:solidFill>
                  <a:srgbClr val="8D533E"/>
                </a:solidFill>
                <a:cs typeface="Arial" panose="020B0604020202020204" pitchFamily="34" charset="0"/>
              </a:rPr>
              <a:t>Applications</a:t>
            </a:r>
            <a:r>
              <a:rPr sz="2000" dirty="0">
                <a:solidFill>
                  <a:srgbClr val="8D533E"/>
                </a:solidFill>
                <a:cs typeface="Arial" panose="020B0604020202020204" pitchFamily="34" charset="0"/>
              </a:rPr>
              <a:t> 10</a:t>
            </a:r>
            <a:r>
              <a:rPr lang="fr-FR" sz="2000" dirty="0">
                <a:solidFill>
                  <a:srgbClr val="8D533E"/>
                </a:solidFill>
                <a:cs typeface="Arial" panose="020B0604020202020204" pitchFamily="34" charset="0"/>
              </a:rPr>
              <a:t>:</a:t>
            </a:r>
            <a:r>
              <a:rPr sz="2000" dirty="0">
                <a:solidFill>
                  <a:srgbClr val="8D533E"/>
                </a:solidFill>
                <a:cs typeface="Arial" panose="020B0604020202020204" pitchFamily="34" charset="0"/>
              </a:rPr>
              <a:t> 423</a:t>
            </a:r>
            <a:r>
              <a:rPr lang="fr-FR" sz="2000" dirty="0">
                <a:solidFill>
                  <a:srgbClr val="8D533E"/>
                </a:solidFill>
                <a:cs typeface="Arial" panose="020B0604020202020204" pitchFamily="34" charset="0"/>
              </a:rPr>
              <a:t>-</a:t>
            </a:r>
            <a:r>
              <a:rPr sz="2000" dirty="0">
                <a:solidFill>
                  <a:srgbClr val="8D533E"/>
                </a:solidFill>
                <a:cs typeface="Arial" panose="020B0604020202020204" pitchFamily="34" charset="0"/>
              </a:rPr>
              <a:t>436. </a:t>
            </a:r>
            <a:r>
              <a:rPr lang="fr-FR" sz="2000" u="sng" dirty="0">
                <a:solidFill>
                  <a:srgbClr val="8D533E"/>
                </a:solidFill>
                <a:uFill>
                  <a:solidFill>
                    <a:srgbClr val="2B7758"/>
                  </a:solidFill>
                </a:uFill>
                <a:cs typeface="Arial" panose="020B0604020202020204" pitchFamily="34" charset="0"/>
                <a:hlinkClick r:id="rId11"/>
              </a:rPr>
              <a:t>https://doi.org/10.2307/2641104</a:t>
            </a:r>
            <a:endParaRPr sz="2000" u="sng" dirty="0">
              <a:solidFill>
                <a:srgbClr val="8D533E"/>
              </a:solidFill>
              <a:uFill>
                <a:solidFill>
                  <a:srgbClr val="2B7758"/>
                </a:solidFill>
              </a:uFill>
              <a:cs typeface="Arial" panose="020B0604020202020204" pitchFamily="34" charset="0"/>
            </a:endParaRPr>
          </a:p>
          <a:p>
            <a:pPr algn="l">
              <a:defRPr sz="1800" u="sng">
                <a:solidFill>
                  <a:srgbClr val="0000FF"/>
                </a:solidFill>
                <a:uFill>
                  <a:solidFill>
                    <a:srgbClr val="0000FF"/>
                  </a:solidFill>
                </a:uFill>
              </a:defRPr>
            </a:pPr>
            <a:endParaRPr sz="2000" dirty="0">
              <a:cs typeface="Arial" panose="020B0604020202020204" pitchFamily="34" charset="0"/>
            </a:endParaRPr>
          </a:p>
          <a:p>
            <a:pPr>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Schéma général de la dynamique du carbone dans les écosystèmes cultivés</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10">
                  <a:extLst>
                    <a:ext uri="{A12FA001-AC4F-418D-AE19-62706E023703}">
                      <ahyp:hlinkClr xmlns:ahyp="http://schemas.microsoft.com/office/drawing/2018/hyperlinkcolor" val="tx"/>
                    </a:ext>
                  </a:extLst>
                </a:hlinkClick>
              </a:rPr>
              <a:t>https://www.inrae.fr/sites/default/files/pdf/4pM-Synth%C3%A8se-Novembre2020.pdf</a:t>
            </a:r>
            <a:endPar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marL="449263" marR="0" lvl="0" indent="-449263" algn="l" defTabSz="914400" rtl="0" eaLnBrk="1" fontAlgn="auto" latinLnBrk="0" hangingPunct="1">
              <a:lnSpc>
                <a:spcPct val="100000"/>
              </a:lnSpc>
              <a:spcBef>
                <a:spcPts val="600"/>
              </a:spcBef>
              <a:spcAft>
                <a:spcPts val="0"/>
              </a:spcAft>
              <a:buClrTx/>
              <a:buSzPts val="3000"/>
              <a:buFont typeface="Webdings" panose="05030102010509060703" pitchFamily="18" charset="2"/>
              <a:buChar char=""/>
              <a:tabLst/>
              <a:defRPr/>
            </a:pPr>
            <a:r>
              <a:rPr sz="2000" dirty="0">
                <a:solidFill>
                  <a:srgbClr val="2B7758"/>
                </a:solidFill>
                <a:uFill>
                  <a:solidFill>
                    <a:srgbClr val="2B7758"/>
                  </a:solidFill>
                </a:uFill>
                <a:cs typeface="Arial" panose="020B0604020202020204" pitchFamily="34" charset="0"/>
                <a:hlinkClick r:id="rId12">
                  <a:extLst>
                    <a:ext uri="{A12FA001-AC4F-418D-AE19-62706E023703}">
                      <ahyp:hlinkClr xmlns:ahyp="http://schemas.microsoft.com/office/drawing/2018/hyperlinkcolor" val="tx"/>
                    </a:ext>
                  </a:extLst>
                </a:hlinkClick>
              </a:rPr>
              <a:t>https://earthhow.com/photosynthesis-process/</a:t>
            </a:r>
            <a:endParaRPr sz="2000" dirty="0">
              <a:solidFill>
                <a:srgbClr val="2B7758"/>
              </a:solidFill>
              <a:uFill>
                <a:solidFill>
                  <a:srgbClr val="2B7758"/>
                </a:solidFill>
              </a:uFill>
              <a:cs typeface="Arial" panose="020B0604020202020204" pitchFamily="34" charset="0"/>
            </a:endParaRP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sz="2000" dirty="0">
                <a:solidFill>
                  <a:srgbClr val="2B7758"/>
                </a:solidFill>
                <a:uFill>
                  <a:solidFill>
                    <a:srgbClr val="2B7758"/>
                  </a:solidFill>
                </a:uFill>
                <a:cs typeface="Arial" panose="020B0604020202020204" pitchFamily="34" charset="0"/>
                <a:hlinkClick r:id="rId13"/>
              </a:rPr>
              <a:t>https://www.fao.org/3/ca9894en/CA9894EN.pdf</a:t>
            </a:r>
            <a:endParaRPr sz="2000" dirty="0">
              <a:solidFill>
                <a:srgbClr val="2B7758"/>
              </a:solidFill>
              <a:uFill>
                <a:solidFill>
                  <a:srgbClr val="2B7758"/>
                </a:solidFill>
              </a:uFill>
              <a:cs typeface="Arial" panose="020B0604020202020204" pitchFamily="34" charset="0"/>
            </a:endParaRPr>
          </a:p>
        </p:txBody>
      </p:sp>
      <p:sp>
        <p:nvSpPr>
          <p:cNvPr id="5" name="Titre 4">
            <a:extLst>
              <a:ext uri="{FF2B5EF4-FFF2-40B4-BE49-F238E27FC236}">
                <a16:creationId xmlns:a16="http://schemas.microsoft.com/office/drawing/2014/main" id="{387436B6-0920-272A-8FF8-20D0371DE821}"/>
              </a:ext>
            </a:extLst>
          </p:cNvPr>
          <p:cNvSpPr>
            <a:spLocks noGrp="1"/>
          </p:cNvSpPr>
          <p:nvPr>
            <p:ph type="title"/>
          </p:nvPr>
        </p:nvSpPr>
        <p:spPr/>
        <p:txBody>
          <a:bodyPr/>
          <a:lstStyle/>
          <a:p>
            <a:r>
              <a:rPr lang="fr-FR" dirty="0"/>
              <a:t>SOURCES</a:t>
            </a:r>
            <a:r>
              <a:rPr lang="fr-FR" sz="4000" dirty="0"/>
              <a:t> / </a:t>
            </a:r>
            <a:r>
              <a:rPr lang="fr-FR" sz="4000" dirty="0">
                <a:ln w="19050">
                  <a:solidFill>
                    <a:schemeClr val="bg1"/>
                  </a:solidFill>
                </a:ln>
                <a:noFill/>
              </a:rPr>
              <a:t>Terres cultivées</a:t>
            </a:r>
            <a:endParaRPr lang="fr-FR" sz="4000" dirty="0">
              <a:ln w="25400">
                <a:solidFill>
                  <a:schemeClr val="bg1"/>
                </a:solidFill>
              </a:ln>
              <a:noFill/>
            </a:endParaRPr>
          </a:p>
        </p:txBody>
      </p:sp>
      <p:sp>
        <p:nvSpPr>
          <p:cNvPr id="6" name="ZoneTexte 5">
            <a:extLst>
              <a:ext uri="{FF2B5EF4-FFF2-40B4-BE49-F238E27FC236}">
                <a16:creationId xmlns:a16="http://schemas.microsoft.com/office/drawing/2014/main" id="{2C228FD5-0031-AE9D-2778-7EC37FC1145F}"/>
              </a:ext>
            </a:extLst>
          </p:cNvPr>
          <p:cNvSpPr txBox="1"/>
          <p:nvPr/>
        </p:nvSpPr>
        <p:spPr>
          <a:xfrm>
            <a:off x="12598400" y="1826898"/>
            <a:ext cx="10457543" cy="11082137"/>
          </a:xfrm>
          <a:prstGeom prst="rect">
            <a:avLst/>
          </a:prstGeom>
          <a:noFill/>
        </p:spPr>
        <p:txBody>
          <a:bodyPr wrap="square" lIns="46800" tIns="46800" rIns="46800" bIns="46800" rtlCol="0">
            <a:spAutoFit/>
          </a:bodyPr>
          <a:lstStyle/>
          <a:p>
            <a:pPr algn="l">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Estimation des </a:t>
            </a:r>
            <a:r>
              <a:rPr lang="fr-FR" sz="2400" b="1" dirty="0">
                <a:cs typeface="Arial" panose="020B0604020202020204" pitchFamily="34" charset="0"/>
              </a:rPr>
              <a:t>entrées de carbone dans les terres cultivées</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lang="fr-FR" sz="2000" cap="small" dirty="0" err="1">
                <a:solidFill>
                  <a:srgbClr val="8D533E"/>
                </a:solidFill>
                <a:cs typeface="Arial" panose="020B0604020202020204" pitchFamily="34" charset="0"/>
              </a:rPr>
              <a:t>Bolinder</a:t>
            </a:r>
            <a:r>
              <a:rPr lang="fr-FR" sz="2000" cap="small" dirty="0">
                <a:solidFill>
                  <a:srgbClr val="8D533E"/>
                </a:solidFill>
                <a:cs typeface="Arial" panose="020B0604020202020204" pitchFamily="34" charset="0"/>
              </a:rPr>
              <a:t> M.A., </a:t>
            </a:r>
            <a:r>
              <a:rPr lang="fr-FR" sz="2000" cap="small" dirty="0" err="1">
                <a:solidFill>
                  <a:srgbClr val="8D533E"/>
                </a:solidFill>
                <a:cs typeface="Arial" panose="020B0604020202020204" pitchFamily="34" charset="0"/>
              </a:rPr>
              <a:t>Janzen</a:t>
            </a:r>
            <a:r>
              <a:rPr lang="fr-FR" sz="2000" cap="small" dirty="0">
                <a:solidFill>
                  <a:srgbClr val="8D533E"/>
                </a:solidFill>
                <a:cs typeface="Arial" panose="020B0604020202020204" pitchFamily="34" charset="0"/>
              </a:rPr>
              <a:t> H.H., </a:t>
            </a:r>
            <a:r>
              <a:rPr lang="fr-FR" sz="2000" cap="small" dirty="0" err="1">
                <a:solidFill>
                  <a:srgbClr val="8D533E"/>
                </a:solidFill>
                <a:cs typeface="Arial" panose="020B0604020202020204" pitchFamily="34" charset="0"/>
              </a:rPr>
              <a:t>Gregorich</a:t>
            </a:r>
            <a:r>
              <a:rPr lang="fr-FR" sz="2000" cap="small" dirty="0">
                <a:solidFill>
                  <a:srgbClr val="8D533E"/>
                </a:solidFill>
                <a:cs typeface="Arial" panose="020B0604020202020204" pitchFamily="34" charset="0"/>
              </a:rPr>
              <a:t> E.G., Angers D.A., </a:t>
            </a:r>
            <a:r>
              <a:rPr lang="fr-FR" sz="2000" cap="small" dirty="0" err="1">
                <a:solidFill>
                  <a:srgbClr val="8D533E"/>
                </a:solidFill>
                <a:cs typeface="Arial" panose="020B0604020202020204" pitchFamily="34" charset="0"/>
              </a:rPr>
              <a:t>VandenBygaart</a:t>
            </a:r>
            <a:r>
              <a:rPr lang="fr-FR" sz="2000" cap="small" dirty="0">
                <a:solidFill>
                  <a:srgbClr val="8D533E"/>
                </a:solidFill>
                <a:cs typeface="Arial" panose="020B0604020202020204" pitchFamily="34" charset="0"/>
              </a:rPr>
              <a:t> A.J. </a:t>
            </a:r>
            <a:r>
              <a:rPr lang="fr-FR" sz="2000" dirty="0">
                <a:solidFill>
                  <a:srgbClr val="8D533E"/>
                </a:solidFill>
                <a:cs typeface="Arial" panose="020B0604020202020204" pitchFamily="34" charset="0"/>
              </a:rPr>
              <a:t>(2007). An </a:t>
            </a:r>
            <a:r>
              <a:rPr lang="fr-FR" sz="2000" dirty="0" err="1">
                <a:solidFill>
                  <a:srgbClr val="8D533E"/>
                </a:solidFill>
                <a:cs typeface="Arial" panose="020B0604020202020204" pitchFamily="34" charset="0"/>
              </a:rPr>
              <a:t>approach</a:t>
            </a:r>
            <a:r>
              <a:rPr lang="fr-FR" sz="2000" dirty="0">
                <a:solidFill>
                  <a:srgbClr val="8D533E"/>
                </a:solidFill>
                <a:cs typeface="Arial" panose="020B0604020202020204" pitchFamily="34" charset="0"/>
              </a:rPr>
              <a:t> for </a:t>
            </a:r>
            <a:r>
              <a:rPr lang="fr-FR" sz="2000" dirty="0" err="1">
                <a:solidFill>
                  <a:srgbClr val="8D533E"/>
                </a:solidFill>
                <a:cs typeface="Arial" panose="020B0604020202020204" pitchFamily="34" charset="0"/>
              </a:rPr>
              <a:t>estimating</a:t>
            </a:r>
            <a:r>
              <a:rPr lang="fr-FR" sz="2000" dirty="0">
                <a:solidFill>
                  <a:srgbClr val="8D533E"/>
                </a:solidFill>
                <a:cs typeface="Arial" panose="020B0604020202020204" pitchFamily="34" charset="0"/>
              </a:rPr>
              <a:t> net </a:t>
            </a:r>
            <a:r>
              <a:rPr lang="fr-FR" sz="2000" dirty="0" err="1">
                <a:solidFill>
                  <a:srgbClr val="8D533E"/>
                </a:solidFill>
                <a:cs typeface="Arial" panose="020B0604020202020204" pitchFamily="34" charset="0"/>
              </a:rPr>
              <a:t>primary</a:t>
            </a:r>
            <a:r>
              <a:rPr lang="fr-FR" sz="2000" dirty="0">
                <a:solidFill>
                  <a:srgbClr val="8D533E"/>
                </a:solidFill>
                <a:cs typeface="Arial" panose="020B0604020202020204" pitchFamily="34" charset="0"/>
              </a:rPr>
              <a:t> </a:t>
            </a:r>
            <a:r>
              <a:rPr lang="fr-FR" sz="2000" dirty="0" err="1">
                <a:solidFill>
                  <a:srgbClr val="8D533E"/>
                </a:solidFill>
                <a:cs typeface="Arial" panose="020B0604020202020204" pitchFamily="34" charset="0"/>
              </a:rPr>
              <a:t>productivity</a:t>
            </a:r>
            <a:r>
              <a:rPr lang="fr-FR" sz="2000" dirty="0">
                <a:solidFill>
                  <a:srgbClr val="8D533E"/>
                </a:solidFill>
                <a:cs typeface="Arial" panose="020B0604020202020204" pitchFamily="34" charset="0"/>
              </a:rPr>
              <a:t> and </a:t>
            </a:r>
            <a:r>
              <a:rPr lang="fr-FR" sz="2000" dirty="0" err="1">
                <a:solidFill>
                  <a:srgbClr val="8D533E"/>
                </a:solidFill>
                <a:cs typeface="Arial" panose="020B0604020202020204" pitchFamily="34" charset="0"/>
              </a:rPr>
              <a:t>annual</a:t>
            </a:r>
            <a:r>
              <a:rPr lang="fr-FR" sz="2000" dirty="0">
                <a:solidFill>
                  <a:srgbClr val="8D533E"/>
                </a:solidFill>
                <a:cs typeface="Arial" panose="020B0604020202020204" pitchFamily="34" charset="0"/>
              </a:rPr>
              <a:t> </a:t>
            </a:r>
            <a:r>
              <a:rPr lang="fr-FR" sz="2000" dirty="0" err="1">
                <a:solidFill>
                  <a:srgbClr val="8D533E"/>
                </a:solidFill>
                <a:cs typeface="Arial" panose="020B0604020202020204" pitchFamily="34" charset="0"/>
              </a:rPr>
              <a:t>carbon</a:t>
            </a:r>
            <a:r>
              <a:rPr lang="fr-FR" sz="2000" dirty="0">
                <a:solidFill>
                  <a:srgbClr val="8D533E"/>
                </a:solidFill>
                <a:cs typeface="Arial" panose="020B0604020202020204" pitchFamily="34" charset="0"/>
              </a:rPr>
              <a:t> inputs to </a:t>
            </a:r>
            <a:r>
              <a:rPr lang="fr-FR" sz="2000" dirty="0" err="1">
                <a:solidFill>
                  <a:srgbClr val="8D533E"/>
                </a:solidFill>
                <a:cs typeface="Arial" panose="020B0604020202020204" pitchFamily="34" charset="0"/>
              </a:rPr>
              <a:t>soil</a:t>
            </a:r>
            <a:r>
              <a:rPr lang="fr-FR" sz="2000" dirty="0">
                <a:solidFill>
                  <a:srgbClr val="8D533E"/>
                </a:solidFill>
                <a:cs typeface="Arial" panose="020B0604020202020204" pitchFamily="34" charset="0"/>
              </a:rPr>
              <a:t> for </a:t>
            </a:r>
            <a:r>
              <a:rPr lang="fr-FR" sz="2000" dirty="0" err="1">
                <a:solidFill>
                  <a:srgbClr val="8D533E"/>
                </a:solidFill>
                <a:cs typeface="Arial" panose="020B0604020202020204" pitchFamily="34" charset="0"/>
              </a:rPr>
              <a:t>common</a:t>
            </a:r>
            <a:r>
              <a:rPr lang="fr-FR" sz="2000" dirty="0">
                <a:solidFill>
                  <a:srgbClr val="8D533E"/>
                </a:solidFill>
                <a:cs typeface="Arial" panose="020B0604020202020204" pitchFamily="34" charset="0"/>
              </a:rPr>
              <a:t> agricultural </a:t>
            </a:r>
            <a:r>
              <a:rPr lang="fr-FR" sz="2000" dirty="0" err="1">
                <a:solidFill>
                  <a:srgbClr val="8D533E"/>
                </a:solidFill>
                <a:cs typeface="Arial" panose="020B0604020202020204" pitchFamily="34" charset="0"/>
              </a:rPr>
              <a:t>crops</a:t>
            </a:r>
            <a:r>
              <a:rPr lang="fr-FR" sz="2000" dirty="0">
                <a:solidFill>
                  <a:srgbClr val="8D533E"/>
                </a:solidFill>
                <a:cs typeface="Arial" panose="020B0604020202020204" pitchFamily="34" charset="0"/>
              </a:rPr>
              <a:t> in Canada. </a:t>
            </a:r>
            <a:r>
              <a:rPr lang="fr-FR" sz="2000" i="1" dirty="0">
                <a:solidFill>
                  <a:srgbClr val="8D533E"/>
                </a:solidFill>
                <a:cs typeface="Arial" panose="020B0604020202020204" pitchFamily="34" charset="0"/>
              </a:rPr>
              <a:t>Agriculture, </a:t>
            </a:r>
            <a:r>
              <a:rPr lang="fr-FR" sz="2000" i="1" dirty="0" err="1">
                <a:solidFill>
                  <a:srgbClr val="8D533E"/>
                </a:solidFill>
                <a:cs typeface="Arial" panose="020B0604020202020204" pitchFamily="34" charset="0"/>
              </a:rPr>
              <a:t>Ecosystems</a:t>
            </a:r>
            <a:r>
              <a:rPr lang="fr-FR" sz="2000" i="1" dirty="0">
                <a:solidFill>
                  <a:srgbClr val="8D533E"/>
                </a:solidFill>
                <a:cs typeface="Arial" panose="020B0604020202020204" pitchFamily="34" charset="0"/>
              </a:rPr>
              <a:t> &amp; </a:t>
            </a:r>
            <a:r>
              <a:rPr lang="fr-FR" sz="2000" i="1" dirty="0" err="1">
                <a:solidFill>
                  <a:srgbClr val="8D533E"/>
                </a:solidFill>
                <a:cs typeface="Arial" panose="020B0604020202020204" pitchFamily="34" charset="0"/>
              </a:rPr>
              <a:t>Environment</a:t>
            </a:r>
            <a:r>
              <a:rPr lang="fr-FR" sz="2000" dirty="0">
                <a:solidFill>
                  <a:srgbClr val="8D533E"/>
                </a:solidFill>
                <a:cs typeface="Arial" panose="020B0604020202020204" pitchFamily="34" charset="0"/>
              </a:rPr>
              <a:t> 118(1-4): 29-42. ISSN 0167-8809. </a:t>
            </a:r>
            <a:r>
              <a:rPr lang="fr-FR" sz="2000" u="sng" dirty="0">
                <a:solidFill>
                  <a:srgbClr val="2B7758"/>
                </a:solidFill>
                <a:uFill>
                  <a:solidFill>
                    <a:srgbClr val="2B7758"/>
                  </a:solidFill>
                </a:uFill>
                <a:cs typeface="Arial" panose="020B0604020202020204" pitchFamily="34" charset="0"/>
                <a:hlinkClick r:id="rId14"/>
              </a:rPr>
              <a:t>https://doi.org/10.1016/j.agee.2006.05.013</a:t>
            </a:r>
            <a:endParaRPr lang="fr-FR" sz="2000" u="sng" dirty="0">
              <a:solidFill>
                <a:srgbClr val="2B7758"/>
              </a:solidFill>
              <a:uFill>
                <a:solidFill>
                  <a:srgbClr val="2B7758"/>
                </a:solidFill>
              </a:uFill>
              <a:cs typeface="Arial" panose="020B0604020202020204" pitchFamily="34" charset="0"/>
            </a:endParaRPr>
          </a:p>
          <a:p>
            <a:pPr algn="l">
              <a:defRPr sz="1800" u="sng">
                <a:solidFill>
                  <a:srgbClr val="0000FF"/>
                </a:solidFill>
                <a:uFill>
                  <a:solidFill>
                    <a:srgbClr val="0000FF"/>
                  </a:solidFill>
                </a:uFill>
              </a:defRPr>
            </a:pPr>
            <a:endParaRPr lang="fr-FR" sz="2000" dirty="0">
              <a:cs typeface="Arial" panose="020B0604020202020204" pitchFamily="34" charset="0"/>
            </a:endParaRPr>
          </a:p>
          <a:p>
            <a:pPr>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Mécanismes de stabilisation des matières organiques dans les sols</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lang="fr-FR" sz="2000" cap="small" spc="-20" dirty="0">
                <a:solidFill>
                  <a:srgbClr val="8D533E"/>
                </a:solidFill>
                <a:uFill>
                  <a:solidFill>
                    <a:srgbClr val="0000FF"/>
                  </a:solidFill>
                </a:uFill>
                <a:cs typeface="Arial" panose="020B0604020202020204" pitchFamily="34" charset="0"/>
              </a:rPr>
              <a:t>Chenu C., </a:t>
            </a:r>
            <a:r>
              <a:rPr lang="fr-FR" sz="2000" cap="small" spc="-20" dirty="0" err="1">
                <a:solidFill>
                  <a:srgbClr val="8D533E"/>
                </a:solidFill>
                <a:uFill>
                  <a:solidFill>
                    <a:srgbClr val="0000FF"/>
                  </a:solidFill>
                </a:uFill>
                <a:cs typeface="Arial" panose="020B0604020202020204" pitchFamily="34" charset="0"/>
              </a:rPr>
              <a:t>Virto</a:t>
            </a:r>
            <a:r>
              <a:rPr lang="fr-FR" sz="2000" cap="small" spc="-20" dirty="0">
                <a:solidFill>
                  <a:srgbClr val="8D533E"/>
                </a:solidFill>
                <a:uFill>
                  <a:solidFill>
                    <a:srgbClr val="0000FF"/>
                  </a:solidFill>
                </a:uFill>
                <a:cs typeface="Arial" panose="020B0604020202020204" pitchFamily="34" charset="0"/>
              </a:rPr>
              <a:t> I., Plante A. &amp; </a:t>
            </a:r>
            <a:r>
              <a:rPr lang="fr-FR" sz="2000" cap="small" spc="-20" dirty="0" err="1">
                <a:solidFill>
                  <a:srgbClr val="8D533E"/>
                </a:solidFill>
                <a:uFill>
                  <a:solidFill>
                    <a:srgbClr val="0000FF"/>
                  </a:solidFill>
                </a:uFill>
                <a:cs typeface="Arial" panose="020B0604020202020204" pitchFamily="34" charset="0"/>
              </a:rPr>
              <a:t>Elsass</a:t>
            </a:r>
            <a:r>
              <a:rPr lang="fr-FR" sz="2000" cap="small" spc="-20" dirty="0">
                <a:solidFill>
                  <a:srgbClr val="8D533E"/>
                </a:solidFill>
                <a:uFill>
                  <a:solidFill>
                    <a:srgbClr val="0000FF"/>
                  </a:solidFill>
                </a:uFill>
                <a:cs typeface="Arial" panose="020B0604020202020204" pitchFamily="34" charset="0"/>
              </a:rPr>
              <a:t> F.</a:t>
            </a:r>
            <a:r>
              <a:rPr lang="fr-FR" sz="2000" spc="-20" dirty="0">
                <a:solidFill>
                  <a:srgbClr val="8D533E"/>
                </a:solidFill>
                <a:uFill>
                  <a:solidFill>
                    <a:srgbClr val="0000FF"/>
                  </a:solidFill>
                </a:uFill>
                <a:cs typeface="Arial" panose="020B0604020202020204" pitchFamily="34" charset="0"/>
              </a:rPr>
              <a:t> (2009). Clay-Size </a:t>
            </a:r>
            <a:r>
              <a:rPr lang="fr-FR" sz="2000" spc="-20" dirty="0" err="1">
                <a:solidFill>
                  <a:srgbClr val="8D533E"/>
                </a:solidFill>
                <a:uFill>
                  <a:solidFill>
                    <a:srgbClr val="0000FF"/>
                  </a:solidFill>
                </a:uFill>
                <a:cs typeface="Arial" panose="020B0604020202020204" pitchFamily="34" charset="0"/>
              </a:rPr>
              <a:t>Organo-Mineral</a:t>
            </a:r>
            <a:r>
              <a:rPr lang="fr-FR" sz="2000" spc="-20" dirty="0">
                <a:solidFill>
                  <a:srgbClr val="8D533E"/>
                </a:solidFill>
                <a:uFill>
                  <a:solidFill>
                    <a:srgbClr val="0000FF"/>
                  </a:solidFill>
                </a:uFill>
                <a:cs typeface="Arial" panose="020B0604020202020204" pitchFamily="34" charset="0"/>
              </a:rPr>
              <a:t> Complexes in </a:t>
            </a:r>
            <a:r>
              <a:rPr lang="fr-FR" sz="2000" spc="-20" dirty="0" err="1">
                <a:solidFill>
                  <a:srgbClr val="8D533E"/>
                </a:solidFill>
                <a:uFill>
                  <a:solidFill>
                    <a:srgbClr val="0000FF"/>
                  </a:solidFill>
                </a:uFill>
                <a:cs typeface="Arial" panose="020B0604020202020204" pitchFamily="34" charset="0"/>
              </a:rPr>
              <a:t>Temperate</a:t>
            </a:r>
            <a:r>
              <a:rPr lang="fr-FR" sz="2000" spc="-20" dirty="0">
                <a:solidFill>
                  <a:srgbClr val="8D533E"/>
                </a:solidFill>
                <a:uFill>
                  <a:solidFill>
                    <a:srgbClr val="0000FF"/>
                  </a:solidFill>
                </a:uFill>
                <a:cs typeface="Arial" panose="020B0604020202020204" pitchFamily="34" charset="0"/>
              </a:rPr>
              <a:t> </a:t>
            </a:r>
            <a:r>
              <a:rPr lang="fr-FR" sz="2000" spc="-20" dirty="0" err="1">
                <a:solidFill>
                  <a:srgbClr val="8D533E"/>
                </a:solidFill>
                <a:uFill>
                  <a:solidFill>
                    <a:srgbClr val="0000FF"/>
                  </a:solidFill>
                </a:uFill>
                <a:cs typeface="Arial" panose="020B0604020202020204" pitchFamily="34" charset="0"/>
              </a:rPr>
              <a:t>Soils</a:t>
            </a:r>
            <a:r>
              <a:rPr lang="fr-FR" sz="2000" spc="-20" dirty="0">
                <a:solidFill>
                  <a:srgbClr val="8D533E"/>
                </a:solidFill>
                <a:uFill>
                  <a:solidFill>
                    <a:srgbClr val="0000FF"/>
                  </a:solidFill>
                </a:uFill>
                <a:cs typeface="Arial" panose="020B0604020202020204" pitchFamily="34" charset="0"/>
              </a:rPr>
              <a:t>: Relative Contributions of </a:t>
            </a:r>
            <a:r>
              <a:rPr lang="fr-FR" sz="2000" spc="-20" dirty="0" err="1">
                <a:solidFill>
                  <a:srgbClr val="8D533E"/>
                </a:solidFill>
                <a:uFill>
                  <a:solidFill>
                    <a:srgbClr val="0000FF"/>
                  </a:solidFill>
                </a:uFill>
                <a:cs typeface="Arial" panose="020B0604020202020204" pitchFamily="34" charset="0"/>
              </a:rPr>
              <a:t>Sorptive</a:t>
            </a:r>
            <a:r>
              <a:rPr lang="fr-FR" sz="2000" spc="-20" dirty="0">
                <a:solidFill>
                  <a:srgbClr val="8D533E"/>
                </a:solidFill>
                <a:uFill>
                  <a:solidFill>
                    <a:srgbClr val="0000FF"/>
                  </a:solidFill>
                </a:uFill>
                <a:cs typeface="Arial" panose="020B0604020202020204" pitchFamily="34" charset="0"/>
              </a:rPr>
              <a:t> and Physical Protection. </a:t>
            </a:r>
            <a:r>
              <a:rPr lang="fr-FR" sz="2000" i="1" spc="-20" dirty="0">
                <a:solidFill>
                  <a:srgbClr val="8D533E"/>
                </a:solidFill>
                <a:uFill>
                  <a:solidFill>
                    <a:srgbClr val="0000FF"/>
                  </a:solidFill>
                </a:uFill>
                <a:cs typeface="Arial" panose="020B0604020202020204" pitchFamily="34" charset="0"/>
              </a:rPr>
              <a:t>CMS Workshop Lectures </a:t>
            </a:r>
            <a:r>
              <a:rPr lang="fr-FR" sz="2000" spc="-20" dirty="0">
                <a:solidFill>
                  <a:srgbClr val="8D533E"/>
                </a:solidFill>
                <a:uFill>
                  <a:solidFill>
                    <a:srgbClr val="0000FF"/>
                  </a:solidFill>
                </a:uFill>
                <a:cs typeface="Arial" panose="020B0604020202020204" pitchFamily="34" charset="0"/>
              </a:rPr>
              <a:t>16: 120-135. </a:t>
            </a:r>
            <a:r>
              <a:rPr lang="fr-FR" sz="2000" u="sng" spc="-20" dirty="0">
                <a:solidFill>
                  <a:srgbClr val="8D533E"/>
                </a:solidFill>
                <a:uFill>
                  <a:solidFill>
                    <a:srgbClr val="2B7758"/>
                  </a:solidFill>
                </a:uFill>
                <a:cs typeface="Arial" panose="020B0604020202020204" pitchFamily="34" charset="0"/>
                <a:hlinkClick r:id="rId15"/>
              </a:rPr>
              <a:t>https://doi.org/10.1346/CMS-WLS-16</a:t>
            </a:r>
            <a:endParaRPr lang="fr-FR" sz="2000" u="sng" spc="-20" dirty="0">
              <a:solidFill>
                <a:srgbClr val="8D533E"/>
              </a:solidFill>
              <a:uFill>
                <a:solidFill>
                  <a:srgbClr val="2B7758"/>
                </a:solidFill>
              </a:uFill>
              <a:cs typeface="Arial" panose="020B0604020202020204" pitchFamily="34" charset="0"/>
            </a:endParaRPr>
          </a:p>
          <a:p>
            <a:pPr algn="l">
              <a:defRPr sz="1800" u="sng">
                <a:solidFill>
                  <a:srgbClr val="0000FF"/>
                </a:solidFill>
                <a:uFill>
                  <a:solidFill>
                    <a:srgbClr val="0000FF"/>
                  </a:solidFill>
                </a:uFill>
              </a:defRPr>
            </a:pPr>
            <a:endParaRPr lang="fr-FR" sz="2000" dirty="0">
              <a:cs typeface="Arial" panose="020B0604020202020204" pitchFamily="34" charset="0"/>
            </a:endParaRPr>
          </a:p>
          <a:p>
            <a:pPr algn="l">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Mesure de la stabilité biogéochimique de la stabilité du carbone organique dans les sols</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lang="fr-FR" sz="2000" cap="small" dirty="0" err="1">
                <a:solidFill>
                  <a:srgbClr val="8D533E"/>
                </a:solidFill>
                <a:cs typeface="Arial" panose="020B0604020202020204" pitchFamily="34" charset="0"/>
              </a:rPr>
              <a:t>Balesdent</a:t>
            </a:r>
            <a:r>
              <a:rPr lang="fr-FR" sz="2000" cap="small" dirty="0">
                <a:solidFill>
                  <a:srgbClr val="8D533E"/>
                </a:solidFill>
                <a:cs typeface="Arial" panose="020B0604020202020204" pitchFamily="34" charset="0"/>
              </a:rPr>
              <a:t> J., Wagner G.H. &amp; </a:t>
            </a:r>
            <a:r>
              <a:rPr lang="fr-FR" sz="2000" cap="small" dirty="0" err="1">
                <a:solidFill>
                  <a:srgbClr val="8D533E"/>
                </a:solidFill>
                <a:cs typeface="Arial" panose="020B0604020202020204" pitchFamily="34" charset="0"/>
              </a:rPr>
              <a:t>Mariotti</a:t>
            </a:r>
            <a:r>
              <a:rPr lang="fr-FR" sz="2000" cap="small" dirty="0">
                <a:solidFill>
                  <a:srgbClr val="8D533E"/>
                </a:solidFill>
                <a:cs typeface="Arial" panose="020B0604020202020204" pitchFamily="34" charset="0"/>
              </a:rPr>
              <a:t> A. </a:t>
            </a:r>
            <a:r>
              <a:rPr lang="fr-FR" sz="2000" dirty="0">
                <a:solidFill>
                  <a:srgbClr val="8D533E"/>
                </a:solidFill>
                <a:cs typeface="Arial" panose="020B0604020202020204" pitchFamily="34" charset="0"/>
              </a:rPr>
              <a:t>(1988). </a:t>
            </a:r>
            <a:r>
              <a:rPr lang="fr-FR" sz="2000" dirty="0" err="1">
                <a:solidFill>
                  <a:srgbClr val="8D533E"/>
                </a:solidFill>
                <a:cs typeface="Arial" panose="020B0604020202020204" pitchFamily="34" charset="0"/>
              </a:rPr>
              <a:t>Soil</a:t>
            </a:r>
            <a:r>
              <a:rPr lang="fr-FR" sz="2000" dirty="0">
                <a:solidFill>
                  <a:srgbClr val="8D533E"/>
                </a:solidFill>
                <a:cs typeface="Arial" panose="020B0604020202020204" pitchFamily="34" charset="0"/>
              </a:rPr>
              <a:t> </a:t>
            </a:r>
            <a:r>
              <a:rPr lang="fr-FR" sz="2000" dirty="0" err="1">
                <a:solidFill>
                  <a:srgbClr val="8D533E"/>
                </a:solidFill>
                <a:cs typeface="Arial" panose="020B0604020202020204" pitchFamily="34" charset="0"/>
              </a:rPr>
              <a:t>organic</a:t>
            </a:r>
            <a:r>
              <a:rPr lang="fr-FR" sz="2000" dirty="0">
                <a:solidFill>
                  <a:srgbClr val="8D533E"/>
                </a:solidFill>
                <a:cs typeface="Arial" panose="020B0604020202020204" pitchFamily="34" charset="0"/>
              </a:rPr>
              <a:t> </a:t>
            </a:r>
            <a:r>
              <a:rPr lang="fr-FR" sz="2000" dirty="0" err="1">
                <a:solidFill>
                  <a:srgbClr val="8D533E"/>
                </a:solidFill>
                <a:cs typeface="Arial" panose="020B0604020202020204" pitchFamily="34" charset="0"/>
              </a:rPr>
              <a:t>matter</a:t>
            </a:r>
            <a:r>
              <a:rPr lang="fr-FR" sz="2000" dirty="0">
                <a:solidFill>
                  <a:srgbClr val="8D533E"/>
                </a:solidFill>
                <a:cs typeface="Arial" panose="020B0604020202020204" pitchFamily="34" charset="0"/>
              </a:rPr>
              <a:t> turnover in long-</a:t>
            </a:r>
            <a:r>
              <a:rPr lang="fr-FR" sz="2000" dirty="0" err="1">
                <a:solidFill>
                  <a:srgbClr val="8D533E"/>
                </a:solidFill>
                <a:cs typeface="Arial" panose="020B0604020202020204" pitchFamily="34" charset="0"/>
              </a:rPr>
              <a:t>term</a:t>
            </a:r>
            <a:r>
              <a:rPr lang="fr-FR" sz="2000" dirty="0">
                <a:solidFill>
                  <a:srgbClr val="8D533E"/>
                </a:solidFill>
                <a:cs typeface="Arial" panose="020B0604020202020204" pitchFamily="34" charset="0"/>
              </a:rPr>
              <a:t> </a:t>
            </a:r>
            <a:r>
              <a:rPr lang="fr-FR" sz="2000" dirty="0" err="1">
                <a:solidFill>
                  <a:srgbClr val="8D533E"/>
                </a:solidFill>
                <a:cs typeface="Arial" panose="020B0604020202020204" pitchFamily="34" charset="0"/>
              </a:rPr>
              <a:t>field</a:t>
            </a:r>
            <a:r>
              <a:rPr lang="fr-FR" sz="2000" dirty="0">
                <a:solidFill>
                  <a:srgbClr val="8D533E"/>
                </a:solidFill>
                <a:cs typeface="Arial" panose="020B0604020202020204" pitchFamily="34" charset="0"/>
              </a:rPr>
              <a:t> </a:t>
            </a:r>
            <a:r>
              <a:rPr lang="fr-FR" sz="2000" dirty="0" err="1">
                <a:solidFill>
                  <a:srgbClr val="8D533E"/>
                </a:solidFill>
                <a:cs typeface="Arial" panose="020B0604020202020204" pitchFamily="34" charset="0"/>
              </a:rPr>
              <a:t>experiments</a:t>
            </a:r>
            <a:r>
              <a:rPr lang="fr-FR" sz="2000" dirty="0">
                <a:solidFill>
                  <a:srgbClr val="8D533E"/>
                </a:solidFill>
                <a:cs typeface="Arial" panose="020B0604020202020204" pitchFamily="34" charset="0"/>
              </a:rPr>
              <a:t> as </a:t>
            </a:r>
            <a:r>
              <a:rPr lang="fr-FR" sz="2000" dirty="0" err="1">
                <a:solidFill>
                  <a:srgbClr val="8D533E"/>
                </a:solidFill>
                <a:cs typeface="Arial" panose="020B0604020202020204" pitchFamily="34" charset="0"/>
              </a:rPr>
              <a:t>revealed</a:t>
            </a:r>
            <a:r>
              <a:rPr lang="fr-FR" sz="2000" dirty="0">
                <a:solidFill>
                  <a:srgbClr val="8D533E"/>
                </a:solidFill>
                <a:cs typeface="Arial" panose="020B0604020202020204" pitchFamily="34" charset="0"/>
              </a:rPr>
              <a:t> by C-13 </a:t>
            </a:r>
            <a:r>
              <a:rPr lang="fr-FR" sz="2000" dirty="0" err="1">
                <a:solidFill>
                  <a:srgbClr val="8D533E"/>
                </a:solidFill>
                <a:cs typeface="Arial" panose="020B0604020202020204" pitchFamily="34" charset="0"/>
              </a:rPr>
              <a:t>natural</a:t>
            </a:r>
            <a:r>
              <a:rPr lang="fr-FR" sz="2000" dirty="0">
                <a:solidFill>
                  <a:srgbClr val="8D533E"/>
                </a:solidFill>
                <a:cs typeface="Arial" panose="020B0604020202020204" pitchFamily="34" charset="0"/>
              </a:rPr>
              <a:t> </a:t>
            </a:r>
            <a:r>
              <a:rPr lang="fr-FR" sz="2000" dirty="0" err="1">
                <a:solidFill>
                  <a:srgbClr val="8D533E"/>
                </a:solidFill>
                <a:cs typeface="Arial" panose="020B0604020202020204" pitchFamily="34" charset="0"/>
              </a:rPr>
              <a:t>abundance</a:t>
            </a:r>
            <a:r>
              <a:rPr lang="fr-FR" sz="2000" dirty="0">
                <a:solidFill>
                  <a:srgbClr val="8D533E"/>
                </a:solidFill>
                <a:cs typeface="Arial" panose="020B0604020202020204" pitchFamily="34" charset="0"/>
              </a:rPr>
              <a:t>. </a:t>
            </a:r>
            <a:r>
              <a:rPr lang="fr-FR" sz="2000" i="1" dirty="0" err="1">
                <a:solidFill>
                  <a:srgbClr val="8D533E"/>
                </a:solidFill>
                <a:cs typeface="Arial" panose="020B0604020202020204" pitchFamily="34" charset="0"/>
              </a:rPr>
              <a:t>Soil</a:t>
            </a:r>
            <a:r>
              <a:rPr lang="fr-FR" sz="2000" i="1" dirty="0">
                <a:solidFill>
                  <a:srgbClr val="8D533E"/>
                </a:solidFill>
                <a:cs typeface="Arial" panose="020B0604020202020204" pitchFamily="34" charset="0"/>
              </a:rPr>
              <a:t> </a:t>
            </a:r>
            <a:r>
              <a:rPr lang="fr-FR" sz="2000" i="1" dirty="0" err="1">
                <a:solidFill>
                  <a:srgbClr val="8D533E"/>
                </a:solidFill>
                <a:cs typeface="Arial" panose="020B0604020202020204" pitchFamily="34" charset="0"/>
              </a:rPr>
              <a:t>Sci</a:t>
            </a:r>
            <a:r>
              <a:rPr lang="fr-FR" sz="2000" i="1" dirty="0">
                <a:solidFill>
                  <a:srgbClr val="8D533E"/>
                </a:solidFill>
                <a:cs typeface="Arial" panose="020B0604020202020204" pitchFamily="34" charset="0"/>
              </a:rPr>
              <a:t>. Soc. Am. J.</a:t>
            </a:r>
            <a:r>
              <a:rPr lang="fr-FR" sz="2000" dirty="0">
                <a:solidFill>
                  <a:srgbClr val="8D533E"/>
                </a:solidFill>
                <a:cs typeface="Arial" panose="020B0604020202020204" pitchFamily="34" charset="0"/>
              </a:rPr>
              <a:t> 52: 118-124. </a:t>
            </a:r>
            <a:r>
              <a:rPr lang="fr-FR" sz="2000" u="sng" dirty="0">
                <a:solidFill>
                  <a:srgbClr val="8D533E"/>
                </a:solidFill>
                <a:uFill>
                  <a:solidFill>
                    <a:srgbClr val="2B7758"/>
                  </a:solidFill>
                </a:uFill>
                <a:cs typeface="Arial" panose="020B0604020202020204" pitchFamily="34" charset="0"/>
                <a:hlinkClick r:id="rId16"/>
              </a:rPr>
              <a:t>https://doi.org/10.2136/sssaj1988.03615995005200010021x</a:t>
            </a:r>
            <a:endParaRPr lang="fr-FR" sz="2000" u="sng" dirty="0">
              <a:uFill>
                <a:solidFill>
                  <a:srgbClr val="2B7758"/>
                </a:solidFill>
              </a:uFill>
              <a:cs typeface="Arial" panose="020B0604020202020204" pitchFamily="34" charset="0"/>
            </a:endParaRPr>
          </a:p>
          <a:p>
            <a:pPr algn="l"/>
            <a:endParaRPr lang="fr-FR" sz="2000" b="1" dirty="0">
              <a:cs typeface="Arial" panose="020B0604020202020204" pitchFamily="34" charset="0"/>
            </a:endParaRPr>
          </a:p>
          <a:p>
            <a:pPr>
              <a:defRPr sz="1800">
                <a:solidFill>
                  <a:srgbClr val="000000"/>
                </a:solidFill>
                <a:uFill>
                  <a:solidFill>
                    <a:srgbClr val="0000FF"/>
                  </a:solidFill>
                </a:uFill>
              </a:defRPr>
            </a:pPr>
            <a:r>
              <a:rPr lang="fr-FR" sz="2400" b="1" dirty="0">
                <a:solidFill>
                  <a:srgbClr val="000000"/>
                </a:solidFill>
                <a:uFill>
                  <a:solidFill>
                    <a:srgbClr val="0000FF"/>
                  </a:solidFill>
                </a:uFill>
                <a:cs typeface="Arial" panose="020B0604020202020204" pitchFamily="34" charset="0"/>
              </a:rPr>
              <a:t>Synthèse de l'évaluation multi-approches de la stabilité biogéochimique du COS</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lang="fr-FR" sz="2000" cap="small" dirty="0" err="1">
                <a:solidFill>
                  <a:srgbClr val="8D533E"/>
                </a:solidFill>
                <a:uFill>
                  <a:solidFill>
                    <a:srgbClr val="0000FF"/>
                  </a:solidFill>
                </a:uFill>
                <a:cs typeface="Arial" panose="020B0604020202020204" pitchFamily="34" charset="0"/>
              </a:rPr>
              <a:t>Balesdent</a:t>
            </a:r>
            <a:r>
              <a:rPr lang="fr-FR" sz="2000" cap="small" dirty="0">
                <a:solidFill>
                  <a:srgbClr val="8D533E"/>
                </a:solidFill>
                <a:uFill>
                  <a:solidFill>
                    <a:srgbClr val="0000FF"/>
                  </a:solidFill>
                </a:uFill>
                <a:cs typeface="Arial" panose="020B0604020202020204" pitchFamily="34" charset="0"/>
              </a:rPr>
              <a:t> J., </a:t>
            </a:r>
            <a:r>
              <a:rPr lang="fr-FR" sz="2000" cap="small" dirty="0" err="1">
                <a:solidFill>
                  <a:srgbClr val="8D533E"/>
                </a:solidFill>
                <a:uFill>
                  <a:solidFill>
                    <a:srgbClr val="0000FF"/>
                  </a:solidFill>
                </a:uFill>
                <a:cs typeface="Arial" panose="020B0604020202020204" pitchFamily="34" charset="0"/>
              </a:rPr>
              <a:t>Mariotti</a:t>
            </a:r>
            <a:r>
              <a:rPr lang="fr-FR" sz="2000" cap="small" dirty="0">
                <a:solidFill>
                  <a:srgbClr val="8D533E"/>
                </a:solidFill>
                <a:uFill>
                  <a:solidFill>
                    <a:srgbClr val="0000FF"/>
                  </a:solidFill>
                </a:uFill>
                <a:cs typeface="Arial" panose="020B0604020202020204" pitchFamily="34" charset="0"/>
              </a:rPr>
              <a:t> A. &amp; Guillet B.</a:t>
            </a:r>
            <a:r>
              <a:rPr lang="fr-FR" sz="2000" dirty="0">
                <a:solidFill>
                  <a:srgbClr val="8D533E"/>
                </a:solidFill>
                <a:uFill>
                  <a:solidFill>
                    <a:srgbClr val="0000FF"/>
                  </a:solidFill>
                </a:uFill>
                <a:cs typeface="Arial" panose="020B0604020202020204" pitchFamily="34" charset="0"/>
              </a:rPr>
              <a:t> (1987). Natural </a:t>
            </a:r>
            <a:r>
              <a:rPr lang="fr-FR" sz="2000" baseline="30000" dirty="0">
                <a:solidFill>
                  <a:srgbClr val="8D533E"/>
                </a:solidFill>
                <a:uFill>
                  <a:solidFill>
                    <a:srgbClr val="0000FF"/>
                  </a:solidFill>
                </a:uFill>
                <a:cs typeface="Arial" panose="020B0604020202020204" pitchFamily="34" charset="0"/>
              </a:rPr>
              <a:t>13</a:t>
            </a:r>
            <a:r>
              <a:rPr lang="fr-FR" sz="2000" dirty="0">
                <a:solidFill>
                  <a:srgbClr val="8D533E"/>
                </a:solidFill>
                <a:uFill>
                  <a:solidFill>
                    <a:srgbClr val="0000FF"/>
                  </a:solidFill>
                </a:uFill>
                <a:cs typeface="Arial" panose="020B0604020202020204" pitchFamily="34" charset="0"/>
              </a:rPr>
              <a:t>C </a:t>
            </a:r>
            <a:r>
              <a:rPr lang="fr-FR" sz="2000" dirty="0" err="1">
                <a:solidFill>
                  <a:srgbClr val="8D533E"/>
                </a:solidFill>
                <a:uFill>
                  <a:solidFill>
                    <a:srgbClr val="0000FF"/>
                  </a:solidFill>
                </a:uFill>
                <a:cs typeface="Arial" panose="020B0604020202020204" pitchFamily="34" charset="0"/>
              </a:rPr>
              <a:t>abundance</a:t>
            </a:r>
            <a:r>
              <a:rPr lang="fr-FR" sz="2000" dirty="0">
                <a:solidFill>
                  <a:srgbClr val="8D533E"/>
                </a:solidFill>
                <a:uFill>
                  <a:solidFill>
                    <a:srgbClr val="0000FF"/>
                  </a:solidFill>
                </a:uFill>
                <a:cs typeface="Arial" panose="020B0604020202020204" pitchFamily="34" charset="0"/>
              </a:rPr>
              <a:t> as a tracer for </a:t>
            </a:r>
            <a:r>
              <a:rPr lang="fr-FR" sz="2000" dirty="0" err="1">
                <a:solidFill>
                  <a:srgbClr val="8D533E"/>
                </a:solidFill>
                <a:uFill>
                  <a:solidFill>
                    <a:srgbClr val="0000FF"/>
                  </a:solidFill>
                </a:uFill>
                <a:cs typeface="Arial" panose="020B0604020202020204" pitchFamily="34" charset="0"/>
              </a:rPr>
              <a:t>studies</a:t>
            </a:r>
            <a:r>
              <a:rPr lang="fr-FR" sz="2000" dirty="0">
                <a:solidFill>
                  <a:srgbClr val="8D533E"/>
                </a:solidFill>
                <a:uFill>
                  <a:solidFill>
                    <a:srgbClr val="0000FF"/>
                  </a:solidFill>
                </a:uFill>
                <a:cs typeface="Arial" panose="020B0604020202020204" pitchFamily="34" charset="0"/>
              </a:rPr>
              <a:t> of </a:t>
            </a:r>
            <a:r>
              <a:rPr lang="fr-FR" sz="2000" dirty="0" err="1">
                <a:solidFill>
                  <a:srgbClr val="8D533E"/>
                </a:solidFill>
                <a:uFill>
                  <a:solidFill>
                    <a:srgbClr val="0000FF"/>
                  </a:solidFill>
                </a:uFill>
                <a:cs typeface="Arial" panose="020B0604020202020204" pitchFamily="34" charset="0"/>
              </a:rPr>
              <a:t>soil</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organic</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matter</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dynamics</a:t>
            </a:r>
            <a:r>
              <a:rPr lang="fr-FR" sz="2000" dirty="0">
                <a:solidFill>
                  <a:srgbClr val="8D533E"/>
                </a:solidFill>
                <a:uFill>
                  <a:solidFill>
                    <a:srgbClr val="0000FF"/>
                  </a:solidFill>
                </a:uFill>
                <a:cs typeface="Arial" panose="020B0604020202020204" pitchFamily="34" charset="0"/>
              </a:rPr>
              <a:t>. </a:t>
            </a:r>
            <a:r>
              <a:rPr lang="fr-FR" sz="2000" i="1" dirty="0" err="1">
                <a:solidFill>
                  <a:srgbClr val="8D533E"/>
                </a:solidFill>
                <a:uFill>
                  <a:solidFill>
                    <a:srgbClr val="0000FF"/>
                  </a:solidFill>
                </a:uFill>
                <a:cs typeface="Arial" panose="020B0604020202020204" pitchFamily="34" charset="0"/>
              </a:rPr>
              <a:t>Soil</a:t>
            </a:r>
            <a:r>
              <a:rPr lang="fr-FR" sz="2000" i="1" dirty="0">
                <a:solidFill>
                  <a:srgbClr val="8D533E"/>
                </a:solidFill>
                <a:uFill>
                  <a:solidFill>
                    <a:srgbClr val="0000FF"/>
                  </a:solidFill>
                </a:uFill>
                <a:cs typeface="Arial" panose="020B0604020202020204" pitchFamily="34" charset="0"/>
              </a:rPr>
              <a:t> </a:t>
            </a:r>
            <a:r>
              <a:rPr lang="fr-FR" sz="2000" i="1" dirty="0" err="1">
                <a:solidFill>
                  <a:srgbClr val="8D533E"/>
                </a:solidFill>
                <a:uFill>
                  <a:solidFill>
                    <a:srgbClr val="0000FF"/>
                  </a:solidFill>
                </a:uFill>
                <a:cs typeface="Arial" panose="020B0604020202020204" pitchFamily="34" charset="0"/>
              </a:rPr>
              <a:t>Biology</a:t>
            </a:r>
            <a:r>
              <a:rPr lang="fr-FR" sz="2000" i="1" dirty="0">
                <a:solidFill>
                  <a:srgbClr val="8D533E"/>
                </a:solidFill>
                <a:uFill>
                  <a:solidFill>
                    <a:srgbClr val="0000FF"/>
                  </a:solidFill>
                </a:uFill>
                <a:cs typeface="Arial" panose="020B0604020202020204" pitchFamily="34" charset="0"/>
              </a:rPr>
              <a:t> and </a:t>
            </a:r>
            <a:r>
              <a:rPr lang="fr-FR" sz="2000" i="1" dirty="0" err="1">
                <a:solidFill>
                  <a:srgbClr val="8D533E"/>
                </a:solidFill>
                <a:uFill>
                  <a:solidFill>
                    <a:srgbClr val="0000FF"/>
                  </a:solidFill>
                </a:uFill>
                <a:cs typeface="Arial" panose="020B0604020202020204" pitchFamily="34" charset="0"/>
              </a:rPr>
              <a:t>Biochemistry</a:t>
            </a:r>
            <a:r>
              <a:rPr lang="fr-FR" sz="2000" dirty="0">
                <a:solidFill>
                  <a:srgbClr val="8D533E"/>
                </a:solidFill>
                <a:uFill>
                  <a:solidFill>
                    <a:srgbClr val="0000FF"/>
                  </a:solidFill>
                </a:uFill>
                <a:cs typeface="Arial" panose="020B0604020202020204" pitchFamily="34" charset="0"/>
              </a:rPr>
              <a:t> 19(1): 25-30. ISSN 0038-0717. </a:t>
            </a:r>
            <a:r>
              <a:rPr lang="fr-FR" sz="2000" u="sng" dirty="0">
                <a:solidFill>
                  <a:srgbClr val="8D533E"/>
                </a:solidFill>
                <a:uFill>
                  <a:solidFill>
                    <a:srgbClr val="2B7758"/>
                  </a:solidFill>
                </a:uFill>
                <a:cs typeface="Arial" panose="020B0604020202020204" pitchFamily="34" charset="0"/>
                <a:hlinkClick r:id="rId17"/>
              </a:rPr>
              <a:t>https://doi.org/10.1016/0038-0717(87)90120-9</a:t>
            </a:r>
            <a:endParaRPr lang="fr-FR" sz="2000" u="sng" dirty="0">
              <a:solidFill>
                <a:srgbClr val="8D533E"/>
              </a:solidFill>
              <a:uFill>
                <a:solidFill>
                  <a:srgbClr val="2B7758"/>
                </a:solidFill>
              </a:uFill>
              <a:cs typeface="Arial" panose="020B0604020202020204" pitchFamily="34" charset="0"/>
            </a:endParaRP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lang="fr-FR" sz="2000" cap="small" dirty="0" err="1">
                <a:solidFill>
                  <a:srgbClr val="8D533E"/>
                </a:solidFill>
                <a:uFill>
                  <a:solidFill>
                    <a:srgbClr val="0000FF"/>
                  </a:solidFill>
                </a:uFill>
                <a:cs typeface="Arial" panose="020B0604020202020204" pitchFamily="34" charset="0"/>
              </a:rPr>
              <a:t>Clivot</a:t>
            </a:r>
            <a:r>
              <a:rPr lang="fr-FR" sz="2000" cap="small" dirty="0">
                <a:solidFill>
                  <a:srgbClr val="8D533E"/>
                </a:solidFill>
                <a:uFill>
                  <a:solidFill>
                    <a:srgbClr val="0000FF"/>
                  </a:solidFill>
                </a:uFill>
                <a:cs typeface="Arial" panose="020B0604020202020204" pitchFamily="34" charset="0"/>
              </a:rPr>
              <a:t> H., </a:t>
            </a:r>
            <a:r>
              <a:rPr lang="fr-FR" sz="2000" cap="small" dirty="0" err="1">
                <a:solidFill>
                  <a:srgbClr val="8D533E"/>
                </a:solidFill>
                <a:uFill>
                  <a:solidFill>
                    <a:srgbClr val="0000FF"/>
                  </a:solidFill>
                </a:uFill>
                <a:cs typeface="Arial" panose="020B0604020202020204" pitchFamily="34" charset="0"/>
              </a:rPr>
              <a:t>Mouny</a:t>
            </a:r>
            <a:r>
              <a:rPr lang="fr-FR" sz="2000" cap="small" dirty="0">
                <a:solidFill>
                  <a:srgbClr val="8D533E"/>
                </a:solidFill>
                <a:uFill>
                  <a:solidFill>
                    <a:srgbClr val="0000FF"/>
                  </a:solidFill>
                </a:uFill>
                <a:cs typeface="Arial" panose="020B0604020202020204" pitchFamily="34" charset="0"/>
              </a:rPr>
              <a:t> J.C., </a:t>
            </a:r>
            <a:r>
              <a:rPr lang="fr-FR" sz="2000" cap="small" dirty="0" err="1">
                <a:solidFill>
                  <a:srgbClr val="8D533E"/>
                </a:solidFill>
                <a:uFill>
                  <a:solidFill>
                    <a:srgbClr val="0000FF"/>
                  </a:solidFill>
                </a:uFill>
                <a:cs typeface="Arial" panose="020B0604020202020204" pitchFamily="34" charset="0"/>
              </a:rPr>
              <a:t>Duparque</a:t>
            </a:r>
            <a:r>
              <a:rPr lang="fr-FR" sz="2000" cap="small" dirty="0">
                <a:solidFill>
                  <a:srgbClr val="8D533E"/>
                </a:solidFill>
                <a:uFill>
                  <a:solidFill>
                    <a:srgbClr val="0000FF"/>
                  </a:solidFill>
                </a:uFill>
                <a:cs typeface="Arial" panose="020B0604020202020204" pitchFamily="34" charset="0"/>
              </a:rPr>
              <a:t> A., Dinh J.L., </a:t>
            </a:r>
            <a:r>
              <a:rPr lang="fr-FR" sz="2000" cap="small" dirty="0" err="1">
                <a:solidFill>
                  <a:srgbClr val="8D533E"/>
                </a:solidFill>
                <a:uFill>
                  <a:solidFill>
                    <a:srgbClr val="0000FF"/>
                  </a:solidFill>
                </a:uFill>
                <a:cs typeface="Arial" panose="020B0604020202020204" pitchFamily="34" charset="0"/>
              </a:rPr>
              <a:t>Denoroy</a:t>
            </a:r>
            <a:r>
              <a:rPr lang="fr-FR" sz="2000" cap="small" dirty="0">
                <a:solidFill>
                  <a:srgbClr val="8D533E"/>
                </a:solidFill>
                <a:uFill>
                  <a:solidFill>
                    <a:srgbClr val="0000FF"/>
                  </a:solidFill>
                </a:uFill>
                <a:cs typeface="Arial" panose="020B0604020202020204" pitchFamily="34" charset="0"/>
              </a:rPr>
              <a:t> P., </a:t>
            </a:r>
            <a:r>
              <a:rPr lang="fr-FR" sz="2000" cap="small" dirty="0" err="1">
                <a:solidFill>
                  <a:srgbClr val="8D533E"/>
                </a:solidFill>
                <a:uFill>
                  <a:solidFill>
                    <a:srgbClr val="0000FF"/>
                  </a:solidFill>
                </a:uFill>
                <a:cs typeface="Arial" panose="020B0604020202020204" pitchFamily="34" charset="0"/>
              </a:rPr>
              <a:t>Houot</a:t>
            </a:r>
            <a:r>
              <a:rPr lang="fr-FR" sz="2000" cap="small" dirty="0">
                <a:solidFill>
                  <a:srgbClr val="8D533E"/>
                </a:solidFill>
                <a:uFill>
                  <a:solidFill>
                    <a:srgbClr val="0000FF"/>
                  </a:solidFill>
                </a:uFill>
                <a:cs typeface="Arial" panose="020B0604020202020204" pitchFamily="34" charset="0"/>
              </a:rPr>
              <a:t> S., </a:t>
            </a:r>
            <a:r>
              <a:rPr lang="fr-FR" sz="2000" cap="small" dirty="0" err="1">
                <a:solidFill>
                  <a:srgbClr val="8D533E"/>
                </a:solidFill>
                <a:uFill>
                  <a:solidFill>
                    <a:srgbClr val="0000FF"/>
                  </a:solidFill>
                </a:uFill>
                <a:cs typeface="Arial" panose="020B0604020202020204" pitchFamily="34" charset="0"/>
              </a:rPr>
              <a:t>Vertès</a:t>
            </a:r>
            <a:r>
              <a:rPr lang="fr-FR" sz="2000" cap="small" dirty="0">
                <a:solidFill>
                  <a:srgbClr val="8D533E"/>
                </a:solidFill>
                <a:uFill>
                  <a:solidFill>
                    <a:srgbClr val="0000FF"/>
                  </a:solidFill>
                </a:uFill>
                <a:cs typeface="Arial" panose="020B0604020202020204" pitchFamily="34" charset="0"/>
              </a:rPr>
              <a:t> F., </a:t>
            </a:r>
            <a:r>
              <a:rPr lang="fr-FR" sz="2000" cap="small" dirty="0" err="1">
                <a:solidFill>
                  <a:srgbClr val="8D533E"/>
                </a:solidFill>
                <a:uFill>
                  <a:solidFill>
                    <a:srgbClr val="0000FF"/>
                  </a:solidFill>
                </a:uFill>
                <a:cs typeface="Arial" panose="020B0604020202020204" pitchFamily="34" charset="0"/>
              </a:rPr>
              <a:t>Trochard</a:t>
            </a:r>
            <a:r>
              <a:rPr lang="fr-FR" sz="2000" cap="small" dirty="0">
                <a:solidFill>
                  <a:srgbClr val="8D533E"/>
                </a:solidFill>
                <a:uFill>
                  <a:solidFill>
                    <a:srgbClr val="0000FF"/>
                  </a:solidFill>
                </a:uFill>
                <a:cs typeface="Arial" panose="020B0604020202020204" pitchFamily="34" charset="0"/>
              </a:rPr>
              <a:t> R., Bouthier A., </a:t>
            </a:r>
            <a:r>
              <a:rPr lang="fr-FR" sz="2000" cap="small" dirty="0" err="1">
                <a:solidFill>
                  <a:srgbClr val="8D533E"/>
                </a:solidFill>
                <a:uFill>
                  <a:solidFill>
                    <a:srgbClr val="0000FF"/>
                  </a:solidFill>
                </a:uFill>
                <a:cs typeface="Arial" panose="020B0604020202020204" pitchFamily="34" charset="0"/>
              </a:rPr>
              <a:t>Sagot</a:t>
            </a:r>
            <a:r>
              <a:rPr lang="fr-FR" sz="2000" cap="small" dirty="0">
                <a:solidFill>
                  <a:srgbClr val="8D533E"/>
                </a:solidFill>
                <a:uFill>
                  <a:solidFill>
                    <a:srgbClr val="0000FF"/>
                  </a:solidFill>
                </a:uFill>
                <a:cs typeface="Arial" panose="020B0604020202020204" pitchFamily="34" charset="0"/>
              </a:rPr>
              <a:t> S. &amp; Mary B. </a:t>
            </a:r>
            <a:r>
              <a:rPr lang="fr-FR" sz="2000" dirty="0">
                <a:solidFill>
                  <a:srgbClr val="8D533E"/>
                </a:solidFill>
                <a:uFill>
                  <a:solidFill>
                    <a:srgbClr val="0000FF"/>
                  </a:solidFill>
                </a:uFill>
                <a:cs typeface="Arial" panose="020B0604020202020204" pitchFamily="34" charset="0"/>
              </a:rPr>
              <a:t>(2019). Modeling </a:t>
            </a:r>
            <a:r>
              <a:rPr lang="fr-FR" sz="2000" dirty="0" err="1">
                <a:solidFill>
                  <a:srgbClr val="8D533E"/>
                </a:solidFill>
                <a:uFill>
                  <a:solidFill>
                    <a:srgbClr val="0000FF"/>
                  </a:solidFill>
                </a:uFill>
                <a:cs typeface="Arial" panose="020B0604020202020204" pitchFamily="34" charset="0"/>
              </a:rPr>
              <a:t>soil</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organic</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carbon</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evolution</a:t>
            </a:r>
            <a:r>
              <a:rPr lang="fr-FR" sz="2000" dirty="0">
                <a:solidFill>
                  <a:srgbClr val="8D533E"/>
                </a:solidFill>
                <a:uFill>
                  <a:solidFill>
                    <a:srgbClr val="0000FF"/>
                  </a:solidFill>
                </a:uFill>
                <a:cs typeface="Arial" panose="020B0604020202020204" pitchFamily="34" charset="0"/>
              </a:rPr>
              <a:t> in long-</a:t>
            </a:r>
            <a:r>
              <a:rPr lang="fr-FR" sz="2000" dirty="0" err="1">
                <a:solidFill>
                  <a:srgbClr val="8D533E"/>
                </a:solidFill>
                <a:uFill>
                  <a:solidFill>
                    <a:srgbClr val="0000FF"/>
                  </a:solidFill>
                </a:uFill>
                <a:cs typeface="Arial" panose="020B0604020202020204" pitchFamily="34" charset="0"/>
              </a:rPr>
              <a:t>term</a:t>
            </a:r>
            <a:r>
              <a:rPr lang="fr-FR" sz="2000" dirty="0">
                <a:solidFill>
                  <a:srgbClr val="8D533E"/>
                </a:solidFill>
                <a:uFill>
                  <a:solidFill>
                    <a:srgbClr val="0000FF"/>
                  </a:solidFill>
                </a:uFill>
                <a:cs typeface="Arial" panose="020B0604020202020204" pitchFamily="34" charset="0"/>
              </a:rPr>
              <a:t> arable </a:t>
            </a:r>
            <a:r>
              <a:rPr lang="fr-FR" sz="2000" dirty="0" err="1">
                <a:solidFill>
                  <a:srgbClr val="8D533E"/>
                </a:solidFill>
                <a:uFill>
                  <a:solidFill>
                    <a:srgbClr val="0000FF"/>
                  </a:solidFill>
                </a:uFill>
                <a:cs typeface="Arial" panose="020B0604020202020204" pitchFamily="34" charset="0"/>
              </a:rPr>
              <a:t>experiments</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with</a:t>
            </a:r>
            <a:r>
              <a:rPr lang="fr-FR" sz="2000" dirty="0">
                <a:solidFill>
                  <a:srgbClr val="8D533E"/>
                </a:solidFill>
                <a:uFill>
                  <a:solidFill>
                    <a:srgbClr val="0000FF"/>
                  </a:solidFill>
                </a:uFill>
                <a:cs typeface="Arial" panose="020B0604020202020204" pitchFamily="34" charset="0"/>
              </a:rPr>
              <a:t> AMG model. </a:t>
            </a:r>
            <a:r>
              <a:rPr lang="fr-FR" sz="2000" i="1" dirty="0" err="1">
                <a:solidFill>
                  <a:srgbClr val="8D533E"/>
                </a:solidFill>
                <a:uFill>
                  <a:solidFill>
                    <a:srgbClr val="0000FF"/>
                  </a:solidFill>
                </a:uFill>
                <a:cs typeface="Arial" panose="020B0604020202020204" pitchFamily="34" charset="0"/>
              </a:rPr>
              <a:t>Environmental</a:t>
            </a:r>
            <a:r>
              <a:rPr lang="fr-FR" sz="2000" i="1" dirty="0">
                <a:solidFill>
                  <a:srgbClr val="8D533E"/>
                </a:solidFill>
                <a:uFill>
                  <a:solidFill>
                    <a:srgbClr val="0000FF"/>
                  </a:solidFill>
                </a:uFill>
                <a:cs typeface="Arial" panose="020B0604020202020204" pitchFamily="34" charset="0"/>
              </a:rPr>
              <a:t> </a:t>
            </a:r>
            <a:r>
              <a:rPr lang="fr-FR" sz="2000" i="1" dirty="0" err="1">
                <a:solidFill>
                  <a:srgbClr val="8D533E"/>
                </a:solidFill>
                <a:uFill>
                  <a:solidFill>
                    <a:srgbClr val="0000FF"/>
                  </a:solidFill>
                </a:uFill>
                <a:cs typeface="Arial" panose="020B0604020202020204" pitchFamily="34" charset="0"/>
              </a:rPr>
              <a:t>Modelling</a:t>
            </a:r>
            <a:r>
              <a:rPr lang="fr-FR" sz="2000" i="1" dirty="0">
                <a:solidFill>
                  <a:srgbClr val="8D533E"/>
                </a:solidFill>
                <a:uFill>
                  <a:solidFill>
                    <a:srgbClr val="0000FF"/>
                  </a:solidFill>
                </a:uFill>
                <a:cs typeface="Arial" panose="020B0604020202020204" pitchFamily="34" charset="0"/>
              </a:rPr>
              <a:t> &amp; Software</a:t>
            </a:r>
            <a:r>
              <a:rPr lang="fr-FR" sz="2000" dirty="0">
                <a:solidFill>
                  <a:srgbClr val="8D533E"/>
                </a:solidFill>
                <a:uFill>
                  <a:solidFill>
                    <a:srgbClr val="0000FF"/>
                  </a:solidFill>
                </a:uFill>
                <a:cs typeface="Arial" panose="020B0604020202020204" pitchFamily="34" charset="0"/>
              </a:rPr>
              <a:t> 118: 99-113. ISSN 1364-8152. </a:t>
            </a:r>
            <a:r>
              <a:rPr lang="fr-FR" sz="2000" u="sng" dirty="0">
                <a:solidFill>
                  <a:srgbClr val="8D533E"/>
                </a:solidFill>
                <a:uFill>
                  <a:solidFill>
                    <a:srgbClr val="2B7758"/>
                  </a:solidFill>
                </a:uFill>
                <a:cs typeface="Arial" panose="020B0604020202020204" pitchFamily="34" charset="0"/>
                <a:hlinkClick r:id="rId18"/>
              </a:rPr>
              <a:t>https://doi.org/10.1016/j.envsoft.2019.04.004</a:t>
            </a:r>
            <a:endParaRPr lang="fr-FR" sz="2000" u="sng" dirty="0">
              <a:solidFill>
                <a:srgbClr val="8D533E"/>
              </a:solidFill>
              <a:uFill>
                <a:solidFill>
                  <a:srgbClr val="2B7758"/>
                </a:solidFill>
              </a:uFill>
              <a:cs typeface="Arial" panose="020B0604020202020204" pitchFamily="34" charset="0"/>
            </a:endParaRP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lang="fr-FR" sz="2000" cap="small" dirty="0">
                <a:solidFill>
                  <a:srgbClr val="8D533E"/>
                </a:solidFill>
                <a:uFill>
                  <a:solidFill>
                    <a:srgbClr val="0000FF"/>
                  </a:solidFill>
                </a:uFill>
                <a:cs typeface="Arial" panose="020B0604020202020204" pitchFamily="34" charset="0"/>
              </a:rPr>
              <a:t>Barré P., </a:t>
            </a:r>
            <a:r>
              <a:rPr lang="fr-FR" sz="2000" cap="small" dirty="0" err="1">
                <a:solidFill>
                  <a:srgbClr val="8D533E"/>
                </a:solidFill>
                <a:uFill>
                  <a:solidFill>
                    <a:srgbClr val="0000FF"/>
                  </a:solidFill>
                </a:uFill>
                <a:cs typeface="Arial" panose="020B0604020202020204" pitchFamily="34" charset="0"/>
              </a:rPr>
              <a:t>Eglin</a:t>
            </a:r>
            <a:r>
              <a:rPr lang="fr-FR" sz="2000" cap="small" dirty="0">
                <a:solidFill>
                  <a:srgbClr val="8D533E"/>
                </a:solidFill>
                <a:uFill>
                  <a:solidFill>
                    <a:srgbClr val="0000FF"/>
                  </a:solidFill>
                </a:uFill>
                <a:cs typeface="Arial" panose="020B0604020202020204" pitchFamily="34" charset="0"/>
              </a:rPr>
              <a:t> T., Christensen B.T., </a:t>
            </a:r>
            <a:r>
              <a:rPr lang="fr-FR" sz="2000" cap="small" dirty="0" err="1">
                <a:solidFill>
                  <a:srgbClr val="8D533E"/>
                </a:solidFill>
                <a:uFill>
                  <a:solidFill>
                    <a:srgbClr val="0000FF"/>
                  </a:solidFill>
                </a:uFill>
                <a:cs typeface="Arial" panose="020B0604020202020204" pitchFamily="34" charset="0"/>
              </a:rPr>
              <a:t>Ciais</a:t>
            </a:r>
            <a:r>
              <a:rPr lang="fr-FR" sz="2000" cap="small" dirty="0">
                <a:solidFill>
                  <a:srgbClr val="8D533E"/>
                </a:solidFill>
                <a:uFill>
                  <a:solidFill>
                    <a:srgbClr val="0000FF"/>
                  </a:solidFill>
                </a:uFill>
                <a:cs typeface="Arial" panose="020B0604020202020204" pitchFamily="34" charset="0"/>
              </a:rPr>
              <a:t> P., </a:t>
            </a:r>
            <a:r>
              <a:rPr lang="fr-FR" sz="2000" cap="small" dirty="0" err="1">
                <a:solidFill>
                  <a:srgbClr val="8D533E"/>
                </a:solidFill>
                <a:uFill>
                  <a:solidFill>
                    <a:srgbClr val="0000FF"/>
                  </a:solidFill>
                </a:uFill>
                <a:cs typeface="Arial" panose="020B0604020202020204" pitchFamily="34" charset="0"/>
              </a:rPr>
              <a:t>Houot</a:t>
            </a:r>
            <a:r>
              <a:rPr lang="fr-FR" sz="2000" cap="small" dirty="0">
                <a:solidFill>
                  <a:srgbClr val="8D533E"/>
                </a:solidFill>
                <a:uFill>
                  <a:solidFill>
                    <a:srgbClr val="0000FF"/>
                  </a:solidFill>
                </a:uFill>
                <a:cs typeface="Arial" panose="020B0604020202020204" pitchFamily="34" charset="0"/>
              </a:rPr>
              <a:t> S., </a:t>
            </a:r>
            <a:r>
              <a:rPr lang="fr-FR" sz="2000" cap="small" dirty="0" err="1">
                <a:solidFill>
                  <a:srgbClr val="8D533E"/>
                </a:solidFill>
                <a:uFill>
                  <a:solidFill>
                    <a:srgbClr val="0000FF"/>
                  </a:solidFill>
                </a:uFill>
                <a:cs typeface="Arial" panose="020B0604020202020204" pitchFamily="34" charset="0"/>
              </a:rPr>
              <a:t>Kätterer</a:t>
            </a:r>
            <a:r>
              <a:rPr lang="fr-FR" sz="2000" cap="small" dirty="0">
                <a:solidFill>
                  <a:srgbClr val="8D533E"/>
                </a:solidFill>
                <a:uFill>
                  <a:solidFill>
                    <a:srgbClr val="0000FF"/>
                  </a:solidFill>
                </a:uFill>
                <a:cs typeface="Arial" panose="020B0604020202020204" pitchFamily="34" charset="0"/>
              </a:rPr>
              <a:t> T., van Oort F., </a:t>
            </a:r>
            <a:r>
              <a:rPr lang="fr-FR" sz="2000" cap="small" dirty="0" err="1">
                <a:solidFill>
                  <a:srgbClr val="8D533E"/>
                </a:solidFill>
                <a:uFill>
                  <a:solidFill>
                    <a:srgbClr val="0000FF"/>
                  </a:solidFill>
                </a:uFill>
                <a:cs typeface="Arial" panose="020B0604020202020204" pitchFamily="34" charset="0"/>
              </a:rPr>
              <a:t>Peylin</a:t>
            </a:r>
            <a:r>
              <a:rPr lang="fr-FR" sz="2000" cap="small" dirty="0">
                <a:solidFill>
                  <a:srgbClr val="8D533E"/>
                </a:solidFill>
                <a:uFill>
                  <a:solidFill>
                    <a:srgbClr val="0000FF"/>
                  </a:solidFill>
                </a:uFill>
                <a:cs typeface="Arial" panose="020B0604020202020204" pitchFamily="34" charset="0"/>
              </a:rPr>
              <a:t> P., </a:t>
            </a:r>
            <a:r>
              <a:rPr lang="fr-FR" sz="2000" cap="small" dirty="0" err="1">
                <a:solidFill>
                  <a:srgbClr val="8D533E"/>
                </a:solidFill>
                <a:uFill>
                  <a:solidFill>
                    <a:srgbClr val="0000FF"/>
                  </a:solidFill>
                </a:uFill>
                <a:cs typeface="Arial" panose="020B0604020202020204" pitchFamily="34" charset="0"/>
              </a:rPr>
              <a:t>Poulton</a:t>
            </a:r>
            <a:r>
              <a:rPr lang="fr-FR" sz="2000" cap="small" dirty="0">
                <a:solidFill>
                  <a:srgbClr val="8D533E"/>
                </a:solidFill>
                <a:uFill>
                  <a:solidFill>
                    <a:srgbClr val="0000FF"/>
                  </a:solidFill>
                </a:uFill>
                <a:cs typeface="Arial" panose="020B0604020202020204" pitchFamily="34" charset="0"/>
              </a:rPr>
              <a:t> P.R., </a:t>
            </a:r>
            <a:r>
              <a:rPr lang="fr-FR" sz="2000" cap="small" dirty="0" err="1">
                <a:solidFill>
                  <a:srgbClr val="8D533E"/>
                </a:solidFill>
                <a:uFill>
                  <a:solidFill>
                    <a:srgbClr val="0000FF"/>
                  </a:solidFill>
                </a:uFill>
                <a:cs typeface="Arial" panose="020B0604020202020204" pitchFamily="34" charset="0"/>
              </a:rPr>
              <a:t>Romanenkov</a:t>
            </a:r>
            <a:r>
              <a:rPr lang="fr-FR" sz="2000" cap="small" dirty="0">
                <a:solidFill>
                  <a:srgbClr val="8D533E"/>
                </a:solidFill>
                <a:uFill>
                  <a:solidFill>
                    <a:srgbClr val="0000FF"/>
                  </a:solidFill>
                </a:uFill>
                <a:cs typeface="Arial" panose="020B0604020202020204" pitchFamily="34" charset="0"/>
              </a:rPr>
              <a:t> V. &amp; Chenu C. </a:t>
            </a:r>
            <a:r>
              <a:rPr lang="fr-FR" sz="2000" dirty="0">
                <a:solidFill>
                  <a:srgbClr val="8D533E"/>
                </a:solidFill>
                <a:uFill>
                  <a:solidFill>
                    <a:srgbClr val="0000FF"/>
                  </a:solidFill>
                </a:uFill>
                <a:cs typeface="Arial" panose="020B0604020202020204" pitchFamily="34" charset="0"/>
              </a:rPr>
              <a:t>(2010). </a:t>
            </a:r>
            <a:r>
              <a:rPr lang="fr-FR" sz="2000" dirty="0" err="1">
                <a:solidFill>
                  <a:srgbClr val="8D533E"/>
                </a:solidFill>
                <a:uFill>
                  <a:solidFill>
                    <a:srgbClr val="0000FF"/>
                  </a:solidFill>
                </a:uFill>
                <a:cs typeface="Arial" panose="020B0604020202020204" pitchFamily="34" charset="0"/>
              </a:rPr>
              <a:t>Quantifying</a:t>
            </a:r>
            <a:r>
              <a:rPr lang="fr-FR" sz="2000" dirty="0">
                <a:solidFill>
                  <a:srgbClr val="8D533E"/>
                </a:solidFill>
                <a:uFill>
                  <a:solidFill>
                    <a:srgbClr val="0000FF"/>
                  </a:solidFill>
                </a:uFill>
                <a:cs typeface="Arial" panose="020B0604020202020204" pitchFamily="34" charset="0"/>
              </a:rPr>
              <a:t> and </a:t>
            </a:r>
            <a:r>
              <a:rPr lang="fr-FR" sz="2000" dirty="0" err="1">
                <a:solidFill>
                  <a:srgbClr val="8D533E"/>
                </a:solidFill>
                <a:uFill>
                  <a:solidFill>
                    <a:srgbClr val="0000FF"/>
                  </a:solidFill>
                </a:uFill>
                <a:cs typeface="Arial" panose="020B0604020202020204" pitchFamily="34" charset="0"/>
              </a:rPr>
              <a:t>isolating</a:t>
            </a:r>
            <a:r>
              <a:rPr lang="fr-FR" sz="2000" dirty="0">
                <a:solidFill>
                  <a:srgbClr val="8D533E"/>
                </a:solidFill>
                <a:uFill>
                  <a:solidFill>
                    <a:srgbClr val="0000FF"/>
                  </a:solidFill>
                </a:uFill>
                <a:cs typeface="Arial" panose="020B0604020202020204" pitchFamily="34" charset="0"/>
              </a:rPr>
              <a:t> stable </a:t>
            </a:r>
            <a:r>
              <a:rPr lang="fr-FR" sz="2000" dirty="0" err="1">
                <a:solidFill>
                  <a:srgbClr val="8D533E"/>
                </a:solidFill>
                <a:uFill>
                  <a:solidFill>
                    <a:srgbClr val="0000FF"/>
                  </a:solidFill>
                </a:uFill>
                <a:cs typeface="Arial" panose="020B0604020202020204" pitchFamily="34" charset="0"/>
              </a:rPr>
              <a:t>soil</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organic</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carbon</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using</a:t>
            </a:r>
            <a:r>
              <a:rPr lang="fr-FR" sz="2000" dirty="0">
                <a:solidFill>
                  <a:srgbClr val="8D533E"/>
                </a:solidFill>
                <a:uFill>
                  <a:solidFill>
                    <a:srgbClr val="0000FF"/>
                  </a:solidFill>
                </a:uFill>
                <a:cs typeface="Arial" panose="020B0604020202020204" pitchFamily="34" charset="0"/>
              </a:rPr>
              <a:t> long-</a:t>
            </a:r>
            <a:r>
              <a:rPr lang="fr-FR" sz="2000" dirty="0" err="1">
                <a:solidFill>
                  <a:srgbClr val="8D533E"/>
                </a:solidFill>
                <a:uFill>
                  <a:solidFill>
                    <a:srgbClr val="0000FF"/>
                  </a:solidFill>
                </a:uFill>
                <a:cs typeface="Arial" panose="020B0604020202020204" pitchFamily="34" charset="0"/>
              </a:rPr>
              <a:t>term</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bare</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fallow</a:t>
            </a:r>
            <a:r>
              <a:rPr lang="fr-FR" sz="2000" dirty="0">
                <a:solidFill>
                  <a:srgbClr val="8D533E"/>
                </a:solidFill>
                <a:uFill>
                  <a:solidFill>
                    <a:srgbClr val="0000FF"/>
                  </a:solidFill>
                </a:uFill>
                <a:cs typeface="Arial" panose="020B0604020202020204" pitchFamily="34" charset="0"/>
              </a:rPr>
              <a:t> </a:t>
            </a:r>
            <a:r>
              <a:rPr lang="fr-FR" sz="2000" dirty="0" err="1">
                <a:solidFill>
                  <a:srgbClr val="8D533E"/>
                </a:solidFill>
                <a:uFill>
                  <a:solidFill>
                    <a:srgbClr val="0000FF"/>
                  </a:solidFill>
                </a:uFill>
                <a:cs typeface="Arial" panose="020B0604020202020204" pitchFamily="34" charset="0"/>
              </a:rPr>
              <a:t>experiments</a:t>
            </a:r>
            <a:r>
              <a:rPr lang="fr-FR" sz="2000" dirty="0">
                <a:solidFill>
                  <a:srgbClr val="8D533E"/>
                </a:solidFill>
                <a:uFill>
                  <a:solidFill>
                    <a:srgbClr val="0000FF"/>
                  </a:solidFill>
                </a:uFill>
                <a:cs typeface="Arial" panose="020B0604020202020204" pitchFamily="34" charset="0"/>
              </a:rPr>
              <a:t>, </a:t>
            </a:r>
            <a:r>
              <a:rPr lang="fr-FR" sz="2000" i="1" dirty="0" err="1">
                <a:solidFill>
                  <a:srgbClr val="8D533E"/>
                </a:solidFill>
                <a:uFill>
                  <a:solidFill>
                    <a:srgbClr val="0000FF"/>
                  </a:solidFill>
                </a:uFill>
                <a:cs typeface="Arial" panose="020B0604020202020204" pitchFamily="34" charset="0"/>
              </a:rPr>
              <a:t>Biogeosciences</a:t>
            </a:r>
            <a:r>
              <a:rPr lang="fr-FR" sz="2000" dirty="0">
                <a:solidFill>
                  <a:srgbClr val="8D533E"/>
                </a:solidFill>
                <a:uFill>
                  <a:solidFill>
                    <a:srgbClr val="0000FF"/>
                  </a:solidFill>
                </a:uFill>
                <a:cs typeface="Arial" panose="020B0604020202020204" pitchFamily="34" charset="0"/>
              </a:rPr>
              <a:t> 7: 3839-3850.</a:t>
            </a:r>
            <a:r>
              <a:rPr lang="fr-FR" sz="2000" dirty="0">
                <a:cs typeface="Arial" panose="020B0604020202020204" pitchFamily="34" charset="0"/>
              </a:rPr>
              <a:t> </a:t>
            </a:r>
            <a:r>
              <a:rPr lang="fr-FR" sz="2000" u="sng" dirty="0">
                <a:solidFill>
                  <a:srgbClr val="8D533E"/>
                </a:solidFill>
                <a:uFill>
                  <a:solidFill>
                    <a:srgbClr val="2B7758"/>
                  </a:solidFill>
                </a:uFill>
                <a:cs typeface="Arial" panose="020B0604020202020204" pitchFamily="34" charset="0"/>
                <a:hlinkClick r:id="rId19"/>
              </a:rPr>
              <a:t>https://doi.org/10.5194/bg-7-3839-2010</a:t>
            </a:r>
            <a:endParaRPr lang="fr-FR" sz="2000" u="sng" dirty="0">
              <a:solidFill>
                <a:srgbClr val="8D533E"/>
              </a:solidFill>
              <a:uFill>
                <a:solidFill>
                  <a:srgbClr val="2B7758"/>
                </a:solidFill>
              </a:uFill>
              <a:cs typeface="Arial" panose="020B0604020202020204" pitchFamily="34" charset="0"/>
            </a:endParaRPr>
          </a:p>
        </p:txBody>
      </p:sp>
      <p:cxnSp>
        <p:nvCxnSpPr>
          <p:cNvPr id="8" name="Connecteur droit 7">
            <a:extLst>
              <a:ext uri="{FF2B5EF4-FFF2-40B4-BE49-F238E27FC236}">
                <a16:creationId xmlns:a16="http://schemas.microsoft.com/office/drawing/2014/main" id="{426B6B2F-4FCD-1128-2CC5-53FE55BE4DBE}"/>
              </a:ext>
            </a:extLst>
          </p:cNvPr>
          <p:cNvCxnSpPr/>
          <p:nvPr/>
        </p:nvCxnSpPr>
        <p:spPr>
          <a:xfrm>
            <a:off x="12192000" y="1728086"/>
            <a:ext cx="0" cy="11408228"/>
          </a:xfrm>
          <a:prstGeom prst="line">
            <a:avLst/>
          </a:prstGeom>
          <a:ln w="76200">
            <a:solidFill>
              <a:srgbClr val="2B7758"/>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4741B1-760D-1D41-CF92-6648972F6358}"/>
              </a:ext>
            </a:extLst>
          </p:cNvPr>
          <p:cNvSpPr>
            <a:spLocks noGrp="1"/>
          </p:cNvSpPr>
          <p:nvPr>
            <p:ph type="title"/>
          </p:nvPr>
        </p:nvSpPr>
        <p:spPr/>
        <p:txBody>
          <a:bodyPr/>
          <a:lstStyle/>
          <a:p>
            <a:r>
              <a:rPr lang="fr-FR" dirty="0"/>
              <a:t>SOURCES</a:t>
            </a:r>
            <a:r>
              <a:rPr lang="fr-FR" sz="4000" dirty="0"/>
              <a:t> / </a:t>
            </a:r>
            <a:r>
              <a:rPr lang="fr-FR" sz="4000" dirty="0">
                <a:ln w="19050">
                  <a:solidFill>
                    <a:schemeClr val="bg1"/>
                  </a:solidFill>
                </a:ln>
                <a:noFill/>
              </a:rPr>
              <a:t>Terres cultivées</a:t>
            </a:r>
            <a:endParaRPr lang="fr-FR" sz="4000" dirty="0"/>
          </a:p>
        </p:txBody>
      </p:sp>
      <p:sp>
        <p:nvSpPr>
          <p:cNvPr id="4" name="Définition des terres cultivées de la FAO…">
            <a:extLst>
              <a:ext uri="{FF2B5EF4-FFF2-40B4-BE49-F238E27FC236}">
                <a16:creationId xmlns:a16="http://schemas.microsoft.com/office/drawing/2014/main" id="{1496076B-F0CB-C2F5-7B28-F487BE938190}"/>
              </a:ext>
            </a:extLst>
          </p:cNvPr>
          <p:cNvSpPr txBox="1"/>
          <p:nvPr/>
        </p:nvSpPr>
        <p:spPr>
          <a:xfrm>
            <a:off x="1079999" y="1826898"/>
            <a:ext cx="10548000" cy="11274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
                  <a:solidFill>
                    <a:srgbClr val="0000FF"/>
                  </a:solidFill>
                </a:uFill>
                <a:latin typeface="Marianne"/>
                <a:cs typeface="Arial" panose="020B0604020202020204" pitchFamily="34" charset="0"/>
              </a:rPr>
              <a:t>La mise en culture des sols entraîne une perte de carbone</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kumimoji="0" lang="en-US" sz="2000" b="0" i="0" u="none" strike="noStrike" kern="1200" cap="small" spc="0" normalizeH="0" noProof="0" dirty="0" err="1">
                <a:ln>
                  <a:noFill/>
                </a:ln>
                <a:solidFill>
                  <a:srgbClr val="8D533E"/>
                </a:solidFill>
                <a:effectLst/>
                <a:uLnTx/>
                <a:uFill>
                  <a:solidFill>
                    <a:srgbClr val="0000FF"/>
                  </a:solidFill>
                </a:uFill>
                <a:latin typeface="Marianne"/>
                <a:cs typeface="Arial" panose="020B0604020202020204" pitchFamily="34" charset="0"/>
              </a:rPr>
              <a:t>Sanderman</a:t>
            </a:r>
            <a:r>
              <a:rPr kumimoji="0" lang="en-US" sz="2000" b="0" i="0" u="none" strike="noStrike" kern="1200" cap="small" spc="0" normalizeH="0" noProof="0" dirty="0">
                <a:ln>
                  <a:noFill/>
                </a:ln>
                <a:solidFill>
                  <a:srgbClr val="8D533E"/>
                </a:solidFill>
                <a:effectLst/>
                <a:uLnTx/>
                <a:uFill>
                  <a:solidFill>
                    <a:srgbClr val="0000FF"/>
                  </a:solidFill>
                </a:uFill>
                <a:latin typeface="Marianne"/>
                <a:cs typeface="Arial" panose="020B0604020202020204" pitchFamily="34" charset="0"/>
              </a:rPr>
              <a:t> J. &amp; </a:t>
            </a:r>
            <a:r>
              <a:rPr kumimoji="0" lang="en-US" sz="2000" b="0" i="0" u="none" strike="noStrike" kern="1200" cap="small" spc="0" normalizeH="0" noProof="0" dirty="0" err="1">
                <a:ln>
                  <a:noFill/>
                </a:ln>
                <a:solidFill>
                  <a:srgbClr val="8D533E"/>
                </a:solidFill>
                <a:effectLst/>
                <a:uLnTx/>
                <a:uFill>
                  <a:solidFill>
                    <a:srgbClr val="0000FF"/>
                  </a:solidFill>
                </a:uFill>
                <a:latin typeface="Marianne"/>
                <a:cs typeface="Arial" panose="020B0604020202020204" pitchFamily="34" charset="0"/>
              </a:rPr>
              <a:t>Hengl</a:t>
            </a:r>
            <a:r>
              <a:rPr kumimoji="0" lang="en-US" sz="2000" b="0" i="0" u="none" strike="noStrike" kern="1200" cap="small" spc="0" normalizeH="0" noProof="0" dirty="0">
                <a:ln>
                  <a:noFill/>
                </a:ln>
                <a:solidFill>
                  <a:srgbClr val="8D533E"/>
                </a:solidFill>
                <a:effectLst/>
                <a:uLnTx/>
                <a:uFill>
                  <a:solidFill>
                    <a:srgbClr val="0000FF"/>
                  </a:solidFill>
                </a:uFill>
                <a:latin typeface="Marianne"/>
                <a:cs typeface="Arial" panose="020B0604020202020204" pitchFamily="34" charset="0"/>
              </a:rPr>
              <a:t> T. &amp; Fiske G.J. </a:t>
            </a:r>
            <a:r>
              <a:rPr kumimoji="0" lang="en-US"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(2017). Soil carbon debt of 12,000 years of human land use. </a:t>
            </a:r>
            <a:r>
              <a:rPr kumimoji="0" lang="en-US" sz="2000" b="0" i="1"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Proceedings of the National Academy of Sciences</a:t>
            </a:r>
            <a:r>
              <a:rPr kumimoji="0" lang="en-US"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 114(36): 9575-9580. </a:t>
            </a:r>
            <a:r>
              <a:rPr kumimoji="0" lang="en-US" sz="2000" b="0" i="0" u="sng" strike="noStrike" kern="1200" cap="none" spc="0" normalizeH="0" noProof="0" dirty="0">
                <a:ln>
                  <a:noFill/>
                </a:ln>
                <a:solidFill>
                  <a:srgbClr val="8D533E"/>
                </a:solidFill>
                <a:effectLst/>
                <a:uLnTx/>
                <a:uFill>
                  <a:solidFill>
                    <a:srgbClr val="2B7758"/>
                  </a:solidFill>
                </a:uFill>
                <a:latin typeface="Marianne"/>
                <a:cs typeface="Arial" panose="020B0604020202020204" pitchFamily="34" charset="0"/>
                <a:hlinkClick r:id="rId3"/>
              </a:rPr>
              <a:t>https://doi.org/10.1073/pnas.1706103114</a:t>
            </a:r>
            <a:endParaRPr kumimoji="0" lang="en-US" sz="2000" b="0" i="0" u="sng" strike="noStrike" kern="1200" cap="none" spc="0" normalizeH="0" noProof="0" dirty="0">
              <a:ln>
                <a:noFill/>
              </a:ln>
              <a:solidFill>
                <a:srgbClr val="8D533E"/>
              </a:solidFill>
              <a:effectLst/>
              <a:uLnTx/>
              <a:uFill>
                <a:solidFill>
                  <a:srgbClr val="2B7758"/>
                </a:solidFill>
              </a:uFill>
              <a:latin typeface="Marianne"/>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arianne"/>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000000"/>
                </a:solidFill>
                <a:uFill>
                  <a:solidFill>
                    <a:srgbClr val="0000FF"/>
                  </a:solidFill>
                </a:uFill>
                <a:latin typeface="Marianne"/>
                <a:cs typeface="Arial" panose="020B0604020202020204" pitchFamily="34" charset="0"/>
              </a:rPr>
              <a:t>Augmenter les entrées ou réduire les pertes de carbone pour maintenir ou augmenter les stocks de carbone dans les sols cultivés </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4">
                  <a:extLst>
                    <a:ext uri="{A12FA001-AC4F-418D-AE19-62706E023703}">
                      <ahyp:hlinkClr xmlns:ahyp="http://schemas.microsoft.com/office/drawing/2018/hyperlinkcolor" val="tx"/>
                    </a:ext>
                  </a:extLst>
                </a:hlinkClick>
              </a:rPr>
              <a:t>https://www.inrae.fr/sites/default/files/pdf/etude-4-pour-1000-resume-en-francais-pdf-1_0.pdf</a:t>
            </a:r>
            <a:endParaRPr lang="fr-FR" sz="2000" u="sng" dirty="0">
              <a:solidFill>
                <a:srgbClr val="2B7758"/>
              </a:solidFill>
              <a:uFill>
                <a:solidFill>
                  <a:srgbClr val="2B7758"/>
                </a:solidFill>
              </a:uFill>
              <a:latin typeface="Marianne"/>
              <a:cs typeface="Arial" panose="020B0604020202020204" pitchFamily="34" charset="0"/>
            </a:endParaRP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5">
                  <a:extLst>
                    <a:ext uri="{A12FA001-AC4F-418D-AE19-62706E023703}">
                      <ahyp:hlinkClr xmlns:ahyp="http://schemas.microsoft.com/office/drawing/2018/hyperlinkcolor" val="tx"/>
                    </a:ext>
                  </a:extLst>
                </a:hlinkClick>
              </a:rPr>
              <a:t>https://4p1000.org/wp-content/uploads/2021/01/4p1000_8p_FR_Join.pdf</a:t>
            </a:r>
            <a:endParaRPr lang="fr-FR" sz="2000" u="sng" dirty="0">
              <a:solidFill>
                <a:srgbClr val="2B7758"/>
              </a:solidFill>
              <a:uFill>
                <a:solidFill>
                  <a:srgbClr val="2B7758"/>
                </a:solidFill>
              </a:uFill>
              <a:latin typeface="Marianne"/>
              <a:cs typeface="Arial" panose="020B0604020202020204" pitchFamily="34" charset="0"/>
            </a:endParaRPr>
          </a:p>
          <a:p>
            <a:pPr marL="449263" marR="0" lvl="0" indent="-449263" algn="l" defTabSz="914400" rtl="0" eaLnBrk="1" fontAlgn="auto" latinLnBrk="0" hangingPunct="1">
              <a:lnSpc>
                <a:spcPct val="100000"/>
              </a:lnSpc>
              <a:spcBef>
                <a:spcPts val="600"/>
              </a:spcBef>
              <a:spcAft>
                <a:spcPts val="0"/>
              </a:spcAft>
              <a:buClrTx/>
              <a:buSzPts val="3000"/>
              <a:buFont typeface="Webdings" panose="05030102010509060703" pitchFamily="18" charset="2"/>
              <a:buChar char=""/>
              <a:tabLst/>
              <a:defRPr/>
            </a:pPr>
            <a:r>
              <a:rPr lang="fr-FR" sz="2000" u="sng" dirty="0">
                <a:solidFill>
                  <a:srgbClr val="2B7758"/>
                </a:solidFill>
                <a:uFill>
                  <a:solidFill>
                    <a:srgbClr val="2B7758"/>
                  </a:solidFill>
                </a:uFill>
                <a:latin typeface="Marianne"/>
                <a:cs typeface="Arial" panose="020B0604020202020204" pitchFamily="34" charset="0"/>
                <a:hlinkClick r:id="rId6"/>
              </a:rPr>
              <a:t>https://agriculture.gouv.fr/animation-sequestration-du-carbone-comprendre-le-4-pour-1000-en-3-minutes</a:t>
            </a:r>
            <a:endParaRPr lang="fr-FR" sz="2000" u="sng" dirty="0">
              <a:solidFill>
                <a:srgbClr val="2B7758"/>
              </a:solidFill>
              <a:uFill>
                <a:solidFill>
                  <a:srgbClr val="2B7758"/>
                </a:solidFill>
              </a:uFill>
              <a:latin typeface="Marianne"/>
              <a:cs typeface="Arial" panose="020B0604020202020204" pitchFamily="34" charset="0"/>
            </a:endParaRP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7">
                  <a:extLst>
                    <a:ext uri="{A12FA001-AC4F-418D-AE19-62706E023703}">
                      <ahyp:hlinkClr xmlns:ahyp="http://schemas.microsoft.com/office/drawing/2018/hyperlinkcolor" val="tx"/>
                    </a:ext>
                  </a:extLst>
                </a:hlinkClick>
              </a:rPr>
              <a:t>https://eduterre.ens-lyon.fr/thematiques/sol/menaces.pdf</a:t>
            </a:r>
            <a:endPar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sz="1800" u="sng">
                <a:solidFill>
                  <a:srgbClr val="0000FF"/>
                </a:solidFill>
                <a:uFill>
                  <a:solidFill>
                    <a:srgbClr val="0000FF"/>
                  </a:solidFill>
                </a:uFill>
              </a:defRPr>
            </a:pPr>
            <a:endParaRPr kumimoji="0" lang="fr-FR" sz="2000" b="0" i="0" u="sng" strike="noStrike" kern="1200" cap="none" spc="0" normalizeH="0" baseline="0" noProof="0" dirty="0">
              <a:ln>
                <a:noFill/>
              </a:ln>
              <a:solidFill>
                <a:srgbClr val="2B7758"/>
              </a:solidFill>
              <a:effectLst/>
              <a:uLnTx/>
              <a:uFill>
                <a:solidFill>
                  <a:srgbClr val="0000FF"/>
                </a:solidFill>
              </a:uFill>
              <a:latin typeface="Marianne"/>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a:defRPr/>
            </a:pPr>
            <a:r>
              <a:rPr lang="fr-FR" sz="2400" b="1" dirty="0">
                <a:solidFill>
                  <a:srgbClr val="000000"/>
                </a:solidFill>
                <a:uFill>
                  <a:solidFill>
                    <a:srgbClr val="0000FF"/>
                  </a:solidFill>
                </a:uFill>
                <a:latin typeface="Marianne"/>
                <a:cs typeface="Arial" panose="020B0604020202020204" pitchFamily="34" charset="0"/>
              </a:rPr>
              <a:t>Quelle quantité de carbone serait-il possible de stocker dans les sols cultivées dans les prochaines décennies en France Métropolitaine ?</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4">
                  <a:extLst>
                    <a:ext uri="{A12FA001-AC4F-418D-AE19-62706E023703}">
                      <ahyp:hlinkClr xmlns:ahyp="http://schemas.microsoft.com/office/drawing/2018/hyperlinkcolor" val="tx"/>
                    </a:ext>
                  </a:extLst>
                </a:hlinkClick>
              </a:rPr>
              <a:t>https://www.inrae.fr/sites/default/files/pdf/etude-4-pour-1000-resume-en-francais-pdf-1_0.pdf</a:t>
            </a:r>
            <a:endPar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sng" strike="noStrike" kern="1200" cap="none" spc="0" normalizeH="0" baseline="0" noProof="0" dirty="0">
              <a:ln>
                <a:noFill/>
              </a:ln>
              <a:solidFill>
                <a:srgbClr val="0000FF"/>
              </a:solidFill>
              <a:effectLst/>
              <a:uLnTx/>
              <a:uFill>
                <a:solidFill>
                  <a:srgbClr val="0000FF"/>
                </a:solidFill>
              </a:uFill>
              <a:latin typeface="Marianne"/>
              <a:cs typeface="Arial" panose="020B0604020202020204" pitchFamily="34" charset="0"/>
              <a:hlinkClick r:id="" action="ppaction://noaction"/>
            </a:endParaRPr>
          </a:p>
          <a:p>
            <a:pPr marR="0" lvl="0" indent="0" fontAlgn="auto">
              <a:lnSpc>
                <a:spcPct val="100000"/>
              </a:lnSpc>
              <a:spcBef>
                <a:spcPts val="0"/>
              </a:spcBef>
              <a:spcAft>
                <a:spcPts val="0"/>
              </a:spcAft>
              <a:buClrTx/>
              <a:buSzTx/>
              <a:buFontTx/>
              <a:buNone/>
              <a:tabLst/>
              <a:defRPr/>
            </a:pPr>
            <a:r>
              <a:rPr lang="fr-FR" sz="2400" b="1" dirty="0">
                <a:solidFill>
                  <a:srgbClr val="000000"/>
                </a:solidFill>
                <a:uFill>
                  <a:solidFill>
                    <a:srgbClr val="0000FF"/>
                  </a:solidFill>
                </a:uFill>
                <a:latin typeface="Marianne"/>
                <a:cs typeface="Arial" panose="020B0604020202020204" pitchFamily="34" charset="0"/>
              </a:rPr>
              <a:t>Le stockage de carbone dans les sols agricoles n'est pas une simple question d'ordre biophysique ! </a:t>
            </a:r>
          </a:p>
          <a:p>
            <a:pPr marL="449263" marR="0" lvl="0" indent="-449263" algn="l" defTabSz="914400" rtl="0" eaLnBrk="1" fontAlgn="auto" latinLnBrk="0" hangingPunct="1">
              <a:lnSpc>
                <a:spcPct val="100000"/>
              </a:lnSpc>
              <a:spcBef>
                <a:spcPts val="600"/>
              </a:spcBef>
              <a:spcAft>
                <a:spcPts val="0"/>
              </a:spcAft>
              <a:buClrTx/>
              <a:buSzPts val="3000"/>
              <a:buFont typeface="Webdings" panose="05030102010509060703" pitchFamily="18" charset="2"/>
              <a:buChar char=""/>
              <a:tabLst/>
              <a:defRPr/>
            </a:pPr>
            <a:r>
              <a:rPr lang="fr-FR" sz="2000" u="sng" dirty="0">
                <a:solidFill>
                  <a:srgbClr val="2B7758"/>
                </a:solidFill>
                <a:uFill>
                  <a:solidFill>
                    <a:srgbClr val="2B7758"/>
                  </a:solidFill>
                </a:uFill>
                <a:latin typeface="Marianne"/>
                <a:cs typeface="Arial" panose="020B0604020202020204" pitchFamily="34" charset="0"/>
                <a:hlinkClick r:id="rId8">
                  <a:extLst>
                    <a:ext uri="{A12FA001-AC4F-418D-AE19-62706E023703}">
                      <ahyp:hlinkClr xmlns:ahyp="http://schemas.microsoft.com/office/drawing/2018/hyperlinkcolor" val="tx"/>
                    </a:ext>
                  </a:extLst>
                </a:hlinkClick>
              </a:rPr>
              <a:t>https://www.pnas.org/doi/full/10.1073/pnas.1815901115</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4">
                  <a:extLst>
                    <a:ext uri="{A12FA001-AC4F-418D-AE19-62706E023703}">
                      <ahyp:hlinkClr xmlns:ahyp="http://schemas.microsoft.com/office/drawing/2018/hyperlinkcolor" val="tx"/>
                    </a:ext>
                  </a:extLst>
                </a:hlinkClick>
              </a:rPr>
              <a:t>https://www.inrae.fr/sites/default/files/pdf/etude-4-pour-1000-resume-en-francais-pdf-1_0.pdf</a:t>
            </a:r>
            <a:endPar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sz="1800" spc="-47">
                <a:solidFill>
                  <a:srgbClr val="000000"/>
                </a:solidFill>
              </a:defRPr>
            </a:pPr>
            <a:endParaRPr kumimoji="0" lang="fr-FR" sz="2000" b="0" i="0" u="sng" strike="noStrike" kern="1200" cap="none" spc="-47" normalizeH="0" baseline="0" noProof="0" dirty="0">
              <a:ln>
                <a:noFill/>
              </a:ln>
              <a:solidFill>
                <a:srgbClr val="0000FF"/>
              </a:solidFill>
              <a:effectLst/>
              <a:uLnTx/>
              <a:uFill>
                <a:solidFill>
                  <a:srgbClr val="0000FF"/>
                </a:solidFill>
              </a:uFill>
              <a:latin typeface="Marianne"/>
              <a:cs typeface="Arial" panose="020B0604020202020204" pitchFamily="34" charset="0"/>
              <a:hlinkClick r:id="" action="ppaction://noaction"/>
            </a:endParaRPr>
          </a:p>
          <a:p>
            <a:pPr>
              <a:defRPr/>
            </a:pPr>
            <a:r>
              <a:rPr lang="fr-FR" sz="2400" b="1" dirty="0">
                <a:solidFill>
                  <a:srgbClr val="000000"/>
                </a:solidFill>
                <a:uFill>
                  <a:solidFill>
                    <a:srgbClr val="0000FF"/>
                  </a:solidFill>
                </a:uFill>
                <a:latin typeface="Marianne"/>
                <a:cs typeface="Arial" panose="020B0604020202020204" pitchFamily="34" charset="0"/>
              </a:rPr>
              <a:t>Les bénéfices climatiques d'une augmentation des stocks de C dans les sols cultivés : une évaluation intégrée et systémique</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lang="fr-FR" sz="2000" cap="small" dirty="0">
                <a:solidFill>
                  <a:srgbClr val="8D533E"/>
                </a:solidFill>
                <a:uFill>
                  <a:solidFill>
                    <a:srgbClr val="0000FF"/>
                  </a:solidFill>
                </a:uFill>
                <a:latin typeface="Marianne"/>
                <a:cs typeface="Arial" panose="020B0604020202020204" pitchFamily="34" charset="0"/>
              </a:rPr>
              <a:t>Don A., Seidel F., </a:t>
            </a:r>
            <a:r>
              <a:rPr lang="fr-FR" sz="2000" cap="small" dirty="0" err="1">
                <a:solidFill>
                  <a:srgbClr val="8D533E"/>
                </a:solidFill>
                <a:uFill>
                  <a:solidFill>
                    <a:srgbClr val="0000FF"/>
                  </a:solidFill>
                </a:uFill>
                <a:latin typeface="Marianne"/>
                <a:cs typeface="Arial" panose="020B0604020202020204" pitchFamily="34" charset="0"/>
              </a:rPr>
              <a:t>Leifeld</a:t>
            </a:r>
            <a:r>
              <a:rPr lang="fr-FR" sz="2000" cap="small" dirty="0">
                <a:solidFill>
                  <a:srgbClr val="8D533E"/>
                </a:solidFill>
                <a:uFill>
                  <a:solidFill>
                    <a:srgbClr val="0000FF"/>
                  </a:solidFill>
                </a:uFill>
                <a:latin typeface="Marianne"/>
                <a:cs typeface="Arial" panose="020B0604020202020204" pitchFamily="34" charset="0"/>
              </a:rPr>
              <a:t> J., </a:t>
            </a:r>
            <a:r>
              <a:rPr lang="fr-FR" sz="2000" cap="small" dirty="0" err="1">
                <a:solidFill>
                  <a:srgbClr val="8D533E"/>
                </a:solidFill>
                <a:uFill>
                  <a:solidFill>
                    <a:srgbClr val="0000FF"/>
                  </a:solidFill>
                </a:uFill>
                <a:latin typeface="Marianne"/>
                <a:cs typeface="Arial" panose="020B0604020202020204" pitchFamily="34" charset="0"/>
              </a:rPr>
              <a:t>Kätterer</a:t>
            </a:r>
            <a:r>
              <a:rPr lang="fr-FR" sz="2000" cap="small" dirty="0">
                <a:solidFill>
                  <a:srgbClr val="8D533E"/>
                </a:solidFill>
                <a:uFill>
                  <a:solidFill>
                    <a:srgbClr val="0000FF"/>
                  </a:solidFill>
                </a:uFill>
                <a:latin typeface="Marianne"/>
                <a:cs typeface="Arial" panose="020B0604020202020204" pitchFamily="34" charset="0"/>
              </a:rPr>
              <a:t> T., Manuel M., Pellerin S., </a:t>
            </a:r>
            <a:r>
              <a:rPr lang="fr-FR" sz="2000" cap="small" dirty="0" err="1">
                <a:solidFill>
                  <a:srgbClr val="8D533E"/>
                </a:solidFill>
                <a:uFill>
                  <a:solidFill>
                    <a:srgbClr val="0000FF"/>
                  </a:solidFill>
                </a:uFill>
                <a:latin typeface="Marianne"/>
                <a:cs typeface="Arial" panose="020B0604020202020204" pitchFamily="34" charset="0"/>
              </a:rPr>
              <a:t>Emde</a:t>
            </a:r>
            <a:r>
              <a:rPr lang="fr-FR" sz="2000" cap="small" dirty="0">
                <a:solidFill>
                  <a:srgbClr val="8D533E"/>
                </a:solidFill>
                <a:uFill>
                  <a:solidFill>
                    <a:srgbClr val="0000FF"/>
                  </a:solidFill>
                </a:uFill>
                <a:latin typeface="Marianne"/>
                <a:cs typeface="Arial" panose="020B0604020202020204" pitchFamily="34" charset="0"/>
              </a:rPr>
              <a:t> D., Seitz D. &amp; Chenu C. </a:t>
            </a:r>
            <a:r>
              <a:rPr lang="fr-FR" sz="2000" dirty="0">
                <a:solidFill>
                  <a:srgbClr val="8D533E"/>
                </a:solidFill>
                <a:uFill>
                  <a:solidFill>
                    <a:srgbClr val="0000FF"/>
                  </a:solidFill>
                </a:uFill>
                <a:latin typeface="Marianne"/>
                <a:cs typeface="Arial" panose="020B0604020202020204" pitchFamily="34" charset="0"/>
              </a:rPr>
              <a:t>(2023). Carbon </a:t>
            </a:r>
            <a:r>
              <a:rPr lang="fr-FR" sz="2000" dirty="0" err="1">
                <a:solidFill>
                  <a:srgbClr val="8D533E"/>
                </a:solidFill>
                <a:uFill>
                  <a:solidFill>
                    <a:srgbClr val="0000FF"/>
                  </a:solidFill>
                </a:uFill>
                <a:latin typeface="Marianne"/>
                <a:cs typeface="Arial" panose="020B0604020202020204" pitchFamily="34" charset="0"/>
              </a:rPr>
              <a:t>sequestration</a:t>
            </a:r>
            <a:r>
              <a:rPr lang="fr-FR" sz="2000" dirty="0">
                <a:solidFill>
                  <a:srgbClr val="8D533E"/>
                </a:solidFill>
                <a:uFill>
                  <a:solidFill>
                    <a:srgbClr val="0000FF"/>
                  </a:solidFill>
                </a:uFill>
                <a:latin typeface="Marianne"/>
                <a:cs typeface="Arial" panose="020B0604020202020204" pitchFamily="34" charset="0"/>
              </a:rPr>
              <a:t> in </a:t>
            </a:r>
            <a:r>
              <a:rPr lang="fr-FR" sz="2000" dirty="0" err="1">
                <a:solidFill>
                  <a:srgbClr val="8D533E"/>
                </a:solidFill>
                <a:uFill>
                  <a:solidFill>
                    <a:srgbClr val="0000FF"/>
                  </a:solidFill>
                </a:uFill>
                <a:latin typeface="Marianne"/>
                <a:cs typeface="Arial" panose="020B0604020202020204" pitchFamily="34" charset="0"/>
              </a:rPr>
              <a:t>soils</a:t>
            </a:r>
            <a:r>
              <a:rPr lang="fr-FR" sz="2000" dirty="0">
                <a:solidFill>
                  <a:srgbClr val="8D533E"/>
                </a:solidFill>
                <a:uFill>
                  <a:solidFill>
                    <a:srgbClr val="0000FF"/>
                  </a:solidFill>
                </a:uFill>
                <a:latin typeface="Marianne"/>
                <a:cs typeface="Arial" panose="020B0604020202020204" pitchFamily="34" charset="0"/>
              </a:rPr>
              <a:t> and </a:t>
            </a:r>
            <a:r>
              <a:rPr lang="fr-FR" sz="2000" dirty="0" err="1">
                <a:solidFill>
                  <a:srgbClr val="8D533E"/>
                </a:solidFill>
                <a:uFill>
                  <a:solidFill>
                    <a:srgbClr val="0000FF"/>
                  </a:solidFill>
                </a:uFill>
                <a:latin typeface="Marianne"/>
                <a:cs typeface="Arial" panose="020B0604020202020204" pitchFamily="34" charset="0"/>
              </a:rPr>
              <a:t>climate</a:t>
            </a:r>
            <a:r>
              <a:rPr lang="fr-FR" sz="2000" dirty="0">
                <a:solidFill>
                  <a:srgbClr val="8D533E"/>
                </a:solidFill>
                <a:uFill>
                  <a:solidFill>
                    <a:srgbClr val="0000FF"/>
                  </a:solidFill>
                </a:uFill>
                <a:latin typeface="Marianne"/>
                <a:cs typeface="Arial" panose="020B0604020202020204" pitchFamily="34" charset="0"/>
              </a:rPr>
              <a:t> change mitigation - </a:t>
            </a:r>
            <a:r>
              <a:rPr lang="fr-FR" sz="2000" dirty="0" err="1">
                <a:solidFill>
                  <a:srgbClr val="8D533E"/>
                </a:solidFill>
                <a:uFill>
                  <a:solidFill>
                    <a:srgbClr val="0000FF"/>
                  </a:solidFill>
                </a:uFill>
                <a:latin typeface="Marianne"/>
                <a:cs typeface="Arial" panose="020B0604020202020204" pitchFamily="34" charset="0"/>
              </a:rPr>
              <a:t>Definitions</a:t>
            </a:r>
            <a:r>
              <a:rPr lang="fr-FR" sz="2000" dirty="0">
                <a:solidFill>
                  <a:srgbClr val="8D533E"/>
                </a:solidFill>
                <a:uFill>
                  <a:solidFill>
                    <a:srgbClr val="0000FF"/>
                  </a:solidFill>
                </a:uFill>
                <a:latin typeface="Marianne"/>
                <a:cs typeface="Arial" panose="020B0604020202020204" pitchFamily="34" charset="0"/>
              </a:rPr>
              <a:t> and </a:t>
            </a:r>
            <a:r>
              <a:rPr lang="fr-FR" sz="2000" dirty="0" err="1">
                <a:solidFill>
                  <a:srgbClr val="8D533E"/>
                </a:solidFill>
                <a:uFill>
                  <a:solidFill>
                    <a:srgbClr val="0000FF"/>
                  </a:solidFill>
                </a:uFill>
                <a:latin typeface="Marianne"/>
                <a:cs typeface="Arial" panose="020B0604020202020204" pitchFamily="34" charset="0"/>
              </a:rPr>
              <a:t>pitfalls</a:t>
            </a:r>
            <a:r>
              <a:rPr lang="fr-FR" sz="2000" dirty="0">
                <a:solidFill>
                  <a:srgbClr val="8D533E"/>
                </a:solidFill>
                <a:uFill>
                  <a:solidFill>
                    <a:srgbClr val="0000FF"/>
                  </a:solidFill>
                </a:uFill>
                <a:latin typeface="Marianne"/>
                <a:cs typeface="Arial" panose="020B0604020202020204" pitchFamily="34" charset="0"/>
              </a:rPr>
              <a:t>. </a:t>
            </a:r>
            <a:r>
              <a:rPr lang="fr-FR" sz="2000" i="1" dirty="0">
                <a:solidFill>
                  <a:srgbClr val="8D533E"/>
                </a:solidFill>
                <a:uFill>
                  <a:solidFill>
                    <a:srgbClr val="0000FF"/>
                  </a:solidFill>
                </a:uFill>
                <a:latin typeface="Marianne"/>
                <a:cs typeface="Arial" panose="020B0604020202020204" pitchFamily="34" charset="0"/>
              </a:rPr>
              <a:t>Global Change </a:t>
            </a:r>
            <a:r>
              <a:rPr lang="fr-FR" sz="2000" i="1" dirty="0" err="1">
                <a:solidFill>
                  <a:srgbClr val="8D533E"/>
                </a:solidFill>
                <a:uFill>
                  <a:solidFill>
                    <a:srgbClr val="0000FF"/>
                  </a:solidFill>
                </a:uFill>
                <a:latin typeface="Marianne"/>
                <a:cs typeface="Arial" panose="020B0604020202020204" pitchFamily="34" charset="0"/>
              </a:rPr>
              <a:t>Biology</a:t>
            </a:r>
            <a:r>
              <a:rPr lang="fr-FR" sz="2000" dirty="0">
                <a:solidFill>
                  <a:srgbClr val="8D533E"/>
                </a:solidFill>
                <a:uFill>
                  <a:solidFill>
                    <a:srgbClr val="0000FF"/>
                  </a:solidFill>
                </a:uFill>
                <a:latin typeface="Marianne"/>
                <a:cs typeface="Arial" panose="020B0604020202020204" pitchFamily="34" charset="0"/>
              </a:rPr>
              <a:t> 30(1): e16983. </a:t>
            </a:r>
            <a:r>
              <a:rPr lang="fr-FR" sz="2000" u="sng" dirty="0">
                <a:solidFill>
                  <a:srgbClr val="8D533E"/>
                </a:solidFill>
                <a:uFill>
                  <a:solidFill>
                    <a:srgbClr val="2B7758"/>
                  </a:solidFill>
                </a:uFill>
                <a:latin typeface="Marianne"/>
                <a:cs typeface="Arial" panose="020B0604020202020204" pitchFamily="34" charset="0"/>
                <a:hlinkClick r:id="rId9"/>
              </a:rPr>
              <a:t>https://doi.org/10.1111/gcb.16983</a:t>
            </a:r>
            <a:endParaRPr lang="fr-FR" sz="2000" u="sng" dirty="0">
              <a:solidFill>
                <a:srgbClr val="8D533E"/>
              </a:solidFill>
              <a:uFill>
                <a:solidFill>
                  <a:srgbClr val="2B7758"/>
                </a:solidFill>
              </a:uFill>
              <a:latin typeface="Marianne"/>
              <a:cs typeface="Arial" panose="020B0604020202020204" pitchFamily="34" charset="0"/>
            </a:endParaRP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lang="fr-FR" sz="2000" u="sng" dirty="0">
                <a:solidFill>
                  <a:srgbClr val="2B7758"/>
                </a:solidFill>
                <a:uFill>
                  <a:solidFill>
                    <a:srgbClr val="2B7758"/>
                  </a:solidFill>
                </a:uFill>
                <a:latin typeface="Marianne"/>
                <a:cs typeface="Arial" panose="020B0604020202020204" pitchFamily="34" charset="0"/>
                <a:hlinkClick r:id="rId10">
                  <a:extLst>
                    <a:ext uri="{A12FA001-AC4F-418D-AE19-62706E023703}">
                      <ahyp:hlinkClr xmlns:ahyp="http://schemas.microsoft.com/office/drawing/2018/hyperlinkcolor" val="tx"/>
                    </a:ext>
                  </a:extLst>
                </a:hlinkClick>
              </a:rPr>
              <a:t>https://www.ipcc.ch/site/assets/uploads/2018/08/WGI_AR5_glossary_FR.pdf</a:t>
            </a:r>
            <a:endParaRPr lang="fr-FR" sz="2000" u="sng" dirty="0">
              <a:solidFill>
                <a:srgbClr val="2B7758"/>
              </a:solidFill>
              <a:uFill>
                <a:solidFill>
                  <a:srgbClr val="2B7758"/>
                </a:solidFill>
              </a:uFill>
              <a:latin typeface="Marianne"/>
              <a:cs typeface="Arial" panose="020B0604020202020204" pitchFamily="34" charset="0"/>
            </a:endParaRPr>
          </a:p>
        </p:txBody>
      </p:sp>
      <p:sp>
        <p:nvSpPr>
          <p:cNvPr id="6" name="ZoneTexte 5">
            <a:extLst>
              <a:ext uri="{FF2B5EF4-FFF2-40B4-BE49-F238E27FC236}">
                <a16:creationId xmlns:a16="http://schemas.microsoft.com/office/drawing/2014/main" id="{81E7A0EB-5EAE-1B32-E17C-DC98A645DEF1}"/>
              </a:ext>
            </a:extLst>
          </p:cNvPr>
          <p:cNvSpPr txBox="1"/>
          <p:nvPr/>
        </p:nvSpPr>
        <p:spPr>
          <a:xfrm>
            <a:off x="12598400" y="1826898"/>
            <a:ext cx="10548000" cy="4618830"/>
          </a:xfrm>
          <a:prstGeom prst="rect">
            <a:avLst/>
          </a:prstGeom>
          <a:noFill/>
        </p:spPr>
        <p:txBody>
          <a:bodyPr wrap="square" lIns="46800" tIns="46800" rIns="46800" b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
                  <a:solidFill>
                    <a:srgbClr val="0000FF"/>
                  </a:solidFill>
                </a:uFill>
                <a:latin typeface="Marianne"/>
                <a:cs typeface="Arial" panose="020B0604020202020204" pitchFamily="34" charset="0"/>
              </a:rPr>
              <a:t>Exemples théoriques d'impacts (propres aux sites) des changements de pratiques, sur les réservoirs de carbone du sol et de l'atmosphère, et sur les flux de N</a:t>
            </a:r>
            <a:r>
              <a:rPr kumimoji="0" lang="fr-FR" sz="2400" b="1" i="0" u="none" strike="noStrike" kern="1200" cap="none" spc="0" normalizeH="0" baseline="-25000" noProof="0" dirty="0">
                <a:ln>
                  <a:noFill/>
                </a:ln>
                <a:solidFill>
                  <a:srgbClr val="000000"/>
                </a:solidFill>
                <a:effectLst/>
                <a:uLnTx/>
                <a:uFill>
                  <a:solidFill>
                    <a:srgbClr val="0000FF"/>
                  </a:solidFill>
                </a:uFill>
                <a:latin typeface="Marianne"/>
                <a:cs typeface="Arial" panose="020B0604020202020204" pitchFamily="34" charset="0"/>
              </a:rPr>
              <a:t>2</a:t>
            </a:r>
            <a:r>
              <a:rPr kumimoji="0" lang="fr-FR" sz="2400" b="1" i="0" u="none" strike="noStrike" kern="1200" cap="none" spc="0" normalizeH="0" baseline="0" noProof="0" dirty="0">
                <a:ln>
                  <a:noFill/>
                </a:ln>
                <a:solidFill>
                  <a:srgbClr val="000000"/>
                </a:solidFill>
                <a:effectLst/>
                <a:uLnTx/>
                <a:uFill>
                  <a:solidFill>
                    <a:srgbClr val="0000FF"/>
                  </a:solidFill>
                </a:uFill>
                <a:latin typeface="Marianne"/>
                <a:cs typeface="Arial" panose="020B0604020202020204" pitchFamily="34" charset="0"/>
              </a:rPr>
              <a:t>O</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a:solidFill>
                  <a:srgbClr val="0000FF"/>
                </a:solidFill>
                <a:uFill>
                  <a:solidFill>
                    <a:srgbClr val="0000FF"/>
                  </a:solidFill>
                </a:uFill>
              </a:defRPr>
            </a:pPr>
            <a:r>
              <a:rPr kumimoji="0" lang="fr-FR" sz="2000" b="0" i="0" u="none" strike="noStrike" kern="1200" cap="small" spc="0" normalizeH="0" baseline="0" noProof="0" dirty="0">
                <a:ln>
                  <a:noFill/>
                </a:ln>
                <a:solidFill>
                  <a:srgbClr val="8D533E"/>
                </a:solidFill>
                <a:effectLst/>
                <a:uLnTx/>
                <a:uFill>
                  <a:solidFill>
                    <a:srgbClr val="0000FF"/>
                  </a:solidFill>
                </a:uFill>
                <a:latin typeface="Marianne"/>
                <a:cs typeface="Arial" panose="020B0604020202020204" pitchFamily="34" charset="0"/>
              </a:rPr>
              <a:t>Don A., Seidel F., </a:t>
            </a:r>
            <a:r>
              <a:rPr kumimoji="0" lang="fr-FR" sz="2000" b="0" i="0" u="none" strike="noStrike" kern="1200" cap="small" spc="0" normalizeH="0" baseline="0" noProof="0" dirty="0" err="1">
                <a:ln>
                  <a:noFill/>
                </a:ln>
                <a:solidFill>
                  <a:srgbClr val="8D533E"/>
                </a:solidFill>
                <a:effectLst/>
                <a:uLnTx/>
                <a:uFill>
                  <a:solidFill>
                    <a:srgbClr val="0000FF"/>
                  </a:solidFill>
                </a:uFill>
                <a:latin typeface="Marianne"/>
                <a:cs typeface="Arial" panose="020B0604020202020204" pitchFamily="34" charset="0"/>
              </a:rPr>
              <a:t>Leifeld</a:t>
            </a:r>
            <a:r>
              <a:rPr kumimoji="0" lang="fr-FR" sz="2000" b="0" i="0" u="none" strike="noStrike" kern="1200" cap="small" spc="0" normalizeH="0" baseline="0" noProof="0" dirty="0">
                <a:ln>
                  <a:noFill/>
                </a:ln>
                <a:solidFill>
                  <a:srgbClr val="8D533E"/>
                </a:solidFill>
                <a:effectLst/>
                <a:uLnTx/>
                <a:uFill>
                  <a:solidFill>
                    <a:srgbClr val="0000FF"/>
                  </a:solidFill>
                </a:uFill>
                <a:latin typeface="Marianne"/>
                <a:cs typeface="Arial" panose="020B0604020202020204" pitchFamily="34" charset="0"/>
              </a:rPr>
              <a:t> J., </a:t>
            </a:r>
            <a:r>
              <a:rPr kumimoji="0" lang="fr-FR" sz="2000" b="0" i="0" u="none" strike="noStrike" kern="1200" cap="small" spc="0" normalizeH="0" baseline="0" noProof="0" dirty="0" err="1">
                <a:ln>
                  <a:noFill/>
                </a:ln>
                <a:solidFill>
                  <a:srgbClr val="8D533E"/>
                </a:solidFill>
                <a:effectLst/>
                <a:uLnTx/>
                <a:uFill>
                  <a:solidFill>
                    <a:srgbClr val="0000FF"/>
                  </a:solidFill>
                </a:uFill>
                <a:latin typeface="Marianne"/>
                <a:cs typeface="Arial" panose="020B0604020202020204" pitchFamily="34" charset="0"/>
              </a:rPr>
              <a:t>Kätterer</a:t>
            </a:r>
            <a:r>
              <a:rPr kumimoji="0" lang="fr-FR" sz="2000" b="0" i="0" u="none" strike="noStrike" kern="1200" cap="small" spc="0" normalizeH="0" baseline="0" noProof="0" dirty="0">
                <a:ln>
                  <a:noFill/>
                </a:ln>
                <a:solidFill>
                  <a:srgbClr val="8D533E"/>
                </a:solidFill>
                <a:effectLst/>
                <a:uLnTx/>
                <a:uFill>
                  <a:solidFill>
                    <a:srgbClr val="0000FF"/>
                  </a:solidFill>
                </a:uFill>
                <a:latin typeface="Marianne"/>
                <a:cs typeface="Arial" panose="020B0604020202020204" pitchFamily="34" charset="0"/>
              </a:rPr>
              <a:t> T., Manuel M., Pellerin S., </a:t>
            </a:r>
            <a:r>
              <a:rPr kumimoji="0" lang="fr-FR" sz="2000" b="0" i="0" u="none" strike="noStrike" kern="1200" cap="small" spc="0" normalizeH="0" baseline="0" noProof="0" dirty="0" err="1">
                <a:ln>
                  <a:noFill/>
                </a:ln>
                <a:solidFill>
                  <a:srgbClr val="8D533E"/>
                </a:solidFill>
                <a:effectLst/>
                <a:uLnTx/>
                <a:uFill>
                  <a:solidFill>
                    <a:srgbClr val="0000FF"/>
                  </a:solidFill>
                </a:uFill>
                <a:latin typeface="Marianne"/>
                <a:cs typeface="Arial" panose="020B0604020202020204" pitchFamily="34" charset="0"/>
              </a:rPr>
              <a:t>Emde</a:t>
            </a:r>
            <a:r>
              <a:rPr kumimoji="0" lang="fr-FR" sz="2000" b="0" i="0" u="none" strike="noStrike" kern="1200" cap="small" spc="0" normalizeH="0" baseline="0" noProof="0" dirty="0">
                <a:ln>
                  <a:noFill/>
                </a:ln>
                <a:solidFill>
                  <a:srgbClr val="8D533E"/>
                </a:solidFill>
                <a:effectLst/>
                <a:uLnTx/>
                <a:uFill>
                  <a:solidFill>
                    <a:srgbClr val="0000FF"/>
                  </a:solidFill>
                </a:uFill>
                <a:latin typeface="Marianne"/>
                <a:cs typeface="Arial" panose="020B0604020202020204" pitchFamily="34" charset="0"/>
              </a:rPr>
              <a:t> D., Seitz D. &amp; Chenu C. </a:t>
            </a:r>
            <a:r>
              <a:rPr kumimoji="0" lang="fr-FR"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(2023). Carbon </a:t>
            </a:r>
            <a:r>
              <a:rPr kumimoji="0" lang="fr-FR" sz="2000" b="0" i="0" u="none" strike="noStrike" kern="1200" cap="none" spc="0" normalizeH="0" baseline="0" noProof="0" dirty="0" err="1">
                <a:ln>
                  <a:noFill/>
                </a:ln>
                <a:solidFill>
                  <a:srgbClr val="8D533E"/>
                </a:solidFill>
                <a:effectLst/>
                <a:uLnTx/>
                <a:uFill>
                  <a:solidFill>
                    <a:srgbClr val="0000FF"/>
                  </a:solidFill>
                </a:uFill>
                <a:latin typeface="Marianne"/>
                <a:cs typeface="Arial" panose="020B0604020202020204" pitchFamily="34" charset="0"/>
              </a:rPr>
              <a:t>sequestration</a:t>
            </a:r>
            <a:r>
              <a:rPr kumimoji="0" lang="fr-FR"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 in </a:t>
            </a:r>
            <a:r>
              <a:rPr kumimoji="0" lang="fr-FR" sz="2000" b="0" i="0" u="none" strike="noStrike" kern="1200" cap="none" spc="0" normalizeH="0" baseline="0" noProof="0" dirty="0" err="1">
                <a:ln>
                  <a:noFill/>
                </a:ln>
                <a:solidFill>
                  <a:srgbClr val="8D533E"/>
                </a:solidFill>
                <a:effectLst/>
                <a:uLnTx/>
                <a:uFill>
                  <a:solidFill>
                    <a:srgbClr val="0000FF"/>
                  </a:solidFill>
                </a:uFill>
                <a:latin typeface="Marianne"/>
                <a:cs typeface="Arial" panose="020B0604020202020204" pitchFamily="34" charset="0"/>
              </a:rPr>
              <a:t>soils</a:t>
            </a:r>
            <a:r>
              <a:rPr kumimoji="0" lang="fr-FR"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 and </a:t>
            </a:r>
            <a:r>
              <a:rPr kumimoji="0" lang="fr-FR" sz="2000" b="0" i="0" u="none" strike="noStrike" kern="1200" cap="none" spc="0" normalizeH="0" baseline="0" noProof="0" dirty="0" err="1">
                <a:ln>
                  <a:noFill/>
                </a:ln>
                <a:solidFill>
                  <a:srgbClr val="8D533E"/>
                </a:solidFill>
                <a:effectLst/>
                <a:uLnTx/>
                <a:uFill>
                  <a:solidFill>
                    <a:srgbClr val="0000FF"/>
                  </a:solidFill>
                </a:uFill>
                <a:latin typeface="Marianne"/>
                <a:cs typeface="Arial" panose="020B0604020202020204" pitchFamily="34" charset="0"/>
              </a:rPr>
              <a:t>climate</a:t>
            </a:r>
            <a:r>
              <a:rPr kumimoji="0" lang="fr-FR"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 change mitigation - </a:t>
            </a:r>
            <a:r>
              <a:rPr kumimoji="0" lang="fr-FR" sz="2000" b="0" i="0" u="none" strike="noStrike" kern="1200" cap="none" spc="0" normalizeH="0" baseline="0" noProof="0" dirty="0" err="1">
                <a:ln>
                  <a:noFill/>
                </a:ln>
                <a:solidFill>
                  <a:srgbClr val="8D533E"/>
                </a:solidFill>
                <a:effectLst/>
                <a:uLnTx/>
                <a:uFill>
                  <a:solidFill>
                    <a:srgbClr val="0000FF"/>
                  </a:solidFill>
                </a:uFill>
                <a:latin typeface="Marianne"/>
                <a:cs typeface="Arial" panose="020B0604020202020204" pitchFamily="34" charset="0"/>
              </a:rPr>
              <a:t>Definitions</a:t>
            </a:r>
            <a:r>
              <a:rPr kumimoji="0" lang="fr-FR"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 and </a:t>
            </a:r>
            <a:r>
              <a:rPr kumimoji="0" lang="fr-FR" sz="2000" b="0" i="0" u="none" strike="noStrike" kern="1200" cap="none" spc="0" normalizeH="0" baseline="0" noProof="0" dirty="0" err="1">
                <a:ln>
                  <a:noFill/>
                </a:ln>
                <a:solidFill>
                  <a:srgbClr val="8D533E"/>
                </a:solidFill>
                <a:effectLst/>
                <a:uLnTx/>
                <a:uFill>
                  <a:solidFill>
                    <a:srgbClr val="0000FF"/>
                  </a:solidFill>
                </a:uFill>
                <a:latin typeface="Marianne"/>
                <a:cs typeface="Arial" panose="020B0604020202020204" pitchFamily="34" charset="0"/>
              </a:rPr>
              <a:t>pitfalls</a:t>
            </a:r>
            <a:r>
              <a:rPr kumimoji="0" lang="fr-FR"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 </a:t>
            </a:r>
            <a:r>
              <a:rPr kumimoji="0" lang="fr-FR" sz="2000" b="0" i="1"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Global Change </a:t>
            </a:r>
            <a:r>
              <a:rPr kumimoji="0" lang="fr-FR" sz="2000" b="0" i="1" u="none" strike="noStrike" kern="1200" cap="none" spc="0" normalizeH="0" baseline="0" noProof="0" dirty="0" err="1">
                <a:ln>
                  <a:noFill/>
                </a:ln>
                <a:solidFill>
                  <a:srgbClr val="8D533E"/>
                </a:solidFill>
                <a:effectLst/>
                <a:uLnTx/>
                <a:uFill>
                  <a:solidFill>
                    <a:srgbClr val="0000FF"/>
                  </a:solidFill>
                </a:uFill>
                <a:latin typeface="Marianne"/>
                <a:cs typeface="Arial" panose="020B0604020202020204" pitchFamily="34" charset="0"/>
              </a:rPr>
              <a:t>Biology</a:t>
            </a:r>
            <a:r>
              <a:rPr kumimoji="0" lang="fr-FR" sz="2000" b="0" i="0" u="none" strike="noStrike" kern="1200" cap="none" spc="0" normalizeH="0" baseline="0" noProof="0" dirty="0">
                <a:ln>
                  <a:noFill/>
                </a:ln>
                <a:solidFill>
                  <a:srgbClr val="8D533E"/>
                </a:solidFill>
                <a:effectLst/>
                <a:uLnTx/>
                <a:uFill>
                  <a:solidFill>
                    <a:srgbClr val="0000FF"/>
                  </a:solidFill>
                </a:uFill>
                <a:latin typeface="Marianne"/>
                <a:cs typeface="Arial" panose="020B0604020202020204" pitchFamily="34" charset="0"/>
              </a:rPr>
              <a:t> 30(1): e16983. </a:t>
            </a:r>
            <a:r>
              <a:rPr kumimoji="0" lang="fr-FR" sz="2000" b="0" i="0" u="sng" strike="noStrike" kern="1200" cap="none" spc="0" normalizeH="0" baseline="0" noProof="0" dirty="0">
                <a:ln>
                  <a:noFill/>
                </a:ln>
                <a:solidFill>
                  <a:srgbClr val="8D533E"/>
                </a:solidFill>
                <a:effectLst/>
                <a:uLnTx/>
                <a:uFill>
                  <a:solidFill>
                    <a:srgbClr val="2B7758"/>
                  </a:solidFill>
                </a:uFill>
                <a:latin typeface="Marianne"/>
                <a:cs typeface="Arial" panose="020B0604020202020204" pitchFamily="34" charset="0"/>
                <a:hlinkClick r:id="rId9"/>
              </a:rPr>
              <a:t>https://doi.org/10.1111/gcb.16983</a:t>
            </a:r>
            <a:endParaRPr kumimoji="0" lang="fr-FR" sz="2000" b="0" i="0" u="sng" strike="noStrike" kern="1200" cap="none" spc="0" normalizeH="0" baseline="0" noProof="0" dirty="0">
              <a:ln>
                <a:noFill/>
              </a:ln>
              <a:solidFill>
                <a:srgbClr val="8D533E"/>
              </a:solidFill>
              <a:effectLst/>
              <a:uLnTx/>
              <a:uFill>
                <a:solidFill>
                  <a:srgbClr val="2B7758"/>
                </a:solidFill>
              </a:uFill>
              <a:latin typeface="Marianne"/>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Marianne"/>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
                  <a:solidFill>
                    <a:srgbClr val="0000FF"/>
                  </a:solidFill>
                </a:uFill>
                <a:latin typeface="Marianne"/>
                <a:cs typeface="Arial" panose="020B0604020202020204" pitchFamily="34" charset="0"/>
              </a:rPr>
              <a:t>Certaines pratiques apportent des </a:t>
            </a:r>
            <a:r>
              <a:rPr kumimoji="0" lang="fr-FR" sz="2400" b="1" i="0" u="none" strike="noStrike" kern="1200" cap="none" spc="0" normalizeH="0" baseline="0" noProof="0" dirty="0" err="1">
                <a:ln>
                  <a:noFill/>
                </a:ln>
                <a:solidFill>
                  <a:srgbClr val="000000"/>
                </a:solidFill>
                <a:effectLst/>
                <a:uLnTx/>
                <a:uFill>
                  <a:solidFill>
                    <a:srgbClr val="0000FF"/>
                  </a:solidFill>
                </a:uFill>
                <a:latin typeface="Marianne"/>
                <a:cs typeface="Arial" panose="020B0604020202020204" pitchFamily="34" charset="0"/>
              </a:rPr>
              <a:t>co</a:t>
            </a:r>
            <a:r>
              <a:rPr kumimoji="0" lang="fr-FR" sz="2400" b="1" i="0" u="none" strike="noStrike" kern="1200" cap="none" spc="0" normalizeH="0" baseline="0" noProof="0" dirty="0">
                <a:ln>
                  <a:noFill/>
                </a:ln>
                <a:solidFill>
                  <a:srgbClr val="000000"/>
                </a:solidFill>
                <a:effectLst/>
                <a:uLnTx/>
                <a:uFill>
                  <a:solidFill>
                    <a:srgbClr val="0000FF"/>
                  </a:solidFill>
                </a:uFill>
                <a:latin typeface="Marianne"/>
                <a:cs typeface="Arial" panose="020B0604020202020204" pitchFamily="34" charset="0"/>
              </a:rPr>
              <a:t>-bénéfices associés à la protection ou l'augmentation des stocks de carbone organique dans l'écosystème</a:t>
            </a:r>
          </a:p>
          <a:p>
            <a:pPr marL="449263" marR="0" lvl="0" indent="-449263" algn="l" defTabSz="914400" rtl="0" eaLnBrk="1" fontAlgn="auto" latinLnBrk="0" hangingPunct="1">
              <a:lnSpc>
                <a:spcPct val="100000"/>
              </a:lnSpc>
              <a:spcBef>
                <a:spcPts val="600"/>
              </a:spcBef>
              <a:spcAft>
                <a:spcPts val="0"/>
              </a:spcAft>
              <a:buClrTx/>
              <a:buSzPct val="150000"/>
              <a:buFont typeface="Webdings" panose="05030102010509060703" pitchFamily="18" charset="2"/>
              <a:buChar char=""/>
              <a:tabLst/>
              <a:defRPr sz="1800" u="sng">
                <a:solidFill>
                  <a:srgbClr val="0000FF"/>
                </a:solidFill>
                <a:uFill>
                  <a:solidFill>
                    <a:srgbClr val="0000FF"/>
                  </a:solidFill>
                </a:uFill>
              </a:defRPr>
            </a:pPr>
            <a:r>
              <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hlinkClick r:id="rId4">
                  <a:extLst>
                    <a:ext uri="{A12FA001-AC4F-418D-AE19-62706E023703}">
                      <ahyp:hlinkClr xmlns:ahyp="http://schemas.microsoft.com/office/drawing/2018/hyperlinkcolor" val="tx"/>
                    </a:ext>
                  </a:extLst>
                </a:hlinkClick>
              </a:rPr>
              <a:t>https://www.inrae.fr/sites/default/files/pdf/etude-4-pour-1000-resume-en-francais-pdf-1_0.pdf</a:t>
            </a:r>
            <a:endParaRPr kumimoji="0" lang="fr-FR" sz="2000" b="0" i="0" u="sng" strike="noStrike" kern="1200" cap="none" spc="0" normalizeH="0" baseline="0" noProof="0" dirty="0">
              <a:ln>
                <a:noFill/>
              </a:ln>
              <a:solidFill>
                <a:srgbClr val="2B7758"/>
              </a:solidFill>
              <a:effectLst/>
              <a:uLnTx/>
              <a:uFill>
                <a:solidFill>
                  <a:srgbClr val="2B7758"/>
                </a:solidFill>
              </a:uFill>
              <a:latin typeface="Marianne"/>
              <a:cs typeface="Arial" panose="020B0604020202020204" pitchFamily="34" charset="0"/>
            </a:endParaRPr>
          </a:p>
        </p:txBody>
      </p:sp>
      <p:cxnSp>
        <p:nvCxnSpPr>
          <p:cNvPr id="7" name="Connecteur droit 6">
            <a:extLst>
              <a:ext uri="{FF2B5EF4-FFF2-40B4-BE49-F238E27FC236}">
                <a16:creationId xmlns:a16="http://schemas.microsoft.com/office/drawing/2014/main" id="{EF3BA108-59BA-1BF3-FDB1-B26AB1631047}"/>
              </a:ext>
            </a:extLst>
          </p:cNvPr>
          <p:cNvCxnSpPr/>
          <p:nvPr/>
        </p:nvCxnSpPr>
        <p:spPr>
          <a:xfrm>
            <a:off x="12192000" y="1728086"/>
            <a:ext cx="0" cy="11408228"/>
          </a:xfrm>
          <a:prstGeom prst="line">
            <a:avLst/>
          </a:prstGeom>
          <a:ln w="76200">
            <a:solidFill>
              <a:srgbClr val="2B77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089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CC38A1DF-D52F-BDA7-73DE-FE8305FC6086}"/>
              </a:ext>
            </a:extLst>
          </p:cNvPr>
          <p:cNvSpPr>
            <a:spLocks noGrp="1"/>
          </p:cNvSpPr>
          <p:nvPr>
            <p:ph type="title"/>
          </p:nvPr>
        </p:nvSpPr>
        <p:spPr>
          <a:xfrm>
            <a:off x="6081713" y="5989637"/>
            <a:ext cx="12880843" cy="2275041"/>
          </a:xfrm>
        </p:spPr>
        <p:txBody>
          <a:bodyPr wrap="square">
            <a:spAutoFit/>
          </a:bodyPr>
          <a:lstStyle/>
          <a:p>
            <a:r>
              <a:rPr lang="fr-FR" dirty="0"/>
              <a:t>Présentation de l'écosystème : définitions et chiffres-clés</a:t>
            </a:r>
          </a:p>
        </p:txBody>
      </p:sp>
    </p:spTree>
    <p:extLst>
      <p:ext uri="{BB962C8B-B14F-4D97-AF65-F5344CB8AC3E}">
        <p14:creationId xmlns:p14="http://schemas.microsoft.com/office/powerpoint/2010/main" val="344935437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éfinition de zones agricoles :…">
            <a:extLst>
              <a:ext uri="{FF2B5EF4-FFF2-40B4-BE49-F238E27FC236}">
                <a16:creationId xmlns:a16="http://schemas.microsoft.com/office/drawing/2014/main" id="{26D05CB7-C131-3CEF-F713-D9F0DDA0DD27}"/>
              </a:ext>
            </a:extLst>
          </p:cNvPr>
          <p:cNvSpPr txBox="1"/>
          <p:nvPr/>
        </p:nvSpPr>
        <p:spPr>
          <a:xfrm>
            <a:off x="4360776" y="1666650"/>
            <a:ext cx="15649949" cy="862648"/>
          </a:xfrm>
          <a:prstGeom prst="roundRect">
            <a:avLst/>
          </a:prstGeom>
          <a:solidFill>
            <a:srgbClr val="8D533E">
              <a:alpha val="10000"/>
            </a:srgbClr>
          </a:solidFill>
          <a:ln w="381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lvl="1" algn="ctr">
              <a:buClr>
                <a:srgbClr val="000000"/>
              </a:buClr>
              <a:buSzPct val="100000"/>
              <a:defRPr sz="3600" b="1" i="1">
                <a:solidFill>
                  <a:srgbClr val="000000"/>
                </a:solidFill>
              </a:defRPr>
            </a:pPr>
            <a:r>
              <a:rPr sz="4400" dirty="0" err="1">
                <a:solidFill>
                  <a:srgbClr val="8D533E"/>
                </a:solidFill>
                <a:cs typeface="Arial" panose="020B0604020202020204" pitchFamily="34" charset="0"/>
              </a:rPr>
              <a:t>Terres</a:t>
            </a:r>
            <a:r>
              <a:rPr sz="4400" dirty="0">
                <a:solidFill>
                  <a:srgbClr val="8D533E"/>
                </a:solidFill>
                <a:cs typeface="Arial" panose="020B0604020202020204" pitchFamily="34" charset="0"/>
              </a:rPr>
              <a:t> </a:t>
            </a:r>
            <a:r>
              <a:rPr sz="4400" dirty="0" err="1">
                <a:solidFill>
                  <a:srgbClr val="8D533E"/>
                </a:solidFill>
                <a:cs typeface="Arial" panose="020B0604020202020204" pitchFamily="34" charset="0"/>
              </a:rPr>
              <a:t>cultivées</a:t>
            </a:r>
            <a:r>
              <a:rPr sz="4400" dirty="0">
                <a:solidFill>
                  <a:srgbClr val="8D533E"/>
                </a:solidFill>
                <a:cs typeface="Arial" panose="020B0604020202020204" pitchFamily="34" charset="0"/>
              </a:rPr>
              <a:t> = </a:t>
            </a:r>
            <a:r>
              <a:rPr sz="4400" dirty="0" err="1">
                <a:solidFill>
                  <a:srgbClr val="8D533E"/>
                </a:solidFill>
                <a:cs typeface="Arial" panose="020B0604020202020204" pitchFamily="34" charset="0"/>
              </a:rPr>
              <a:t>Terres</a:t>
            </a:r>
            <a:r>
              <a:rPr sz="4400" dirty="0">
                <a:solidFill>
                  <a:srgbClr val="8D533E"/>
                </a:solidFill>
                <a:cs typeface="Arial" panose="020B0604020202020204" pitchFamily="34" charset="0"/>
              </a:rPr>
              <a:t> </a:t>
            </a:r>
            <a:r>
              <a:rPr sz="4400" dirty="0" err="1">
                <a:solidFill>
                  <a:srgbClr val="8D533E"/>
                </a:solidFill>
                <a:cs typeface="Arial" panose="020B0604020202020204" pitchFamily="34" charset="0"/>
              </a:rPr>
              <a:t>arables</a:t>
            </a:r>
            <a:r>
              <a:rPr sz="4400" dirty="0">
                <a:solidFill>
                  <a:srgbClr val="8D533E"/>
                </a:solidFill>
                <a:cs typeface="Arial" panose="020B0604020202020204" pitchFamily="34" charset="0"/>
              </a:rPr>
              <a:t> + Cultures </a:t>
            </a:r>
            <a:r>
              <a:rPr sz="4400" dirty="0" err="1">
                <a:solidFill>
                  <a:srgbClr val="8D533E"/>
                </a:solidFill>
                <a:cs typeface="Arial" panose="020B0604020202020204" pitchFamily="34" charset="0"/>
              </a:rPr>
              <a:t>permanentes</a:t>
            </a:r>
            <a:endParaRPr sz="4400" dirty="0">
              <a:solidFill>
                <a:srgbClr val="8D533E"/>
              </a:solidFill>
              <a:cs typeface="Arial" panose="020B0604020202020204" pitchFamily="34" charset="0"/>
            </a:endParaRPr>
          </a:p>
        </p:txBody>
      </p:sp>
      <p:sp>
        <p:nvSpPr>
          <p:cNvPr id="8" name="Champ de sorgho…">
            <a:extLst>
              <a:ext uri="{FF2B5EF4-FFF2-40B4-BE49-F238E27FC236}">
                <a16:creationId xmlns:a16="http://schemas.microsoft.com/office/drawing/2014/main" id="{956F31F3-F911-6A5F-6FE1-4633D2262A33}"/>
              </a:ext>
            </a:extLst>
          </p:cNvPr>
          <p:cNvSpPr txBox="1"/>
          <p:nvPr/>
        </p:nvSpPr>
        <p:spPr>
          <a:xfrm>
            <a:off x="8585750" y="12743850"/>
            <a:ext cx="4194250" cy="518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2700" b="1">
                <a:solidFill>
                  <a:srgbClr val="FFFFFF"/>
                </a:solidFill>
                <a:latin typeface="+mj-lt"/>
                <a:ea typeface="+mj-ea"/>
                <a:cs typeface="+mj-cs"/>
                <a:sym typeface="Helvetica"/>
              </a:defRPr>
            </a:pPr>
            <a:r>
              <a:rPr dirty="0">
                <a:solidFill>
                  <a:srgbClr val="8D533E"/>
                </a:solidFill>
                <a:cs typeface="Arial" panose="020B0604020202020204" pitchFamily="34" charset="0"/>
              </a:rPr>
              <a:t>Champ de</a:t>
            </a:r>
            <a:r>
              <a:rPr lang="fr-FR" dirty="0">
                <a:solidFill>
                  <a:srgbClr val="8D533E"/>
                </a:solidFill>
                <a:cs typeface="Arial" panose="020B0604020202020204" pitchFamily="34" charset="0"/>
              </a:rPr>
              <a:t> miscanthus</a:t>
            </a:r>
            <a:endParaRPr dirty="0">
              <a:solidFill>
                <a:srgbClr val="8D533E"/>
              </a:solidFill>
              <a:cs typeface="Arial" panose="020B0604020202020204" pitchFamily="34" charset="0"/>
            </a:endParaRPr>
          </a:p>
        </p:txBody>
      </p:sp>
      <p:pic>
        <p:nvPicPr>
          <p:cNvPr id="5" name="Image">
            <a:extLst>
              <a:ext uri="{FF2B5EF4-FFF2-40B4-BE49-F238E27FC236}">
                <a16:creationId xmlns:a16="http://schemas.microsoft.com/office/drawing/2014/main" id="{0F70AFD9-707B-7ABF-B99D-023064CC1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6000" y="7922701"/>
            <a:ext cx="7200000" cy="4824000"/>
          </a:xfrm>
          <a:prstGeom prst="rect">
            <a:avLst/>
          </a:prstGeom>
          <a:ln w="12700">
            <a:miter lim="400000"/>
          </a:ln>
        </p:spPr>
      </p:pic>
      <p:pic>
        <p:nvPicPr>
          <p:cNvPr id="7" name="Image">
            <a:extLst>
              <a:ext uri="{FF2B5EF4-FFF2-40B4-BE49-F238E27FC236}">
                <a16:creationId xmlns:a16="http://schemas.microsoft.com/office/drawing/2014/main" id="{E83FAA14-8F8E-CEEA-1E0E-49026384DD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85750" y="7922701"/>
            <a:ext cx="7200000" cy="4824000"/>
          </a:xfrm>
          <a:prstGeom prst="rect">
            <a:avLst/>
          </a:prstGeom>
          <a:ln w="12700">
            <a:miter lim="400000"/>
          </a:ln>
        </p:spPr>
      </p:pic>
      <p:pic>
        <p:nvPicPr>
          <p:cNvPr id="9" name="Image">
            <a:extLst>
              <a:ext uri="{FF2B5EF4-FFF2-40B4-BE49-F238E27FC236}">
                <a16:creationId xmlns:a16="http://schemas.microsoft.com/office/drawing/2014/main" id="{03F8F774-36D0-8F3B-8132-30D97217731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326000" y="7917996"/>
            <a:ext cx="7200000" cy="4824000"/>
          </a:xfrm>
          <a:prstGeom prst="rect">
            <a:avLst/>
          </a:prstGeom>
          <a:ln w="12700">
            <a:miter lim="400000"/>
          </a:ln>
        </p:spPr>
      </p:pic>
      <p:sp>
        <p:nvSpPr>
          <p:cNvPr id="10" name="Champ de colza…">
            <a:extLst>
              <a:ext uri="{FF2B5EF4-FFF2-40B4-BE49-F238E27FC236}">
                <a16:creationId xmlns:a16="http://schemas.microsoft.com/office/drawing/2014/main" id="{AE954F87-77B0-BE21-BE39-3B36C3BB37E3}"/>
              </a:ext>
            </a:extLst>
          </p:cNvPr>
          <p:cNvSpPr txBox="1"/>
          <p:nvPr/>
        </p:nvSpPr>
        <p:spPr>
          <a:xfrm>
            <a:off x="16326000" y="12743850"/>
            <a:ext cx="3442447" cy="518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2700" b="1">
                <a:solidFill>
                  <a:srgbClr val="FFFFFF"/>
                </a:solidFill>
                <a:latin typeface="+mj-lt"/>
                <a:ea typeface="+mj-ea"/>
                <a:cs typeface="+mj-cs"/>
                <a:sym typeface="Helvetica"/>
              </a:defRPr>
            </a:pPr>
            <a:r>
              <a:rPr dirty="0">
                <a:solidFill>
                  <a:srgbClr val="8D533E"/>
                </a:solidFill>
                <a:cs typeface="Arial" panose="020B0604020202020204" pitchFamily="34" charset="0"/>
              </a:rPr>
              <a:t>Champ de colza</a:t>
            </a:r>
          </a:p>
        </p:txBody>
      </p:sp>
      <p:sp>
        <p:nvSpPr>
          <p:cNvPr id="17" name="Titre 16">
            <a:extLst>
              <a:ext uri="{FF2B5EF4-FFF2-40B4-BE49-F238E27FC236}">
                <a16:creationId xmlns:a16="http://schemas.microsoft.com/office/drawing/2014/main" id="{CE6A2681-6AA4-0F92-0B02-93C61573C1AE}"/>
              </a:ext>
            </a:extLst>
          </p:cNvPr>
          <p:cNvSpPr>
            <a:spLocks noGrp="1"/>
          </p:cNvSpPr>
          <p:nvPr>
            <p:ph type="title"/>
          </p:nvPr>
        </p:nvSpPr>
        <p:spPr/>
        <p:txBody>
          <a:bodyPr/>
          <a:lstStyle/>
          <a:p>
            <a:r>
              <a:rPr lang="fr-FR" dirty="0"/>
              <a:t>Définition des terres cultivées de la FAO</a:t>
            </a:r>
          </a:p>
        </p:txBody>
      </p:sp>
      <p:sp>
        <p:nvSpPr>
          <p:cNvPr id="11" name="ZoneTexte 10">
            <a:extLst>
              <a:ext uri="{FF2B5EF4-FFF2-40B4-BE49-F238E27FC236}">
                <a16:creationId xmlns:a16="http://schemas.microsoft.com/office/drawing/2014/main" id="{95FD3BFB-9B8F-2A24-8487-18580325AE0C}"/>
              </a:ext>
            </a:extLst>
          </p:cNvPr>
          <p:cNvSpPr txBox="1"/>
          <p:nvPr/>
        </p:nvSpPr>
        <p:spPr>
          <a:xfrm>
            <a:off x="845500" y="12743850"/>
            <a:ext cx="7200000" cy="517283"/>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Paysage de polycultures</a:t>
            </a:r>
            <a:endParaRPr lang="fr-FR" dirty="0">
              <a:solidFill>
                <a:srgbClr val="8D533E"/>
              </a:solidFill>
              <a:latin typeface="+mj-lt"/>
              <a:ea typeface="+mj-ea"/>
              <a:cs typeface="Arial" panose="020B0604020202020204" pitchFamily="34" charset="0"/>
            </a:endParaRPr>
          </a:p>
        </p:txBody>
      </p:sp>
      <p:sp>
        <p:nvSpPr>
          <p:cNvPr id="23" name="Rectangle 22">
            <a:extLst>
              <a:ext uri="{FF2B5EF4-FFF2-40B4-BE49-F238E27FC236}">
                <a16:creationId xmlns:a16="http://schemas.microsoft.com/office/drawing/2014/main" id="{580F85B9-1EFE-B036-6FC8-AC21308B4AEB}"/>
              </a:ext>
            </a:extLst>
          </p:cNvPr>
          <p:cNvSpPr/>
          <p:nvPr/>
        </p:nvSpPr>
        <p:spPr>
          <a:xfrm>
            <a:off x="1260000" y="3034649"/>
            <a:ext cx="216000" cy="4392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4" name="Rectangle 23">
            <a:extLst>
              <a:ext uri="{FF2B5EF4-FFF2-40B4-BE49-F238E27FC236}">
                <a16:creationId xmlns:a16="http://schemas.microsoft.com/office/drawing/2014/main" id="{CC3926A4-5235-9D52-CD66-C9C8C663AB6F}"/>
              </a:ext>
            </a:extLst>
          </p:cNvPr>
          <p:cNvSpPr/>
          <p:nvPr/>
        </p:nvSpPr>
        <p:spPr>
          <a:xfrm>
            <a:off x="12780000" y="3034649"/>
            <a:ext cx="216000" cy="4392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7" name="ZoneTexte 26">
            <a:extLst>
              <a:ext uri="{FF2B5EF4-FFF2-40B4-BE49-F238E27FC236}">
                <a16:creationId xmlns:a16="http://schemas.microsoft.com/office/drawing/2014/main" id="{E9EDBF47-A8EB-8652-2D17-69D66D7641A1}"/>
              </a:ext>
            </a:extLst>
          </p:cNvPr>
          <p:cNvSpPr txBox="1"/>
          <p:nvPr/>
        </p:nvSpPr>
        <p:spPr>
          <a:xfrm>
            <a:off x="3588463" y="1274385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BOUCHERY Yves</a:t>
            </a:r>
            <a:endParaRPr lang="fr-FR" sz="1600" dirty="0">
              <a:solidFill>
                <a:schemeClr val="bg1">
                  <a:lumMod val="65000"/>
                </a:schemeClr>
              </a:solidFill>
              <a:cs typeface="Arial" panose="020B0604020202020204" pitchFamily="34" charset="0"/>
            </a:endParaRPr>
          </a:p>
        </p:txBody>
      </p:sp>
      <p:sp>
        <p:nvSpPr>
          <p:cNvPr id="28" name="ZoneTexte 27">
            <a:extLst>
              <a:ext uri="{FF2B5EF4-FFF2-40B4-BE49-F238E27FC236}">
                <a16:creationId xmlns:a16="http://schemas.microsoft.com/office/drawing/2014/main" id="{5C156EB7-8EDF-4E29-7087-F59D1FB86EE8}"/>
              </a:ext>
            </a:extLst>
          </p:cNvPr>
          <p:cNvSpPr txBox="1"/>
          <p:nvPr/>
        </p:nvSpPr>
        <p:spPr>
          <a:xfrm>
            <a:off x="11334922" y="1274385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CHARTIER Michel</a:t>
            </a:r>
          </a:p>
        </p:txBody>
      </p:sp>
      <p:sp>
        <p:nvSpPr>
          <p:cNvPr id="30" name="ZoneTexte 29">
            <a:extLst>
              <a:ext uri="{FF2B5EF4-FFF2-40B4-BE49-F238E27FC236}">
                <a16:creationId xmlns:a16="http://schemas.microsoft.com/office/drawing/2014/main" id="{D7786C62-B758-01FA-1204-C7FEB0E6DCF5}"/>
              </a:ext>
            </a:extLst>
          </p:cNvPr>
          <p:cNvSpPr txBox="1"/>
          <p:nvPr/>
        </p:nvSpPr>
        <p:spPr>
          <a:xfrm>
            <a:off x="19080713" y="1274385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 SAVIN Alexandre</a:t>
            </a:r>
          </a:p>
        </p:txBody>
      </p:sp>
      <p:sp>
        <p:nvSpPr>
          <p:cNvPr id="4" name="ZoneTexte 3">
            <a:extLst>
              <a:ext uri="{FF2B5EF4-FFF2-40B4-BE49-F238E27FC236}">
                <a16:creationId xmlns:a16="http://schemas.microsoft.com/office/drawing/2014/main" id="{5185A4D5-AE71-8DED-C431-27BAB1D68106}"/>
              </a:ext>
            </a:extLst>
          </p:cNvPr>
          <p:cNvSpPr txBox="1"/>
          <p:nvPr/>
        </p:nvSpPr>
        <p:spPr>
          <a:xfrm>
            <a:off x="13308000" y="3034649"/>
            <a:ext cx="9816000" cy="4447371"/>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Cultures permanentes</a:t>
            </a:r>
          </a:p>
          <a:p>
            <a:pPr algn="l"/>
            <a:r>
              <a:rPr lang="fr-FR" sz="3000" dirty="0">
                <a:solidFill>
                  <a:srgbClr val="000000"/>
                </a:solidFill>
                <a:cs typeface="Arial" panose="020B0604020202020204" pitchFamily="34" charset="0"/>
              </a:rPr>
              <a:t>Terres affectées aux </a:t>
            </a:r>
            <a:r>
              <a:rPr lang="fr-FR" sz="3000" b="1" dirty="0">
                <a:solidFill>
                  <a:srgbClr val="000000"/>
                </a:solidFill>
                <a:cs typeface="Arial" panose="020B0604020202020204" pitchFamily="34" charset="0"/>
              </a:rPr>
              <a:t>cultures qui occupent les terres pour de longues périodes et ne nécessitent pas d'être replantées après chaque récolte</a:t>
            </a:r>
            <a:r>
              <a:rPr lang="fr-FR" sz="3000" dirty="0">
                <a:solidFill>
                  <a:srgbClr val="000000"/>
                </a:solidFill>
                <a:cs typeface="Arial" panose="020B0604020202020204" pitchFamily="34" charset="0"/>
              </a:rPr>
              <a:t>, telles que le cacao, le café et le caoutchouc ; cette catégorie inclut les terres sous arbustes de haies, arbres fruitiers, arbres à noix et vignes, mais </a:t>
            </a:r>
            <a:r>
              <a:rPr lang="fr-FR" sz="3000" b="1" dirty="0">
                <a:solidFill>
                  <a:srgbClr val="000000"/>
                </a:solidFill>
                <a:cs typeface="Arial" panose="020B0604020202020204" pitchFamily="34" charset="0"/>
              </a:rPr>
              <a:t>exclut les terres plantées d'arbres cultivés pour le bois de chauffage et le bois d'</a:t>
            </a:r>
            <a:r>
              <a:rPr lang="fr-FR" sz="3000" b="1" spc="-600" dirty="0" err="1">
                <a:solidFill>
                  <a:srgbClr val="000000"/>
                </a:solidFill>
                <a:cs typeface="Arial" panose="020B0604020202020204" pitchFamily="34" charset="0"/>
              </a:rPr>
              <a:t>o</a:t>
            </a:r>
            <a:r>
              <a:rPr lang="fr-FR" sz="3000" b="1" dirty="0" err="1">
                <a:solidFill>
                  <a:srgbClr val="000000"/>
                </a:solidFill>
                <a:cs typeface="Arial" panose="020B0604020202020204" pitchFamily="34" charset="0"/>
              </a:rPr>
              <a:t>euvre</a:t>
            </a:r>
            <a:r>
              <a:rPr lang="fr-FR" sz="3000" dirty="0">
                <a:solidFill>
                  <a:srgbClr val="000000"/>
                </a:solidFill>
                <a:cs typeface="Arial" panose="020B0604020202020204" pitchFamily="34" charset="0"/>
              </a:rPr>
              <a:t>.</a:t>
            </a:r>
          </a:p>
        </p:txBody>
      </p:sp>
      <p:sp>
        <p:nvSpPr>
          <p:cNvPr id="13" name="ZoneTexte 12">
            <a:extLst>
              <a:ext uri="{FF2B5EF4-FFF2-40B4-BE49-F238E27FC236}">
                <a16:creationId xmlns:a16="http://schemas.microsoft.com/office/drawing/2014/main" id="{55310014-326C-EBDA-5E83-E1F551386384}"/>
              </a:ext>
            </a:extLst>
          </p:cNvPr>
          <p:cNvSpPr txBox="1"/>
          <p:nvPr/>
        </p:nvSpPr>
        <p:spPr>
          <a:xfrm>
            <a:off x="1799999" y="3034650"/>
            <a:ext cx="9983241" cy="4447371"/>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Terres arables</a:t>
            </a:r>
          </a:p>
          <a:p>
            <a:pPr algn="l"/>
            <a:r>
              <a:rPr lang="fr-FR" sz="3000" dirty="0">
                <a:solidFill>
                  <a:srgbClr val="000000"/>
                </a:solidFill>
                <a:cs typeface="Arial" panose="020B0604020202020204" pitchFamily="34" charset="0"/>
              </a:rPr>
              <a:t>Terres affectées aux </a:t>
            </a:r>
            <a:r>
              <a:rPr lang="fr-FR" sz="3000" b="1" dirty="0">
                <a:solidFill>
                  <a:srgbClr val="000000"/>
                </a:solidFill>
                <a:cs typeface="Arial" panose="020B0604020202020204" pitchFamily="34" charset="0"/>
              </a:rPr>
              <a:t>cultures temporaires, prairies temporaires à faucher ou pâturer, jardins maraîchers ou potagers et terres en jachère temporaire </a:t>
            </a:r>
            <a:r>
              <a:rPr lang="fr-FR" sz="3000" dirty="0">
                <a:solidFill>
                  <a:srgbClr val="000000"/>
                </a:solidFill>
                <a:cs typeface="Arial" panose="020B0604020202020204" pitchFamily="34" charset="0"/>
              </a:rPr>
              <a:t>(moins de cinq ans). Les terres abandonnées résultant de cultures itinérantes ne sont pas inclues dans cette catégorie. Les données pour les terres arables ne visent pas à indiquer la quantité de terres qui sont potentiellement cultivables.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p:txBody>
          <a:bodyPr/>
          <a:lstStyle/>
          <a:p>
            <a:r>
              <a:rPr lang="fr-FR" dirty="0"/>
              <a:t>Les terres cultivées dans le monde</a:t>
            </a:r>
          </a:p>
        </p:txBody>
      </p:sp>
      <p:sp>
        <p:nvSpPr>
          <p:cNvPr id="9" name="ZoneTexte 8">
            <a:extLst>
              <a:ext uri="{FF2B5EF4-FFF2-40B4-BE49-F238E27FC236}">
                <a16:creationId xmlns:a16="http://schemas.microsoft.com/office/drawing/2014/main" id="{08DE5D47-1EC8-57C0-A5B3-8F8754473755}"/>
              </a:ext>
            </a:extLst>
          </p:cNvPr>
          <p:cNvSpPr txBox="1"/>
          <p:nvPr/>
        </p:nvSpPr>
        <p:spPr>
          <a:xfrm>
            <a:off x="374034" y="9575208"/>
            <a:ext cx="12886159" cy="778893"/>
          </a:xfrm>
          <a:prstGeom prst="rect">
            <a:avLst/>
          </a:prstGeom>
          <a:noFill/>
        </p:spPr>
        <p:txBody>
          <a:bodyPr wrap="square" lIns="50400" tIns="50400" rIns="50400" bIns="50400" rtlCol="0">
            <a:spAutoFit/>
          </a:bodyPr>
          <a:lstStyle/>
          <a:p>
            <a:pPr algn="ctr"/>
            <a:r>
              <a:rPr lang="fr-FR" sz="4400" b="1" dirty="0">
                <a:solidFill>
                  <a:srgbClr val="8D533E"/>
                </a:solidFill>
                <a:latin typeface="+mj-lt"/>
                <a:cs typeface="Arial" panose="020B0604020202020204" pitchFamily="34" charset="0"/>
              </a:rPr>
              <a:t>Surfaces de terres cultivées par pays</a:t>
            </a:r>
            <a:r>
              <a:rPr lang="fr-FR" sz="3600" b="1" dirty="0">
                <a:solidFill>
                  <a:srgbClr val="8D533E"/>
                </a:solidFill>
                <a:latin typeface="+mj-lt"/>
                <a:cs typeface="Arial" panose="020B0604020202020204" pitchFamily="34" charset="0"/>
              </a:rPr>
              <a:t>   </a:t>
            </a:r>
            <a:r>
              <a:rPr lang="fr-FR" sz="2400" dirty="0">
                <a:solidFill>
                  <a:schemeClr val="bg1">
                    <a:lumMod val="65000"/>
                  </a:schemeClr>
                </a:solidFill>
                <a:latin typeface="+mj-lt"/>
                <a:cs typeface="Arial" panose="020B0604020202020204" pitchFamily="34" charset="0"/>
              </a:rPr>
              <a:t>(FAO, 2020)</a:t>
            </a:r>
          </a:p>
        </p:txBody>
      </p:sp>
      <p:grpSp>
        <p:nvGrpSpPr>
          <p:cNvPr id="15" name="Groupe 14">
            <a:extLst>
              <a:ext uri="{FF2B5EF4-FFF2-40B4-BE49-F238E27FC236}">
                <a16:creationId xmlns:a16="http://schemas.microsoft.com/office/drawing/2014/main" id="{07E5EB02-8931-44E5-BC8F-EC21547DC932}"/>
              </a:ext>
            </a:extLst>
          </p:cNvPr>
          <p:cNvGrpSpPr/>
          <p:nvPr/>
        </p:nvGrpSpPr>
        <p:grpSpPr>
          <a:xfrm>
            <a:off x="170839" y="2002746"/>
            <a:ext cx="12750686" cy="7196409"/>
            <a:chOff x="380698" y="2002746"/>
            <a:chExt cx="13005519" cy="7340235"/>
          </a:xfrm>
        </p:grpSpPr>
        <p:pic>
          <p:nvPicPr>
            <p:cNvPr id="6" name="Image">
              <a:extLst>
                <a:ext uri="{FF2B5EF4-FFF2-40B4-BE49-F238E27FC236}">
                  <a16:creationId xmlns:a16="http://schemas.microsoft.com/office/drawing/2014/main" id="{906C927C-58C0-B59E-250F-A12D9EE648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0698" y="2002746"/>
              <a:ext cx="13005519" cy="7340235"/>
            </a:xfrm>
            <a:prstGeom prst="rect">
              <a:avLst/>
            </a:prstGeom>
            <a:ln w="12700" cap="flat">
              <a:noFill/>
              <a:miter lim="400000"/>
            </a:ln>
            <a:effectLst/>
          </p:spPr>
        </p:pic>
        <p:sp>
          <p:nvSpPr>
            <p:cNvPr id="10" name="ZoneTexte 9">
              <a:extLst>
                <a:ext uri="{FF2B5EF4-FFF2-40B4-BE49-F238E27FC236}">
                  <a16:creationId xmlns:a16="http://schemas.microsoft.com/office/drawing/2014/main" id="{40561006-A29D-387A-3FF7-ACFD3408052B}"/>
                </a:ext>
              </a:extLst>
            </p:cNvPr>
            <p:cNvSpPr txBox="1"/>
            <p:nvPr/>
          </p:nvSpPr>
          <p:spPr>
            <a:xfrm>
              <a:off x="1071961" y="8455832"/>
              <a:ext cx="2346663" cy="480532"/>
            </a:xfrm>
            <a:prstGeom prst="rect">
              <a:avLst/>
            </a:prstGeom>
            <a:noFill/>
          </p:spPr>
          <p:txBody>
            <a:bodyPr wrap="square" lIns="50400" tIns="50400" rIns="50400" bIns="50400">
              <a:spAutoFit/>
            </a:bodyPr>
            <a:lstStyle/>
            <a:p>
              <a:r>
                <a:rPr lang="fr-FR" sz="2400" dirty="0">
                  <a:latin typeface="+mj-lt"/>
                  <a:ea typeface="+mj-ea"/>
                  <a:cs typeface="Arial" panose="020B0604020202020204" pitchFamily="34" charset="0"/>
                </a:rPr>
                <a:t>Aucune donnée</a:t>
              </a:r>
              <a:endParaRPr lang="fr-FR" sz="2400" dirty="0">
                <a:cs typeface="Arial" panose="020B0604020202020204" pitchFamily="34" charset="0"/>
              </a:endParaRPr>
            </a:p>
          </p:txBody>
        </p:sp>
        <p:sp>
          <p:nvSpPr>
            <p:cNvPr id="11" name="ZoneTexte 10">
              <a:extLst>
                <a:ext uri="{FF2B5EF4-FFF2-40B4-BE49-F238E27FC236}">
                  <a16:creationId xmlns:a16="http://schemas.microsoft.com/office/drawing/2014/main" id="{1DB20A52-DCA6-E9E6-82FB-693FAFA14AE9}"/>
                </a:ext>
              </a:extLst>
            </p:cNvPr>
            <p:cNvSpPr txBox="1"/>
            <p:nvPr/>
          </p:nvSpPr>
          <p:spPr>
            <a:xfrm>
              <a:off x="3787456" y="8455832"/>
              <a:ext cx="9362487" cy="480532"/>
            </a:xfrm>
            <a:prstGeom prst="rect">
              <a:avLst/>
            </a:prstGeom>
            <a:noFill/>
          </p:spPr>
          <p:txBody>
            <a:bodyPr wrap="square" lIns="50400" tIns="50400" rIns="50400" bIns="50400">
              <a:spAutoFit/>
            </a:bodyPr>
            <a:lstStyle/>
            <a:p>
              <a:pPr defTabSz="1260000">
                <a:tabLst>
                  <a:tab pos="1284288" algn="ctr"/>
                  <a:tab pos="2479675" algn="ctr"/>
                  <a:tab pos="3690938" algn="ctr"/>
                  <a:tab pos="4891088" algn="ctr"/>
                  <a:tab pos="6091238" algn="ctr"/>
                  <a:tab pos="7053263" algn="l"/>
                </a:tabLst>
              </a:pPr>
              <a:r>
                <a:rPr lang="fr-FR" sz="2400" dirty="0">
                  <a:latin typeface="+mj-lt"/>
                  <a:ea typeface="+mj-ea"/>
                  <a:cs typeface="Arial" panose="020B0604020202020204" pitchFamily="34" charset="0"/>
                </a:rPr>
                <a:t>0	1	5	10	50	100	500 millions ha</a:t>
              </a:r>
              <a:endParaRPr lang="fr-FR" sz="2400" dirty="0">
                <a:cs typeface="Arial" panose="020B0604020202020204" pitchFamily="34" charset="0"/>
              </a:endParaRPr>
            </a:p>
          </p:txBody>
        </p:sp>
      </p:grpSp>
      <p:sp>
        <p:nvSpPr>
          <p:cNvPr id="14" name="ZoneTexte 13">
            <a:extLst>
              <a:ext uri="{FF2B5EF4-FFF2-40B4-BE49-F238E27FC236}">
                <a16:creationId xmlns:a16="http://schemas.microsoft.com/office/drawing/2014/main" id="{3F92C212-169F-E063-FA36-C25599ABCDC8}"/>
              </a:ext>
            </a:extLst>
          </p:cNvPr>
          <p:cNvSpPr txBox="1"/>
          <p:nvPr/>
        </p:nvSpPr>
        <p:spPr>
          <a:xfrm>
            <a:off x="769097" y="10377780"/>
            <a:ext cx="857453" cy="2871773"/>
          </a:xfrm>
          <a:prstGeom prst="rect">
            <a:avLst/>
          </a:prstGeom>
          <a:noFill/>
        </p:spPr>
        <p:txBody>
          <a:bodyPr wrap="square" lIns="50400" tIns="50400" rIns="50400" bIns="50400" rtlCol="0">
            <a:spAutoFit/>
          </a:bodyPr>
          <a:lstStyle/>
          <a:p>
            <a:r>
              <a:rPr lang="fr-FR" sz="18000" b="1" dirty="0">
                <a:ln w="50800">
                  <a:solidFill>
                    <a:srgbClr val="FF0000"/>
                  </a:solidFill>
                </a:ln>
                <a:noFill/>
                <a:cs typeface="Arial" panose="020B0604020202020204" pitchFamily="34" charset="0"/>
              </a:rPr>
              <a:t>!</a:t>
            </a:r>
            <a:endParaRPr lang="fr-FR" sz="18000" dirty="0">
              <a:ln w="50800">
                <a:solidFill>
                  <a:srgbClr val="FF0000"/>
                </a:solidFill>
              </a:ln>
              <a:noFill/>
              <a:cs typeface="Arial" panose="020B0604020202020204" pitchFamily="34" charset="0"/>
            </a:endParaRPr>
          </a:p>
        </p:txBody>
      </p:sp>
      <p:sp>
        <p:nvSpPr>
          <p:cNvPr id="16" name="ZoneTexte 15">
            <a:extLst>
              <a:ext uri="{FF2B5EF4-FFF2-40B4-BE49-F238E27FC236}">
                <a16:creationId xmlns:a16="http://schemas.microsoft.com/office/drawing/2014/main" id="{822D7A7A-4081-9120-4858-43615B18B272}"/>
              </a:ext>
            </a:extLst>
          </p:cNvPr>
          <p:cNvSpPr txBox="1"/>
          <p:nvPr/>
        </p:nvSpPr>
        <p:spPr>
          <a:xfrm>
            <a:off x="13600691" y="1831551"/>
            <a:ext cx="10145795" cy="3649359"/>
          </a:xfrm>
          <a:prstGeom prst="rect">
            <a:avLst/>
          </a:prstGeom>
          <a:noFill/>
        </p:spPr>
        <p:txBody>
          <a:bodyPr wrap="square" lIns="50400" tIns="50400" rIns="50400" bIns="50400" rtlCol="0">
            <a:spAutoFit/>
          </a:bodyPr>
          <a:lstStyle/>
          <a:p>
            <a:pPr>
              <a:spcAft>
                <a:spcPts val="600"/>
              </a:spcAft>
            </a:pPr>
            <a:r>
              <a:rPr lang="fr-FR" sz="4400" b="1" dirty="0">
                <a:solidFill>
                  <a:srgbClr val="8D533E"/>
                </a:solidFill>
                <a:latin typeface="+mj-lt"/>
                <a:cs typeface="Arial" panose="020B0604020202020204" pitchFamily="34" charset="0"/>
              </a:rPr>
              <a:t>Surface mondiale </a:t>
            </a:r>
            <a:r>
              <a:rPr lang="fr-FR" sz="3600" dirty="0">
                <a:solidFill>
                  <a:srgbClr val="8D533E"/>
                </a:solidFill>
                <a:latin typeface="+mj-lt"/>
                <a:cs typeface="Arial" panose="020B0604020202020204" pitchFamily="34" charset="0"/>
              </a:rPr>
              <a:t>(occupation des sols)</a:t>
            </a:r>
          </a:p>
          <a:p>
            <a:pPr marL="540000" indent="1588">
              <a:lnSpc>
                <a:spcPct val="130000"/>
              </a:lnSpc>
            </a:pPr>
            <a:r>
              <a:rPr lang="fr-FR" sz="3600" dirty="0">
                <a:cs typeface="Arial" panose="020B0604020202020204" pitchFamily="34" charset="0"/>
              </a:rPr>
              <a:t>Agriculture : </a:t>
            </a:r>
            <a:r>
              <a:rPr lang="fr-FR" sz="4800" b="1" dirty="0">
                <a:cs typeface="Arial" panose="020B0604020202020204" pitchFamily="34" charset="0"/>
              </a:rPr>
              <a:t>4 818</a:t>
            </a:r>
            <a:r>
              <a:rPr lang="fr-FR" sz="3600" dirty="0">
                <a:cs typeface="Arial" panose="020B0604020202020204" pitchFamily="34" charset="0"/>
              </a:rPr>
              <a:t> millions d'ha </a:t>
            </a:r>
          </a:p>
          <a:p>
            <a:pPr marL="540000" indent="1588">
              <a:lnSpc>
                <a:spcPct val="130000"/>
              </a:lnSpc>
            </a:pPr>
            <a:r>
              <a:rPr lang="fr-FR" sz="3600" dirty="0">
                <a:cs typeface="Arial" panose="020B0604020202020204" pitchFamily="34" charset="0"/>
              </a:rPr>
              <a:t>Terres cultivées : </a:t>
            </a:r>
            <a:r>
              <a:rPr lang="fr-FR" sz="4800" b="1" dirty="0">
                <a:cs typeface="Arial" panose="020B0604020202020204" pitchFamily="34" charset="0"/>
              </a:rPr>
              <a:t>1 580</a:t>
            </a:r>
            <a:r>
              <a:rPr lang="fr-FR" sz="3600" dirty="0">
                <a:cs typeface="Arial" panose="020B0604020202020204" pitchFamily="34" charset="0"/>
              </a:rPr>
              <a:t> millions d'ha </a:t>
            </a:r>
          </a:p>
          <a:p>
            <a:pPr marL="540000" indent="1588">
              <a:lnSpc>
                <a:spcPct val="130000"/>
              </a:lnSpc>
            </a:pPr>
            <a:r>
              <a:rPr lang="fr-FR" sz="3600" dirty="0">
                <a:cs typeface="Arial" panose="020B0604020202020204" pitchFamily="34" charset="0"/>
              </a:rPr>
              <a:t>Prairies temporaires : </a:t>
            </a:r>
            <a:r>
              <a:rPr lang="fr-FR" sz="4800" b="1" dirty="0">
                <a:cs typeface="Arial" panose="020B0604020202020204" pitchFamily="34" charset="0"/>
              </a:rPr>
              <a:t>144</a:t>
            </a:r>
            <a:r>
              <a:rPr lang="fr-FR" sz="3600" dirty="0">
                <a:cs typeface="Arial" panose="020B0604020202020204" pitchFamily="34" charset="0"/>
              </a:rPr>
              <a:t> millions d'ha</a:t>
            </a:r>
          </a:p>
        </p:txBody>
      </p:sp>
      <p:graphicFrame>
        <p:nvGraphicFramePr>
          <p:cNvPr id="24" name="Graphique 23">
            <a:extLst>
              <a:ext uri="{FF2B5EF4-FFF2-40B4-BE49-F238E27FC236}">
                <a16:creationId xmlns:a16="http://schemas.microsoft.com/office/drawing/2014/main" id="{A384A9AE-5041-4FAC-6FE2-6A29ACDCEEF6}"/>
              </a:ext>
            </a:extLst>
          </p:cNvPr>
          <p:cNvGraphicFramePr/>
          <p:nvPr>
            <p:extLst>
              <p:ext uri="{D42A27DB-BD31-4B8C-83A1-F6EECF244321}">
                <p14:modId xmlns:p14="http://schemas.microsoft.com/office/powerpoint/2010/main" val="1679799773"/>
              </p:ext>
            </p:extLst>
          </p:nvPr>
        </p:nvGraphicFramePr>
        <p:xfrm>
          <a:off x="13566521" y="7727032"/>
          <a:ext cx="3426080" cy="46658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Graphique 25">
            <a:extLst>
              <a:ext uri="{FF2B5EF4-FFF2-40B4-BE49-F238E27FC236}">
                <a16:creationId xmlns:a16="http://schemas.microsoft.com/office/drawing/2014/main" id="{F79E29F7-FA9A-F564-9C4A-E1784954CD36}"/>
              </a:ext>
            </a:extLst>
          </p:cNvPr>
          <p:cNvGraphicFramePr/>
          <p:nvPr>
            <p:extLst>
              <p:ext uri="{D42A27DB-BD31-4B8C-83A1-F6EECF244321}">
                <p14:modId xmlns:p14="http://schemas.microsoft.com/office/powerpoint/2010/main" val="3965803961"/>
              </p:ext>
            </p:extLst>
          </p:nvPr>
        </p:nvGraphicFramePr>
        <p:xfrm>
          <a:off x="14086566" y="3010130"/>
          <a:ext cx="11066701" cy="2941217"/>
        </p:xfrm>
        <a:graphic>
          <a:graphicData uri="http://schemas.openxmlformats.org/drawingml/2006/chart">
            <c:chart xmlns:c="http://schemas.openxmlformats.org/drawingml/2006/chart" xmlns:r="http://schemas.openxmlformats.org/officeDocument/2006/relationships" r:id="rId5"/>
          </a:graphicData>
        </a:graphic>
      </p:graphicFrame>
      <p:sp>
        <p:nvSpPr>
          <p:cNvPr id="5" name="ZoneTexte 4">
            <a:extLst>
              <a:ext uri="{FF2B5EF4-FFF2-40B4-BE49-F238E27FC236}">
                <a16:creationId xmlns:a16="http://schemas.microsoft.com/office/drawing/2014/main" id="{50B84154-D745-D787-BB68-B568E56E198A}"/>
              </a:ext>
            </a:extLst>
          </p:cNvPr>
          <p:cNvSpPr txBox="1"/>
          <p:nvPr/>
        </p:nvSpPr>
        <p:spPr>
          <a:xfrm>
            <a:off x="1744180" y="10839444"/>
            <a:ext cx="10421257" cy="1948444"/>
          </a:xfrm>
          <a:prstGeom prst="rect">
            <a:avLst/>
          </a:prstGeom>
          <a:noFill/>
        </p:spPr>
        <p:txBody>
          <a:bodyPr wrap="square" lIns="50400" tIns="50400" rIns="50400" bIns="50400" rtlCol="0">
            <a:spAutoFit/>
          </a:bodyPr>
          <a:lstStyle/>
          <a:p>
            <a:r>
              <a:rPr lang="fr-FR" sz="3000" b="1" dirty="0">
                <a:solidFill>
                  <a:srgbClr val="000000"/>
                </a:solidFill>
                <a:cs typeface="Arial" panose="020B0604020202020204" pitchFamily="34" charset="0"/>
              </a:rPr>
              <a:t>Cette carte ne renseigne pas le </a:t>
            </a:r>
            <a:r>
              <a:rPr lang="fr-FR" sz="3000" b="1" i="1" dirty="0">
                <a:solidFill>
                  <a:srgbClr val="000000"/>
                </a:solidFill>
                <a:cs typeface="Arial" panose="020B0604020202020204" pitchFamily="34" charset="0"/>
              </a:rPr>
              <a:t>pourcentage</a:t>
            </a:r>
            <a:r>
              <a:rPr lang="fr-FR" sz="3000" b="1" dirty="0">
                <a:solidFill>
                  <a:srgbClr val="000000"/>
                </a:solidFill>
                <a:cs typeface="Arial" panose="020B0604020202020204" pitchFamily="34" charset="0"/>
              </a:rPr>
              <a:t> de terres cultivées par territoire : </a:t>
            </a:r>
            <a:r>
              <a:rPr lang="fr-FR" sz="3000" dirty="0">
                <a:solidFill>
                  <a:srgbClr val="000000"/>
                </a:solidFill>
                <a:cs typeface="Arial" panose="020B0604020202020204" pitchFamily="34" charset="0"/>
              </a:rPr>
              <a:t>un pays plus grand aura donc tendance à compter davantage de terres cultivées qu'un pays plus petit mais plus densément cultivé.</a:t>
            </a:r>
          </a:p>
        </p:txBody>
      </p:sp>
      <p:sp>
        <p:nvSpPr>
          <p:cNvPr id="13" name="Rectangle : coins arrondis 12">
            <a:extLst>
              <a:ext uri="{FF2B5EF4-FFF2-40B4-BE49-F238E27FC236}">
                <a16:creationId xmlns:a16="http://schemas.microsoft.com/office/drawing/2014/main" id="{60D742ED-4593-E6DA-8E29-F83B6412D52C}"/>
              </a:ext>
            </a:extLst>
          </p:cNvPr>
          <p:cNvSpPr/>
          <p:nvPr/>
        </p:nvSpPr>
        <p:spPr>
          <a:xfrm>
            <a:off x="13320000" y="1560891"/>
            <a:ext cx="10440000" cy="4374000"/>
          </a:xfrm>
          <a:prstGeom prst="roundRect">
            <a:avLst>
              <a:gd name="adj" fmla="val 7335"/>
            </a:avLst>
          </a:prstGeom>
          <a:noFill/>
          <a:ln w="63500" cap="rnd">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8" name="Rectangle : coins arrondis 17">
            <a:extLst>
              <a:ext uri="{FF2B5EF4-FFF2-40B4-BE49-F238E27FC236}">
                <a16:creationId xmlns:a16="http://schemas.microsoft.com/office/drawing/2014/main" id="{ACC68C3F-338B-057D-2E6A-B15C0F31EF4B}"/>
              </a:ext>
            </a:extLst>
          </p:cNvPr>
          <p:cNvSpPr/>
          <p:nvPr/>
        </p:nvSpPr>
        <p:spPr>
          <a:xfrm>
            <a:off x="13320000" y="6188150"/>
            <a:ext cx="10440000" cy="6408000"/>
          </a:xfrm>
          <a:prstGeom prst="roundRect">
            <a:avLst>
              <a:gd name="adj" fmla="val 7335"/>
            </a:avLst>
          </a:prstGeom>
          <a:no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0" name="ZoneTexte 19">
            <a:extLst>
              <a:ext uri="{FF2B5EF4-FFF2-40B4-BE49-F238E27FC236}">
                <a16:creationId xmlns:a16="http://schemas.microsoft.com/office/drawing/2014/main" id="{64CB2B8C-840D-64E5-6D68-22E402E0447F}"/>
              </a:ext>
            </a:extLst>
          </p:cNvPr>
          <p:cNvSpPr txBox="1"/>
          <p:nvPr/>
        </p:nvSpPr>
        <p:spPr>
          <a:xfrm>
            <a:off x="19619916" y="12632118"/>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(FAOSTAT, 2021)</a:t>
            </a:r>
            <a:endParaRPr lang="fr-FR" sz="2400" dirty="0">
              <a:solidFill>
                <a:schemeClr val="bg1">
                  <a:lumMod val="65000"/>
                </a:schemeClr>
              </a:solidFill>
              <a:cs typeface="Arial" panose="020B0604020202020204" pitchFamily="34" charset="0"/>
            </a:endParaRPr>
          </a:p>
        </p:txBody>
      </p:sp>
      <p:sp>
        <p:nvSpPr>
          <p:cNvPr id="17" name="ZoneTexte 16">
            <a:extLst>
              <a:ext uri="{FF2B5EF4-FFF2-40B4-BE49-F238E27FC236}">
                <a16:creationId xmlns:a16="http://schemas.microsoft.com/office/drawing/2014/main" id="{0D35B14F-96A3-7897-5289-068C27884906}"/>
              </a:ext>
            </a:extLst>
          </p:cNvPr>
          <p:cNvSpPr txBox="1"/>
          <p:nvPr/>
        </p:nvSpPr>
        <p:spPr>
          <a:xfrm>
            <a:off x="13600691" y="6379486"/>
            <a:ext cx="10635910" cy="5973072"/>
          </a:xfrm>
          <a:prstGeom prst="rect">
            <a:avLst/>
          </a:prstGeom>
          <a:noFill/>
        </p:spPr>
        <p:txBody>
          <a:bodyPr wrap="square" lIns="50400" tIns="50400" rIns="50400" bIns="50400" rtlCol="0">
            <a:spAutoFit/>
          </a:bodyPr>
          <a:lstStyle/>
          <a:p>
            <a:pPr>
              <a:spcAft>
                <a:spcPts val="1200"/>
              </a:spcAft>
            </a:pPr>
            <a:r>
              <a:rPr lang="fr-FR" sz="4400" b="1" dirty="0">
                <a:solidFill>
                  <a:srgbClr val="8D533E"/>
                </a:solidFill>
                <a:latin typeface="+mj-lt"/>
                <a:cs typeface="Arial" panose="020B0604020202020204" pitchFamily="34" charset="0"/>
              </a:rPr>
              <a:t>Production mondiale grandes cultures </a:t>
            </a:r>
            <a:r>
              <a:rPr lang="fr-FR" sz="3600" dirty="0">
                <a:solidFill>
                  <a:srgbClr val="8D533E"/>
                </a:solidFill>
                <a:latin typeface="+mj-lt"/>
                <a:cs typeface="Arial" panose="020B0604020202020204" pitchFamily="34" charset="0"/>
              </a:rPr>
              <a:t>(matière sèche)</a:t>
            </a:r>
          </a:p>
          <a:p>
            <a:pPr marL="180975" lvl="1">
              <a:lnSpc>
                <a:spcPct val="120000"/>
              </a:lnSpc>
              <a:tabLst>
                <a:tab pos="3228975" algn="l"/>
              </a:tabLst>
              <a:defRPr sz="3600">
                <a:solidFill>
                  <a:srgbClr val="000000"/>
                </a:solidFill>
              </a:defRPr>
            </a:pPr>
            <a:r>
              <a:rPr lang="fr-FR" dirty="0">
                <a:cs typeface="Arial" panose="020B0604020202020204" pitchFamily="34" charset="0"/>
              </a:rPr>
              <a:t>1</a:t>
            </a:r>
            <a:r>
              <a:rPr lang="fr-FR" baseline="30000" dirty="0">
                <a:cs typeface="Arial" panose="020B0604020202020204" pitchFamily="34" charset="0"/>
              </a:rPr>
              <a:t>er</a:t>
            </a:r>
            <a:r>
              <a:rPr lang="fr-FR" dirty="0">
                <a:cs typeface="Arial" panose="020B0604020202020204" pitchFamily="34" charset="0"/>
              </a:rPr>
              <a:t>	Canne à sucre : </a:t>
            </a:r>
            <a:r>
              <a:rPr lang="fr-FR" sz="4800" b="1" dirty="0">
                <a:cs typeface="Arial" panose="020B0604020202020204" pitchFamily="34" charset="0"/>
              </a:rPr>
              <a:t>1 900</a:t>
            </a:r>
            <a:r>
              <a:rPr lang="fr-FR" dirty="0">
                <a:cs typeface="Arial" panose="020B0604020202020204" pitchFamily="34" charset="0"/>
              </a:rPr>
              <a:t> Mt.an</a:t>
            </a:r>
            <a:r>
              <a:rPr lang="fr-FR" baseline="30000" dirty="0">
                <a:cs typeface="Arial" panose="020B0604020202020204" pitchFamily="34" charset="0"/>
              </a:rPr>
              <a:t>-1</a:t>
            </a:r>
            <a:r>
              <a:rPr lang="fr-FR" dirty="0">
                <a:cs typeface="Arial" panose="020B0604020202020204" pitchFamily="34" charset="0"/>
              </a:rPr>
              <a:t> </a:t>
            </a:r>
          </a:p>
          <a:p>
            <a:pPr marL="180975" lvl="1">
              <a:lnSpc>
                <a:spcPct val="120000"/>
              </a:lnSpc>
              <a:tabLst>
                <a:tab pos="2060575" algn="l"/>
              </a:tabLst>
              <a:defRPr sz="3600">
                <a:solidFill>
                  <a:srgbClr val="000000"/>
                </a:solidFill>
              </a:defRPr>
            </a:pPr>
            <a:r>
              <a:rPr lang="fr-FR" dirty="0">
                <a:cs typeface="Arial" panose="020B0604020202020204" pitchFamily="34" charset="0"/>
              </a:rPr>
              <a:t>2</a:t>
            </a:r>
            <a:r>
              <a:rPr lang="fr-FR" baseline="30000" dirty="0">
                <a:cs typeface="Arial" panose="020B0604020202020204" pitchFamily="34" charset="0"/>
              </a:rPr>
              <a:t>e</a:t>
            </a:r>
            <a:r>
              <a:rPr lang="fr-FR" dirty="0">
                <a:cs typeface="Arial" panose="020B0604020202020204" pitchFamily="34" charset="0"/>
              </a:rPr>
              <a:t>	Maïs (corn) : </a:t>
            </a:r>
            <a:r>
              <a:rPr lang="fr-FR" sz="4800" b="1" dirty="0">
                <a:cs typeface="Arial" panose="020B0604020202020204" pitchFamily="34" charset="0"/>
              </a:rPr>
              <a:t>1 200</a:t>
            </a:r>
            <a:r>
              <a:rPr lang="fr-FR" dirty="0">
                <a:cs typeface="Arial" panose="020B0604020202020204" pitchFamily="34" charset="0"/>
              </a:rPr>
              <a:t> Mt.an</a:t>
            </a:r>
            <a:r>
              <a:rPr lang="fr-FR" baseline="30000" dirty="0">
                <a:cs typeface="Arial" panose="020B0604020202020204" pitchFamily="34" charset="0"/>
              </a:rPr>
              <a:t>-1</a:t>
            </a:r>
            <a:r>
              <a:rPr lang="fr-FR" dirty="0">
                <a:cs typeface="Arial" panose="020B0604020202020204" pitchFamily="34" charset="0"/>
              </a:rPr>
              <a:t> </a:t>
            </a:r>
          </a:p>
          <a:p>
            <a:pPr marL="180975" lvl="1">
              <a:lnSpc>
                <a:spcPct val="120000"/>
              </a:lnSpc>
              <a:tabLst>
                <a:tab pos="1436688" algn="l"/>
              </a:tabLst>
              <a:defRPr sz="3600">
                <a:solidFill>
                  <a:srgbClr val="000000"/>
                </a:solidFill>
              </a:defRPr>
            </a:pPr>
            <a:r>
              <a:rPr lang="fr-FR" dirty="0">
                <a:cs typeface="Arial" panose="020B0604020202020204" pitchFamily="34" charset="0"/>
              </a:rPr>
              <a:t>3</a:t>
            </a:r>
            <a:r>
              <a:rPr lang="fr-FR" baseline="30000" dirty="0">
                <a:cs typeface="Arial" panose="020B0604020202020204" pitchFamily="34" charset="0"/>
              </a:rPr>
              <a:t>e</a:t>
            </a:r>
            <a:r>
              <a:rPr lang="fr-FR" dirty="0">
                <a:cs typeface="Arial" panose="020B0604020202020204" pitchFamily="34" charset="0"/>
              </a:rPr>
              <a:t>	Riz : </a:t>
            </a:r>
            <a:r>
              <a:rPr lang="fr-FR" sz="4800" b="1" dirty="0">
                <a:cs typeface="Arial" panose="020B0604020202020204" pitchFamily="34" charset="0"/>
              </a:rPr>
              <a:t>787</a:t>
            </a:r>
            <a:r>
              <a:rPr lang="fr-FR" dirty="0">
                <a:cs typeface="Arial" panose="020B0604020202020204" pitchFamily="34" charset="0"/>
              </a:rPr>
              <a:t> Mt.an</a:t>
            </a:r>
            <a:r>
              <a:rPr lang="fr-FR" baseline="30000" dirty="0">
                <a:cs typeface="Arial" panose="020B0604020202020204" pitchFamily="34" charset="0"/>
              </a:rPr>
              <a:t>-1</a:t>
            </a:r>
            <a:r>
              <a:rPr lang="fr-FR" dirty="0">
                <a:cs typeface="Arial" panose="020B0604020202020204" pitchFamily="34" charset="0"/>
              </a:rPr>
              <a:t> </a:t>
            </a:r>
          </a:p>
          <a:p>
            <a:pPr marL="180975" lvl="1">
              <a:lnSpc>
                <a:spcPct val="120000"/>
              </a:lnSpc>
              <a:tabLst>
                <a:tab pos="1436688" algn="l"/>
              </a:tabLst>
              <a:defRPr sz="3600">
                <a:solidFill>
                  <a:srgbClr val="000000"/>
                </a:solidFill>
              </a:defRPr>
            </a:pPr>
            <a:r>
              <a:rPr lang="fr-FR" dirty="0">
                <a:cs typeface="Arial" panose="020B0604020202020204" pitchFamily="34" charset="0"/>
              </a:rPr>
              <a:t>4</a:t>
            </a:r>
            <a:r>
              <a:rPr lang="fr-FR" baseline="30000" dirty="0">
                <a:cs typeface="Arial" panose="020B0604020202020204" pitchFamily="34" charset="0"/>
              </a:rPr>
              <a:t>e</a:t>
            </a:r>
            <a:r>
              <a:rPr lang="fr-FR" dirty="0">
                <a:cs typeface="Arial" panose="020B0604020202020204" pitchFamily="34" charset="0"/>
              </a:rPr>
              <a:t>	Blé : </a:t>
            </a:r>
            <a:r>
              <a:rPr lang="fr-FR" sz="4800" b="1" dirty="0">
                <a:cs typeface="Arial" panose="020B0604020202020204" pitchFamily="34" charset="0"/>
              </a:rPr>
              <a:t>771</a:t>
            </a:r>
            <a:r>
              <a:rPr lang="fr-FR" dirty="0">
                <a:cs typeface="Arial" panose="020B0604020202020204" pitchFamily="34" charset="0"/>
              </a:rPr>
              <a:t> Mt.an</a:t>
            </a:r>
            <a:r>
              <a:rPr lang="fr-FR" baseline="30000" dirty="0">
                <a:cs typeface="Arial" panose="020B0604020202020204" pitchFamily="34" charset="0"/>
              </a:rPr>
              <a:t>-1</a:t>
            </a:r>
            <a:r>
              <a:rPr lang="fr-FR" dirty="0">
                <a:cs typeface="Arial" panose="020B0604020202020204" pitchFamily="34" charset="0"/>
              </a:rPr>
              <a:t> </a:t>
            </a:r>
          </a:p>
          <a:p>
            <a:pPr marL="180975" lvl="1">
              <a:lnSpc>
                <a:spcPct val="120000"/>
              </a:lnSpc>
              <a:tabLst>
                <a:tab pos="841375" algn="l"/>
              </a:tabLst>
              <a:defRPr sz="3600">
                <a:solidFill>
                  <a:srgbClr val="000000"/>
                </a:solidFill>
              </a:defRPr>
            </a:pPr>
            <a:r>
              <a:rPr lang="fr-FR" dirty="0">
                <a:cs typeface="Arial" panose="020B0604020202020204" pitchFamily="34" charset="0"/>
              </a:rPr>
              <a:t>5</a:t>
            </a:r>
            <a:r>
              <a:rPr lang="fr-FR" baseline="30000" dirty="0">
                <a:cs typeface="Arial" panose="020B0604020202020204" pitchFamily="34" charset="0"/>
              </a:rPr>
              <a:t>e</a:t>
            </a:r>
            <a:r>
              <a:rPr lang="fr-FR" dirty="0">
                <a:cs typeface="Arial" panose="020B0604020202020204" pitchFamily="34" charset="0"/>
              </a:rPr>
              <a:t>	Fruits du palmier à huile : </a:t>
            </a:r>
            <a:r>
              <a:rPr lang="fr-FR" sz="4800" b="1" dirty="0">
                <a:cs typeface="Arial" panose="020B0604020202020204" pitchFamily="34" charset="0"/>
              </a:rPr>
              <a:t>416</a:t>
            </a:r>
            <a:r>
              <a:rPr lang="fr-FR" dirty="0">
                <a:cs typeface="Arial" panose="020B0604020202020204" pitchFamily="34" charset="0"/>
              </a:rPr>
              <a:t> Mt.an</a:t>
            </a:r>
            <a:r>
              <a:rPr lang="fr-FR" baseline="30000" dirty="0">
                <a:cs typeface="Arial" panose="020B0604020202020204" pitchFamily="34" charset="0"/>
              </a:rPr>
              <a:t>-1</a:t>
            </a:r>
            <a:endParaRPr lang="fr-FR" sz="3600" dirty="0">
              <a:cs typeface="Arial" panose="020B0604020202020204" pitchFamily="34"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180D42-3451-6A63-9E08-7FBC7B43D3A4}"/>
              </a:ext>
            </a:extLst>
          </p:cNvPr>
          <p:cNvSpPr>
            <a:spLocks noGrp="1"/>
          </p:cNvSpPr>
          <p:nvPr>
            <p:ph type="title"/>
          </p:nvPr>
        </p:nvSpPr>
        <p:spPr>
          <a:xfrm>
            <a:off x="6081487" y="5989201"/>
            <a:ext cx="16176934" cy="1338614"/>
          </a:xfrm>
        </p:spPr>
        <p:txBody>
          <a:bodyPr wrap="square">
            <a:spAutoFit/>
          </a:bodyPr>
          <a:lstStyle/>
          <a:p>
            <a:pPr marR="0" lvl="0" algn="l" defTabSz="1828800" rtl="0" eaLnBrk="1" fontAlgn="auto" latinLnBrk="0" hangingPunct="1">
              <a:lnSpc>
                <a:spcPct val="100000"/>
              </a:lnSpc>
              <a:spcBef>
                <a:spcPct val="0"/>
              </a:spcBef>
              <a:spcAft>
                <a:spcPts val="0"/>
              </a:spcAft>
              <a:buClrTx/>
              <a:buSzTx/>
              <a:buFont typeface="+mj-lt"/>
              <a:buAutoNum type="arabicPeriod" startAt="2"/>
              <a:tabLst/>
              <a:defRPr/>
            </a:pPr>
            <a:r>
              <a:rPr lang="fr-FR" sz="5500" b="1" kern="1200" cap="all" dirty="0">
                <a:solidFill>
                  <a:schemeClr val="bg1"/>
                </a:solidFill>
                <a:effectLst/>
                <a:latin typeface="Barlow" panose="00000500000000000000" pitchFamily="50" charset="0"/>
                <a:sym typeface="Helvetica Neue"/>
              </a:rPr>
              <a:t>Stocks et FORMES de carbone organique</a:t>
            </a:r>
            <a:endParaRPr lang="fr-FR" dirty="0">
              <a:effectLst/>
            </a:endParaRPr>
          </a:p>
        </p:txBody>
      </p:sp>
    </p:spTree>
    <p:extLst>
      <p:ext uri="{BB962C8B-B14F-4D97-AF65-F5344CB8AC3E}">
        <p14:creationId xmlns:p14="http://schemas.microsoft.com/office/powerpoint/2010/main" val="352755123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CB37F-F927-D588-6450-19D3D582FECD}"/>
              </a:ext>
            </a:extLst>
          </p:cNvPr>
          <p:cNvSpPr>
            <a:spLocks noGrp="1"/>
          </p:cNvSpPr>
          <p:nvPr>
            <p:ph type="title"/>
          </p:nvPr>
        </p:nvSpPr>
        <p:spPr/>
        <p:txBody>
          <a:bodyPr/>
          <a:lstStyle/>
          <a:p>
            <a:r>
              <a:rPr lang="fr-FR" dirty="0"/>
              <a:t>Stocks de carbone organique du sol des terres cultivées</a:t>
            </a:r>
          </a:p>
        </p:txBody>
      </p:sp>
      <p:sp>
        <p:nvSpPr>
          <p:cNvPr id="211" name="Numéro de diapositive"/>
          <p:cNvSpPr txBox="1">
            <a:spLocks noGrp="1"/>
          </p:cNvSpPr>
          <p:nvPr>
            <p:ph type="sldNum" sz="quarter" idx="4294967295"/>
          </p:nvPr>
        </p:nvSpPr>
        <p:spPr>
          <a:xfrm>
            <a:off x="0" y="13828713"/>
            <a:ext cx="241300" cy="3746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dirty="0"/>
          </a:p>
        </p:txBody>
      </p:sp>
      <p:graphicFrame>
        <p:nvGraphicFramePr>
          <p:cNvPr id="22" name="Tableau 21">
            <a:extLst>
              <a:ext uri="{FF2B5EF4-FFF2-40B4-BE49-F238E27FC236}">
                <a16:creationId xmlns:a16="http://schemas.microsoft.com/office/drawing/2014/main" id="{F3692A18-7F63-BFB4-FB6E-32038943AD0C}"/>
              </a:ext>
            </a:extLst>
          </p:cNvPr>
          <p:cNvGraphicFramePr>
            <a:graphicFrameLocks noGrp="1"/>
          </p:cNvGraphicFramePr>
          <p:nvPr>
            <p:extLst>
              <p:ext uri="{D42A27DB-BD31-4B8C-83A1-F6EECF244321}">
                <p14:modId xmlns:p14="http://schemas.microsoft.com/office/powerpoint/2010/main" val="1629888004"/>
              </p:ext>
            </p:extLst>
          </p:nvPr>
        </p:nvGraphicFramePr>
        <p:xfrm>
          <a:off x="2015751" y="2331377"/>
          <a:ext cx="20340000" cy="5040000"/>
        </p:xfrm>
        <a:graphic>
          <a:graphicData uri="http://schemas.openxmlformats.org/drawingml/2006/table">
            <a:tbl>
              <a:tblPr>
                <a:tableStyleId>{5940675A-B579-460E-94D1-54222C63F5DA}</a:tableStyleId>
              </a:tblPr>
              <a:tblGrid>
                <a:gridCol w="8100000">
                  <a:extLst>
                    <a:ext uri="{9D8B030D-6E8A-4147-A177-3AD203B41FA5}">
                      <a16:colId xmlns:a16="http://schemas.microsoft.com/office/drawing/2014/main" val="3431981617"/>
                    </a:ext>
                  </a:extLst>
                </a:gridCol>
                <a:gridCol w="5040000">
                  <a:extLst>
                    <a:ext uri="{9D8B030D-6E8A-4147-A177-3AD203B41FA5}">
                      <a16:colId xmlns:a16="http://schemas.microsoft.com/office/drawing/2014/main" val="3280567856"/>
                    </a:ext>
                  </a:extLst>
                </a:gridCol>
                <a:gridCol w="7200000">
                  <a:extLst>
                    <a:ext uri="{9D8B030D-6E8A-4147-A177-3AD203B41FA5}">
                      <a16:colId xmlns:a16="http://schemas.microsoft.com/office/drawing/2014/main" val="1136303364"/>
                    </a:ext>
                  </a:extLst>
                </a:gridCol>
              </a:tblGrid>
              <a:tr h="936000">
                <a:tc>
                  <a:txBody>
                    <a:bodyPr/>
                    <a:lstStyle/>
                    <a:p>
                      <a:pPr algn="l" fontAlgn="b"/>
                      <a:endParaRPr lang="fr-FR" sz="3600" b="0" i="0" u="none" strike="noStrike" dirty="0">
                        <a:solidFill>
                          <a:srgbClr val="000000"/>
                        </a:solidFill>
                        <a:effectLst/>
                        <a:latin typeface="+mn-lt"/>
                        <a:cs typeface="Arial" panose="020B0604020202020204" pitchFamily="34" charset="0"/>
                      </a:endParaRPr>
                    </a:p>
                  </a:txBody>
                  <a:tcPr marL="15757" marR="15757" marT="15757" marB="0" anchor="b">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800" u="none" strike="noStrike" dirty="0">
                          <a:effectLst/>
                          <a:latin typeface="+mn-lt"/>
                          <a:cs typeface="Arial" panose="020B0604020202020204" pitchFamily="34" charset="0"/>
                        </a:rPr>
                        <a:t>Dans le monde</a:t>
                      </a:r>
                      <a:endParaRPr lang="fr-FR" sz="4800" b="0" i="0" u="none" strike="noStrike" dirty="0">
                        <a:solidFill>
                          <a:srgbClr val="000000"/>
                        </a:solidFill>
                        <a:effectLst/>
                        <a:latin typeface="+mn-lt"/>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800" u="none" strike="noStrike" dirty="0">
                          <a:effectLst/>
                          <a:latin typeface="+mn-lt"/>
                          <a:cs typeface="Arial" panose="020B0604020202020204" pitchFamily="34" charset="0"/>
                        </a:rPr>
                        <a:t>En France</a:t>
                      </a:r>
                      <a:endParaRPr lang="fr-FR" sz="4800" b="0" i="0" u="none" strike="noStrike" dirty="0">
                        <a:solidFill>
                          <a:srgbClr val="000000"/>
                        </a:solidFill>
                        <a:effectLst/>
                        <a:latin typeface="+mn-lt"/>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09051"/>
                  </a:ext>
                </a:extLst>
              </a:tr>
              <a:tr h="1080000">
                <a:tc>
                  <a:txBody>
                    <a:bodyPr/>
                    <a:lstStyle/>
                    <a:p>
                      <a:pPr algn="l" fontAlgn="b"/>
                      <a:r>
                        <a:rPr lang="fr-FR" sz="4000" b="1" u="none" strike="noStrike" dirty="0">
                          <a:effectLst/>
                          <a:latin typeface="+mn-lt"/>
                          <a:cs typeface="Arial" panose="020B0604020202020204" pitchFamily="34" charset="0"/>
                        </a:rPr>
                        <a:t>Surface des terres cultivées</a:t>
                      </a:r>
                      <a:endParaRPr lang="fr-FR" sz="4000" b="1" i="0" u="none" strike="noStrike" dirty="0">
                        <a:solidFill>
                          <a:srgbClr val="000000"/>
                        </a:solidFill>
                        <a:effectLst/>
                        <a:latin typeface="+mn-lt"/>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D533E">
                        <a:alpha val="20000"/>
                      </a:srgbClr>
                    </a:solidFill>
                  </a:tcPr>
                </a:tc>
                <a:tc>
                  <a:txBody>
                    <a:bodyPr/>
                    <a:lstStyle/>
                    <a:p>
                      <a:pPr algn="ctr" fontAlgn="t"/>
                      <a:r>
                        <a:rPr lang="fr-FR" sz="4000" b="1" u="none" strike="noStrike" dirty="0">
                          <a:effectLst/>
                          <a:latin typeface="+mn-lt"/>
                          <a:cs typeface="Arial" panose="020B0604020202020204" pitchFamily="34" charset="0"/>
                        </a:rPr>
                        <a:t>1,60.10</a:t>
                      </a:r>
                      <a:r>
                        <a:rPr lang="fr-FR" sz="4000" b="1" u="none" strike="noStrike" baseline="30000" dirty="0">
                          <a:effectLst/>
                          <a:latin typeface="+mn-lt"/>
                        </a:rPr>
                        <a:t>9</a:t>
                      </a:r>
                      <a:r>
                        <a:rPr lang="fr-FR" sz="4000" u="none" strike="noStrike" dirty="0">
                          <a:effectLst/>
                          <a:latin typeface="+mn-lt"/>
                        </a:rPr>
                        <a:t> </a:t>
                      </a:r>
                      <a:r>
                        <a:rPr lang="fr-FR" sz="4000" u="none" strike="noStrike" baseline="0" dirty="0">
                          <a:effectLst/>
                          <a:latin typeface="+mn-lt"/>
                        </a:rPr>
                        <a:t>ha</a:t>
                      </a:r>
                      <a:endParaRPr lang="fr-FR" sz="4000" b="0" i="0" u="none" strike="noStrike" baseline="0" dirty="0">
                        <a:solidFill>
                          <a:srgbClr val="000000"/>
                        </a:solidFill>
                        <a:effectLst/>
                        <a:latin typeface="+mn-lt"/>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D533E">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18,4.10</a:t>
                      </a:r>
                      <a:r>
                        <a:rPr lang="fr-FR" sz="4000" b="1" u="none" strike="noStrike" kern="1200" baseline="30000" dirty="0">
                          <a:solidFill>
                            <a:schemeClr val="tx1"/>
                          </a:solidFill>
                          <a:effectLst/>
                          <a:latin typeface="+mn-lt"/>
                          <a:ea typeface="+mn-ea"/>
                          <a:cs typeface="Arial" panose="020B0604020202020204" pitchFamily="34" charset="0"/>
                        </a:rPr>
                        <a:t>6</a:t>
                      </a:r>
                      <a:r>
                        <a:rPr lang="fr-FR" sz="4000" u="none" strike="noStrike" dirty="0">
                          <a:effectLst/>
                          <a:latin typeface="+mn-lt"/>
                        </a:rPr>
                        <a:t> ha</a:t>
                      </a:r>
                      <a:endParaRPr lang="fr-FR" sz="4000" b="0" i="0" u="none" strike="noStrike" dirty="0">
                        <a:solidFill>
                          <a:srgbClr val="000000"/>
                        </a:solidFill>
                        <a:effectLst/>
                        <a:latin typeface="+mn-lt"/>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D533E">
                        <a:alpha val="20000"/>
                      </a:srgbClr>
                    </a:solidFill>
                  </a:tcPr>
                </a:tc>
                <a:extLst>
                  <a:ext uri="{0D108BD9-81ED-4DB2-BD59-A6C34878D82A}">
                    <a16:rowId xmlns:a16="http://schemas.microsoft.com/office/drawing/2014/main" val="1781512749"/>
                  </a:ext>
                </a:extLst>
              </a:tr>
              <a:tr h="1080000">
                <a:tc>
                  <a:txBody>
                    <a:bodyPr/>
                    <a:lstStyle/>
                    <a:p>
                      <a:pPr algn="l" fontAlgn="b"/>
                      <a:r>
                        <a:rPr lang="fr-FR" sz="4000" b="1" u="none" strike="noStrike" dirty="0">
                          <a:effectLst/>
                          <a:latin typeface="+mn-lt"/>
                          <a:cs typeface="Arial" panose="020B0604020202020204" pitchFamily="34" charset="0"/>
                        </a:rPr>
                        <a:t>Stock de C par unité de surface</a:t>
                      </a:r>
                      <a:endParaRPr lang="fr-FR" sz="4000" b="1" i="0" u="none" strike="noStrike" dirty="0">
                        <a:solidFill>
                          <a:srgbClr val="000000"/>
                        </a:solidFill>
                        <a:effectLst/>
                        <a:latin typeface="+mn-lt"/>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81</a:t>
                      </a:r>
                      <a:r>
                        <a:rPr lang="fr-FR" sz="4000" u="none" strike="noStrike" dirty="0">
                          <a:effectLst/>
                          <a:latin typeface="+mn-lt"/>
                        </a:rPr>
                        <a:t> </a:t>
                      </a:r>
                      <a:r>
                        <a:rPr lang="fr-FR" sz="4000" u="none" strike="noStrike" kern="1200" baseline="0" dirty="0">
                          <a:solidFill>
                            <a:schemeClr val="tx1"/>
                          </a:solidFill>
                          <a:effectLst/>
                          <a:latin typeface="+mn-lt"/>
                          <a:ea typeface="+mn-ea"/>
                          <a:cs typeface="Arial" panose="020B0604020202020204" pitchFamily="34" charset="0"/>
                        </a:rPr>
                        <a:t>t C.ha</a:t>
                      </a:r>
                      <a:r>
                        <a:rPr lang="fr-FR" sz="4000" u="none" strike="noStrike" kern="1200" baseline="30000" dirty="0">
                          <a:solidFill>
                            <a:schemeClr val="tx1"/>
                          </a:solidFill>
                          <a:effectLst/>
                          <a:latin typeface="+mn-lt"/>
                          <a:ea typeface="+mn-ea"/>
                          <a:cs typeface="Arial" panose="020B0604020202020204" pitchFamily="34" charset="0"/>
                        </a:rPr>
                        <a:t>-1</a:t>
                      </a:r>
                      <a:r>
                        <a:rPr lang="fr-FR" sz="4000" u="none" strike="noStrike" kern="1200" baseline="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(0 - 1 m) </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51,6</a:t>
                      </a:r>
                      <a:r>
                        <a:rPr lang="fr-FR" sz="4000" u="none" strike="noStrike" dirty="0">
                          <a:effectLst/>
                          <a:latin typeface="+mn-lt"/>
                        </a:rPr>
                        <a:t> ± 16,2 t C.ha</a:t>
                      </a:r>
                      <a:r>
                        <a:rPr lang="fr-FR" sz="4000" u="none" strike="noStrike" baseline="30000" dirty="0">
                          <a:effectLst/>
                          <a:latin typeface="+mn-lt"/>
                        </a:rPr>
                        <a:t>-1</a:t>
                      </a:r>
                      <a:r>
                        <a:rPr lang="fr-FR" sz="4000" u="none" strike="noStrike" dirty="0">
                          <a:effectLst/>
                          <a:latin typeface="+mn-lt"/>
                        </a:rPr>
                        <a:t> </a:t>
                      </a:r>
                      <a:r>
                        <a:rPr lang="fr-FR" sz="4800" u="none" strike="noStrike" kern="1200" baseline="-20000" dirty="0">
                          <a:solidFill>
                            <a:schemeClr val="tx1"/>
                          </a:solidFill>
                          <a:effectLst/>
                          <a:latin typeface="+mn-lt"/>
                          <a:ea typeface="+mn-ea"/>
                          <a:cs typeface="Arial" panose="020B0604020202020204" pitchFamily="34" charset="0"/>
                        </a:rPr>
                        <a:t>(0 - 30 cm)</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938479"/>
                  </a:ext>
                </a:extLst>
              </a:tr>
              <a:tr h="1080000">
                <a:tc>
                  <a:txBody>
                    <a:bodyPr/>
                    <a:lstStyle/>
                    <a:p>
                      <a:pPr algn="l" fontAlgn="b"/>
                      <a:r>
                        <a:rPr lang="fr-FR" sz="4000" b="1" u="none" strike="noStrike" dirty="0">
                          <a:effectLst/>
                          <a:latin typeface="+mn-lt"/>
                          <a:cs typeface="Arial" panose="020B0604020202020204" pitchFamily="34" charset="0"/>
                        </a:rPr>
                        <a:t>Stock total de C</a:t>
                      </a:r>
                      <a:endParaRPr lang="fr-FR" sz="4000" b="1" i="0" u="none" strike="noStrike" dirty="0">
                        <a:solidFill>
                          <a:srgbClr val="000000"/>
                        </a:solidFill>
                        <a:effectLst/>
                        <a:latin typeface="+mn-lt"/>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131</a:t>
                      </a:r>
                      <a:r>
                        <a:rPr lang="fr-FR" sz="4000" u="none" strike="noStrike" dirty="0">
                          <a:effectLst/>
                          <a:latin typeface="+mn-lt"/>
                        </a:rPr>
                        <a:t> Gt C </a:t>
                      </a:r>
                      <a:r>
                        <a:rPr lang="fr-FR" sz="4800" u="none" strike="noStrike" kern="1200" baseline="-20000" dirty="0">
                          <a:solidFill>
                            <a:schemeClr val="tx1"/>
                          </a:solidFill>
                          <a:effectLst/>
                          <a:latin typeface="+mn-lt"/>
                          <a:ea typeface="+mn-ea"/>
                          <a:cs typeface="Arial" panose="020B0604020202020204" pitchFamily="34" charset="0"/>
                        </a:rPr>
                        <a:t>(0 - 1 m)</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950</a:t>
                      </a:r>
                      <a:r>
                        <a:rPr lang="fr-FR" sz="4000" u="none" strike="noStrike" dirty="0">
                          <a:effectLst/>
                          <a:latin typeface="+mn-lt"/>
                        </a:rPr>
                        <a:t> Mt C </a:t>
                      </a:r>
                      <a:r>
                        <a:rPr lang="fr-FR" sz="4800" u="none" strike="noStrike" kern="1200" baseline="-20000" dirty="0">
                          <a:solidFill>
                            <a:schemeClr val="tx1"/>
                          </a:solidFill>
                          <a:effectLst/>
                          <a:latin typeface="+mn-lt"/>
                          <a:ea typeface="+mn-ea"/>
                          <a:cs typeface="Arial" panose="020B0604020202020204" pitchFamily="34" charset="0"/>
                        </a:rPr>
                        <a:t>(0 - 30 cm)</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656751112"/>
                  </a:ext>
                </a:extLst>
              </a:tr>
              <a:tr h="864000">
                <a:tc>
                  <a:txBody>
                    <a:bodyPr/>
                    <a:lstStyle/>
                    <a:p>
                      <a:pPr algn="r" fontAlgn="b"/>
                      <a:r>
                        <a:rPr lang="fr-FR" sz="2400" b="1" u="none" strike="noStrike" dirty="0">
                          <a:effectLst/>
                          <a:latin typeface="+mn-lt"/>
                          <a:cs typeface="Arial" panose="020B0604020202020204" pitchFamily="34" charset="0"/>
                        </a:rPr>
                        <a:t>Source des données</a:t>
                      </a:r>
                      <a:endParaRPr lang="fr-FR" sz="2400" b="1" i="0" u="none" strike="noStrike" dirty="0">
                        <a:solidFill>
                          <a:srgbClr val="000000"/>
                        </a:solidFill>
                        <a:effectLst/>
                        <a:latin typeface="+mn-lt"/>
                      </a:endParaRPr>
                    </a:p>
                  </a:txBody>
                  <a:tcPr marL="15757" marR="15757" marT="15757" marB="0" anchor="ctr">
                    <a:lnL w="12700" cmpd="sng">
                      <a:noFill/>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2400" u="none" strike="noStrike" dirty="0">
                          <a:effectLst/>
                          <a:latin typeface="+mn-lt"/>
                          <a:cs typeface="Arial" panose="020B0604020202020204" pitchFamily="34" charset="0"/>
                        </a:rPr>
                        <a:t>IPCC SRES Land-Use 1998</a:t>
                      </a:r>
                      <a:endParaRPr lang="fr-FR" sz="2400" b="0" i="0" u="none" strike="noStrike" dirty="0">
                        <a:solidFill>
                          <a:srgbClr val="000000"/>
                        </a:solidFill>
                        <a:effectLst/>
                        <a:latin typeface="+mn-lt"/>
                      </a:endParaRPr>
                    </a:p>
                  </a:txBody>
                  <a:tcPr marL="15757" marR="15757" marT="15757" marB="0" anchor="ctr">
                    <a:lnL w="12700" cmpd="sng">
                      <a:noFill/>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2400" u="none" strike="noStrike" dirty="0">
                          <a:effectLst/>
                          <a:latin typeface="+mn-lt"/>
                          <a:cs typeface="Arial" panose="020B0604020202020204" pitchFamily="34" charset="0"/>
                        </a:rPr>
                        <a:t>RMQS - GIS Sol 2020 </a:t>
                      </a:r>
                      <a:endParaRPr lang="fr-FR" sz="2400" b="0" i="0" u="none" strike="noStrike" dirty="0">
                        <a:solidFill>
                          <a:srgbClr val="000000"/>
                        </a:solidFill>
                        <a:effectLst/>
                        <a:latin typeface="+mn-lt"/>
                      </a:endParaRPr>
                    </a:p>
                  </a:txBody>
                  <a:tcPr marL="15757" marR="15757" marT="15757" marB="0" anchor="ctr">
                    <a:lnL w="12700" cmpd="sng">
                      <a:noFill/>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5619059"/>
                  </a:ext>
                </a:extLst>
              </a:tr>
            </a:tbl>
          </a:graphicData>
        </a:graphic>
      </p:graphicFrame>
      <p:sp>
        <p:nvSpPr>
          <p:cNvPr id="7" name="ZoneTexte 6">
            <a:extLst>
              <a:ext uri="{FF2B5EF4-FFF2-40B4-BE49-F238E27FC236}">
                <a16:creationId xmlns:a16="http://schemas.microsoft.com/office/drawing/2014/main" id="{A486AB30-280B-0C26-47A9-89CE3634D688}"/>
              </a:ext>
            </a:extLst>
          </p:cNvPr>
          <p:cNvSpPr txBox="1"/>
          <p:nvPr/>
        </p:nvSpPr>
        <p:spPr>
          <a:xfrm>
            <a:off x="6997700" y="1526051"/>
            <a:ext cx="3149600" cy="378783"/>
          </a:xfrm>
          <a:prstGeom prst="rect">
            <a:avLst/>
          </a:prstGeom>
          <a:noFill/>
        </p:spPr>
        <p:txBody>
          <a:bodyPr wrap="square" lIns="50400" tIns="50400" rIns="50400" bIns="50400" rtlCol="0">
            <a:spAutoFit/>
          </a:bodyPr>
          <a:lstStyle/>
          <a:p>
            <a:pPr algn="l"/>
            <a:endParaRPr lang="fr-FR" dirty="0">
              <a:cs typeface="Arial" panose="020B0604020202020204" pitchFamily="34" charset="0"/>
            </a:endParaRPr>
          </a:p>
        </p:txBody>
      </p:sp>
      <p:sp>
        <p:nvSpPr>
          <p:cNvPr id="24" name="ZoneTexte 23">
            <a:extLst>
              <a:ext uri="{FF2B5EF4-FFF2-40B4-BE49-F238E27FC236}">
                <a16:creationId xmlns:a16="http://schemas.microsoft.com/office/drawing/2014/main" id="{A408CD2F-4D74-B77E-B46A-0374F754DC91}"/>
              </a:ext>
            </a:extLst>
          </p:cNvPr>
          <p:cNvSpPr txBox="1"/>
          <p:nvPr/>
        </p:nvSpPr>
        <p:spPr>
          <a:xfrm>
            <a:off x="1850400" y="8120016"/>
            <a:ext cx="5576174" cy="3060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600" dirty="0">
                <a:cs typeface="Arial" panose="020B0604020202020204" pitchFamily="34" charset="0"/>
              </a:rPr>
              <a:t>Il existe une </a:t>
            </a:r>
            <a:r>
              <a:rPr lang="fr-FR" sz="3600" b="1" dirty="0">
                <a:cs typeface="Arial" panose="020B0604020202020204" pitchFamily="34" charset="0"/>
              </a:rPr>
              <a:t>forte variabilité</a:t>
            </a:r>
            <a:r>
              <a:rPr lang="fr-FR" sz="3600" dirty="0">
                <a:cs typeface="Arial" panose="020B0604020202020204" pitchFamily="34" charset="0"/>
              </a:rPr>
              <a:t> autour des valeurs moyennes indiquées.</a:t>
            </a:r>
          </a:p>
        </p:txBody>
      </p:sp>
      <p:sp>
        <p:nvSpPr>
          <p:cNvPr id="11" name="ZoneTexte 10">
            <a:extLst>
              <a:ext uri="{FF2B5EF4-FFF2-40B4-BE49-F238E27FC236}">
                <a16:creationId xmlns:a16="http://schemas.microsoft.com/office/drawing/2014/main" id="{ED839171-95C8-26E2-D6D8-9D42170499BC}"/>
              </a:ext>
            </a:extLst>
          </p:cNvPr>
          <p:cNvSpPr txBox="1"/>
          <p:nvPr/>
        </p:nvSpPr>
        <p:spPr>
          <a:xfrm>
            <a:off x="8147098" y="8120015"/>
            <a:ext cx="6915117" cy="3709127"/>
          </a:xfrm>
          <a:prstGeom prst="roundRect">
            <a:avLst/>
          </a:prstGeom>
          <a:no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dirty="0">
                <a:cs typeface="Arial" panose="020B0604020202020204" pitchFamily="34" charset="0"/>
              </a:rPr>
              <a:t>Rapportés à une même profondeur les stocks de COS dans les sols cultivés français sont dans la moyenne globale.</a:t>
            </a:r>
          </a:p>
        </p:txBody>
      </p:sp>
      <p:sp>
        <p:nvSpPr>
          <p:cNvPr id="12" name="ZoneTexte 11">
            <a:extLst>
              <a:ext uri="{FF2B5EF4-FFF2-40B4-BE49-F238E27FC236}">
                <a16:creationId xmlns:a16="http://schemas.microsoft.com/office/drawing/2014/main" id="{73016135-FAF3-C86B-33BC-10120E246BD9}"/>
              </a:ext>
            </a:extLst>
          </p:cNvPr>
          <p:cNvSpPr txBox="1"/>
          <p:nvPr/>
        </p:nvSpPr>
        <p:spPr>
          <a:xfrm>
            <a:off x="15782400" y="8120016"/>
            <a:ext cx="6915600" cy="4302000"/>
          </a:xfrm>
          <a:prstGeom prst="roundRect">
            <a:avLst/>
          </a:prstGeom>
          <a:no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dirty="0">
                <a:cs typeface="Arial" panose="020B0604020202020204" pitchFamily="34" charset="0"/>
              </a:rPr>
              <a:t>En France métropolitaine, les sols cultivés couvrent environ </a:t>
            </a:r>
            <a:r>
              <a:rPr lang="fr-FR" b="1" dirty="0">
                <a:cs typeface="Arial" panose="020B0604020202020204" pitchFamily="34" charset="0"/>
              </a:rPr>
              <a:t>45 % de la superficie</a:t>
            </a:r>
            <a:r>
              <a:rPr lang="fr-FR" dirty="0">
                <a:cs typeface="Arial" panose="020B0604020202020204" pitchFamily="34" charset="0"/>
              </a:rPr>
              <a:t> et représentent environ </a:t>
            </a:r>
            <a:r>
              <a:rPr lang="fr-FR" b="1" dirty="0">
                <a:cs typeface="Arial" panose="020B0604020202020204" pitchFamily="34" charset="0"/>
              </a:rPr>
              <a:t>30 % des stocks de carbone </a:t>
            </a:r>
            <a:r>
              <a:rPr lang="fr-FR" dirty="0">
                <a:cs typeface="Arial" panose="020B0604020202020204" pitchFamily="34" charset="0"/>
              </a:rPr>
              <a:t>des sols.</a:t>
            </a:r>
          </a:p>
        </p:txBody>
      </p:sp>
      <p:sp>
        <p:nvSpPr>
          <p:cNvPr id="3" name="ZoneTexte 2">
            <a:extLst>
              <a:ext uri="{FF2B5EF4-FFF2-40B4-BE49-F238E27FC236}">
                <a16:creationId xmlns:a16="http://schemas.microsoft.com/office/drawing/2014/main" id="{1CDB233A-77D6-90B5-594B-DD5B3E7846C8}"/>
              </a:ext>
            </a:extLst>
          </p:cNvPr>
          <p:cNvSpPr txBox="1"/>
          <p:nvPr/>
        </p:nvSpPr>
        <p:spPr>
          <a:xfrm>
            <a:off x="10802856" y="11870068"/>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err="1">
                <a:solidFill>
                  <a:schemeClr val="bg1">
                    <a:lumMod val="65000"/>
                  </a:schemeClr>
                </a:solidFill>
                <a:latin typeface="+mj-lt"/>
                <a:cs typeface="Arial" panose="020B0604020202020204" pitchFamily="34" charset="0"/>
              </a:rPr>
              <a:t>Jobbagy</a:t>
            </a:r>
            <a:r>
              <a:rPr lang="fr-FR" sz="2400" cap="small" dirty="0">
                <a:solidFill>
                  <a:schemeClr val="bg1">
                    <a:lumMod val="65000"/>
                  </a:schemeClr>
                </a:solidFill>
                <a:latin typeface="+mj-lt"/>
                <a:cs typeface="Arial" panose="020B0604020202020204" pitchFamily="34" charset="0"/>
              </a:rPr>
              <a:t> &amp; Jackson</a:t>
            </a:r>
            <a:r>
              <a:rPr lang="fr-FR" sz="2400" dirty="0">
                <a:solidFill>
                  <a:schemeClr val="bg1">
                    <a:lumMod val="65000"/>
                  </a:schemeClr>
                </a:solidFill>
                <a:latin typeface="+mj-lt"/>
                <a:cs typeface="Arial" panose="020B0604020202020204" pitchFamily="34" charset="0"/>
              </a:rPr>
              <a:t>, 2000)</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F9C13CC-A9E7-47BF-F447-C4A5072F52B4}"/>
              </a:ext>
            </a:extLst>
          </p:cNvPr>
          <p:cNvSpPr>
            <a:spLocks noGrp="1"/>
          </p:cNvSpPr>
          <p:nvPr>
            <p:ph type="title"/>
          </p:nvPr>
        </p:nvSpPr>
        <p:spPr/>
        <p:txBody>
          <a:bodyPr/>
          <a:lstStyle/>
          <a:p>
            <a:r>
              <a:rPr lang="fr-FR" dirty="0"/>
              <a:t>Différentes formes de carbone organique dans les sols</a:t>
            </a:r>
          </a:p>
        </p:txBody>
      </p:sp>
      <p:sp>
        <p:nvSpPr>
          <p:cNvPr id="57" name="ZoneTexte 20">
            <a:extLst>
              <a:ext uri="{FF2B5EF4-FFF2-40B4-BE49-F238E27FC236}">
                <a16:creationId xmlns:a16="http://schemas.microsoft.com/office/drawing/2014/main" id="{068CB874-47A1-C044-6CC3-19EB386A36A1}"/>
              </a:ext>
            </a:extLst>
          </p:cNvPr>
          <p:cNvSpPr txBox="1"/>
          <p:nvPr/>
        </p:nvSpPr>
        <p:spPr>
          <a:xfrm>
            <a:off x="11545154" y="11552976"/>
            <a:ext cx="718145"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200">
                <a:solidFill>
                  <a:srgbClr val="000000"/>
                </a:solidFill>
              </a:defRPr>
            </a:pPr>
            <a:r>
              <a:rPr sz="8000" b="1" dirty="0">
                <a:solidFill>
                  <a:srgbClr val="8D533E"/>
                </a:solidFill>
                <a:cs typeface="Arial" panose="020B0604020202020204" pitchFamily="34" charset="0"/>
              </a:rPr>
              <a:t>+</a:t>
            </a:r>
          </a:p>
        </p:txBody>
      </p:sp>
      <p:sp>
        <p:nvSpPr>
          <p:cNvPr id="2" name="ZoneTexte 1">
            <a:extLst>
              <a:ext uri="{FF2B5EF4-FFF2-40B4-BE49-F238E27FC236}">
                <a16:creationId xmlns:a16="http://schemas.microsoft.com/office/drawing/2014/main" id="{D30689B0-7A15-922D-51BE-4E0BBA2BA7E3}"/>
              </a:ext>
            </a:extLst>
          </p:cNvPr>
          <p:cNvSpPr txBox="1"/>
          <p:nvPr/>
        </p:nvSpPr>
        <p:spPr>
          <a:xfrm>
            <a:off x="720000" y="2160000"/>
            <a:ext cx="6567077" cy="3450163"/>
          </a:xfrm>
          <a:prstGeom prst="roundRect">
            <a:avLst/>
          </a:prstGeom>
          <a:noFill/>
          <a:ln w="63500" cap="rnd">
            <a:solidFill>
              <a:srgbClr val="8D533E"/>
            </a:solidFill>
            <a:prstDash val="sysDot"/>
          </a:ln>
        </p:spPr>
        <p:txBody>
          <a:bodyPr wrap="square" lIns="288000" tIns="288000" rIns="720000" bIns="288000" numCol="1" spcCol="540000" rtlCol="0">
            <a:noAutofit/>
          </a:bodyPr>
          <a:lstStyle>
            <a:defPPr>
              <a:defRPr lang="fr-FR"/>
            </a:defPPr>
            <a:lvl1pPr>
              <a:defRPr sz="3600"/>
            </a:lvl1pPr>
          </a:lstStyle>
          <a:p>
            <a:r>
              <a:rPr lang="fr-FR" b="1" dirty="0">
                <a:cs typeface="Arial" panose="020B0604020202020204" pitchFamily="34" charset="0"/>
              </a:rPr>
              <a:t>Molécules organiques d'origine végétale ou microbienne </a:t>
            </a:r>
            <a:r>
              <a:rPr lang="fr-FR" dirty="0">
                <a:cs typeface="Arial" panose="020B0604020202020204" pitchFamily="34" charset="0"/>
              </a:rPr>
              <a:t>associées aux minéraux donnant la couleur sombre.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60 - 95 %</a:t>
            </a:r>
          </a:p>
        </p:txBody>
      </p:sp>
      <p:sp>
        <p:nvSpPr>
          <p:cNvPr id="4" name="ZoneTexte 3">
            <a:extLst>
              <a:ext uri="{FF2B5EF4-FFF2-40B4-BE49-F238E27FC236}">
                <a16:creationId xmlns:a16="http://schemas.microsoft.com/office/drawing/2014/main" id="{2B6EB4FC-62F7-0052-2C10-430B6E40C47C}"/>
              </a:ext>
            </a:extLst>
          </p:cNvPr>
          <p:cNvSpPr txBox="1"/>
          <p:nvPr/>
        </p:nvSpPr>
        <p:spPr>
          <a:xfrm>
            <a:off x="1292344" y="7480687"/>
            <a:ext cx="6158779" cy="1785600"/>
          </a:xfrm>
          <a:prstGeom prst="roundRect">
            <a:avLst/>
          </a:prstGeom>
          <a:noFill/>
          <a:ln w="63500" cap="rnd">
            <a:solidFill>
              <a:srgbClr val="8D533E"/>
            </a:solidFill>
            <a:prstDash val="sysDot"/>
          </a:ln>
        </p:spPr>
        <p:txBody>
          <a:bodyPr wrap="square" lIns="288000" tIns="288000" rIns="720000" bIns="288000" numCol="1" spcCol="540000" rtlCol="0">
            <a:noAutofit/>
          </a:bodyPr>
          <a:lstStyle/>
          <a:p>
            <a:pPr>
              <a:defRPr sz="3200">
                <a:solidFill>
                  <a:srgbClr val="000000"/>
                </a:solidFill>
              </a:defRPr>
            </a:pPr>
            <a:r>
              <a:rPr lang="fr-FR" sz="3600" dirty="0">
                <a:cs typeface="Arial" panose="020B0604020202020204" pitchFamily="34" charset="0"/>
              </a:rPr>
              <a:t>Matière organique vivante.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1 - 5 % </a:t>
            </a:r>
          </a:p>
        </p:txBody>
      </p:sp>
      <p:sp>
        <p:nvSpPr>
          <p:cNvPr id="5" name="ZoneTexte 4">
            <a:extLst>
              <a:ext uri="{FF2B5EF4-FFF2-40B4-BE49-F238E27FC236}">
                <a16:creationId xmlns:a16="http://schemas.microsoft.com/office/drawing/2014/main" id="{67B1772C-6984-EF5B-34D1-94231A7AFF5D}"/>
              </a:ext>
            </a:extLst>
          </p:cNvPr>
          <p:cNvSpPr txBox="1"/>
          <p:nvPr/>
        </p:nvSpPr>
        <p:spPr>
          <a:xfrm>
            <a:off x="8556717" y="6497418"/>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DURAND Hermine</a:t>
            </a:r>
          </a:p>
        </p:txBody>
      </p:sp>
      <p:sp>
        <p:nvSpPr>
          <p:cNvPr id="6" name="ZoneTexte 5">
            <a:extLst>
              <a:ext uri="{FF2B5EF4-FFF2-40B4-BE49-F238E27FC236}">
                <a16:creationId xmlns:a16="http://schemas.microsoft.com/office/drawing/2014/main" id="{D3183E05-99E5-7D84-0542-F7AAA0123295}"/>
              </a:ext>
            </a:extLst>
          </p:cNvPr>
          <p:cNvSpPr txBox="1"/>
          <p:nvPr/>
        </p:nvSpPr>
        <p:spPr>
          <a:xfrm>
            <a:off x="6117775" y="12677134"/>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Atlas européen de la biodiversité des sols (2013)</a:t>
            </a:r>
          </a:p>
        </p:txBody>
      </p:sp>
      <p:sp>
        <p:nvSpPr>
          <p:cNvPr id="7" name="ZoneTexte 6">
            <a:extLst>
              <a:ext uri="{FF2B5EF4-FFF2-40B4-BE49-F238E27FC236}">
                <a16:creationId xmlns:a16="http://schemas.microsoft.com/office/drawing/2014/main" id="{1C5AFB19-DE54-FB85-B73B-C95C7B6AEA7E}"/>
              </a:ext>
            </a:extLst>
          </p:cNvPr>
          <p:cNvSpPr txBox="1"/>
          <p:nvPr/>
        </p:nvSpPr>
        <p:spPr>
          <a:xfrm>
            <a:off x="13580573" y="6497418"/>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DURAND Hermine</a:t>
            </a:r>
          </a:p>
        </p:txBody>
      </p:sp>
      <p:sp>
        <p:nvSpPr>
          <p:cNvPr id="8" name="ZoneTexte 7">
            <a:extLst>
              <a:ext uri="{FF2B5EF4-FFF2-40B4-BE49-F238E27FC236}">
                <a16:creationId xmlns:a16="http://schemas.microsoft.com/office/drawing/2014/main" id="{A39E21EC-E0C5-37AB-B36D-384157F02E99}"/>
              </a:ext>
            </a:extLst>
          </p:cNvPr>
          <p:cNvSpPr txBox="1"/>
          <p:nvPr/>
        </p:nvSpPr>
        <p:spPr>
          <a:xfrm>
            <a:off x="12803033" y="1078360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CHASSÉ Matthieu</a:t>
            </a:r>
          </a:p>
        </p:txBody>
      </p:sp>
      <p:sp>
        <p:nvSpPr>
          <p:cNvPr id="9" name="ZoneTexte 8">
            <a:extLst>
              <a:ext uri="{FF2B5EF4-FFF2-40B4-BE49-F238E27FC236}">
                <a16:creationId xmlns:a16="http://schemas.microsoft.com/office/drawing/2014/main" id="{09FC2FE6-EA17-D635-7A26-5B1A7E19604F}"/>
              </a:ext>
            </a:extLst>
          </p:cNvPr>
          <p:cNvSpPr txBox="1"/>
          <p:nvPr/>
        </p:nvSpPr>
        <p:spPr>
          <a:xfrm>
            <a:off x="12491676" y="11441763"/>
            <a:ext cx="4816800" cy="1869368"/>
          </a:xfrm>
          <a:prstGeom prst="roundRect">
            <a:avLst/>
          </a:prstGeom>
          <a:noFill/>
          <a:ln w="63500" cap="rnd">
            <a:solidFill>
              <a:srgbClr val="8D533E"/>
            </a:solidFill>
            <a:prstDash val="sysDot"/>
            <a:round/>
          </a:ln>
        </p:spPr>
        <p:txBody>
          <a:bodyPr wrap="square" lIns="288000" tIns="288000" rIns="288000" bIns="288000" numCol="1" spcCol="540000" rtlCol="0">
            <a:spAutoFit/>
          </a:bodyPr>
          <a:lstStyle/>
          <a:p>
            <a:pPr>
              <a:defRPr sz="3200">
                <a:solidFill>
                  <a:srgbClr val="000000"/>
                </a:solidFill>
              </a:defRPr>
            </a:pPr>
            <a:r>
              <a:rPr lang="fr-FR" sz="3600" dirty="0">
                <a:cs typeface="Arial" panose="020B0604020202020204" pitchFamily="34" charset="0"/>
              </a:rPr>
              <a:t>du carbone organique dissous. </a:t>
            </a:r>
          </a:p>
        </p:txBody>
      </p:sp>
      <p:sp>
        <p:nvSpPr>
          <p:cNvPr id="11" name="ZoneTexte 10">
            <a:extLst>
              <a:ext uri="{FF2B5EF4-FFF2-40B4-BE49-F238E27FC236}">
                <a16:creationId xmlns:a16="http://schemas.microsoft.com/office/drawing/2014/main" id="{A2C86B80-F136-75F6-A9FA-231AB819CD91}"/>
              </a:ext>
            </a:extLst>
          </p:cNvPr>
          <p:cNvSpPr txBox="1"/>
          <p:nvPr/>
        </p:nvSpPr>
        <p:spPr>
          <a:xfrm>
            <a:off x="17188259" y="2160000"/>
            <a:ext cx="6598502" cy="2884114"/>
          </a:xfrm>
          <a:prstGeom prst="roundRect">
            <a:avLst/>
          </a:prstGeom>
          <a:noFill/>
          <a:ln w="63500" cap="rnd">
            <a:solidFill>
              <a:srgbClr val="8D533E"/>
            </a:solidFill>
            <a:prstDash val="sysDot"/>
            <a:round/>
          </a:ln>
        </p:spPr>
        <p:txBody>
          <a:bodyPr wrap="square" lIns="1080000" tIns="288000" rIns="288000" bIns="288000" numCol="1" spcCol="540000" rtlCol="0">
            <a:noAutofit/>
          </a:bodyPr>
          <a:lstStyle/>
          <a:p>
            <a:pPr>
              <a:defRPr sz="3200">
                <a:solidFill>
                  <a:srgbClr val="000000"/>
                </a:solidFill>
              </a:defRPr>
            </a:pPr>
            <a:r>
              <a:rPr lang="fr-FR" sz="3600" b="1" dirty="0">
                <a:cs typeface="Arial" panose="020B0604020202020204" pitchFamily="34" charset="0"/>
              </a:rPr>
              <a:t>Débris végétaux </a:t>
            </a:r>
            <a:r>
              <a:rPr lang="fr-FR" sz="3600" dirty="0">
                <a:cs typeface="Arial" panose="020B0604020202020204" pitchFamily="34" charset="0"/>
              </a:rPr>
              <a:t>en décomposition (flottant dans l'eau du fait de leur densité).</a:t>
            </a:r>
          </a:p>
          <a:p>
            <a:pPr>
              <a:lnSpc>
                <a:spcPct val="180000"/>
              </a:lnSpc>
              <a:defRPr sz="3200" b="1">
                <a:solidFill>
                  <a:srgbClr val="000000"/>
                </a:solidFill>
              </a:defRPr>
            </a:pPr>
            <a:r>
              <a:rPr lang="fr-FR" sz="4800" b="1" dirty="0">
                <a:solidFill>
                  <a:srgbClr val="8D533E"/>
                </a:solidFill>
                <a:cs typeface="Arial" panose="020B0604020202020204" pitchFamily="34" charset="0"/>
              </a:rPr>
              <a:t>environ 5 - 30 %</a:t>
            </a:r>
          </a:p>
        </p:txBody>
      </p:sp>
      <p:sp>
        <p:nvSpPr>
          <p:cNvPr id="12" name="ZoneTexte 11">
            <a:extLst>
              <a:ext uri="{FF2B5EF4-FFF2-40B4-BE49-F238E27FC236}">
                <a16:creationId xmlns:a16="http://schemas.microsoft.com/office/drawing/2014/main" id="{791CF95B-F638-07C1-1AB5-D547541CDCD5}"/>
              </a:ext>
            </a:extLst>
          </p:cNvPr>
          <p:cNvSpPr txBox="1"/>
          <p:nvPr/>
        </p:nvSpPr>
        <p:spPr>
          <a:xfrm>
            <a:off x="16446848" y="7683133"/>
            <a:ext cx="6276965" cy="1769791"/>
          </a:xfrm>
          <a:prstGeom prst="roundRect">
            <a:avLst/>
          </a:prstGeom>
          <a:noFill/>
          <a:ln w="63500" cap="rnd">
            <a:solidFill>
              <a:srgbClr val="8D533E"/>
            </a:solidFill>
            <a:prstDash val="sysDot"/>
            <a:round/>
          </a:ln>
        </p:spPr>
        <p:txBody>
          <a:bodyPr wrap="square" lIns="1080000" tIns="288000" rIns="288000" bIns="288000" numCol="1" spcCol="540000" rtlCol="0">
            <a:noAutofit/>
          </a:bodyPr>
          <a:lstStyle/>
          <a:p>
            <a:pPr>
              <a:defRPr sz="3200">
                <a:solidFill>
                  <a:srgbClr val="000000"/>
                </a:solidFill>
              </a:defRPr>
            </a:pPr>
            <a:r>
              <a:rPr lang="fr-FR" sz="3600" dirty="0">
                <a:cs typeface="Arial" panose="020B0604020202020204" pitchFamily="34" charset="0"/>
              </a:rPr>
              <a:t>Matière organique pyrogénique.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5 - 30 %</a:t>
            </a:r>
          </a:p>
        </p:txBody>
      </p:sp>
      <p:sp>
        <p:nvSpPr>
          <p:cNvPr id="13" name="ZoneTexte 12">
            <a:extLst>
              <a:ext uri="{FF2B5EF4-FFF2-40B4-BE49-F238E27FC236}">
                <a16:creationId xmlns:a16="http://schemas.microsoft.com/office/drawing/2014/main" id="{FB37D1B0-DE1F-5E12-8727-8F8EDE55F090}"/>
              </a:ext>
            </a:extLst>
          </p:cNvPr>
          <p:cNvSpPr txBox="1"/>
          <p:nvPr/>
        </p:nvSpPr>
        <p:spPr>
          <a:xfrm>
            <a:off x="17633087" y="12239925"/>
            <a:ext cx="1964720" cy="833179"/>
          </a:xfrm>
          <a:prstGeom prst="rect">
            <a:avLst/>
          </a:prstGeom>
          <a:noFill/>
        </p:spPr>
        <p:txBody>
          <a:bodyPr wrap="square" lIns="46800" tIns="46800" rIns="46800" bIns="46800" rtlCol="0">
            <a:spAutoFit/>
          </a:bodyPr>
          <a:lstStyle/>
          <a:p>
            <a:pPr>
              <a:defRPr sz="3200" b="1">
                <a:solidFill>
                  <a:srgbClr val="000000"/>
                </a:solidFill>
              </a:defRPr>
            </a:pPr>
            <a:r>
              <a:rPr lang="fr-FR" sz="4800" b="1" dirty="0">
                <a:solidFill>
                  <a:srgbClr val="8D533E"/>
                </a:solidFill>
                <a:cs typeface="Arial" panose="020B0604020202020204" pitchFamily="34" charset="0"/>
              </a:rPr>
              <a:t>&lt; 1 %</a:t>
            </a:r>
          </a:p>
        </p:txBody>
      </p:sp>
      <p:pic>
        <p:nvPicPr>
          <p:cNvPr id="54" name="Image 14">
            <a:extLst>
              <a:ext uri="{FF2B5EF4-FFF2-40B4-BE49-F238E27FC236}">
                <a16:creationId xmlns:a16="http://schemas.microsoft.com/office/drawing/2014/main" id="{5348A9B6-DDF9-C211-C08F-575816630B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51851" y="9910800"/>
            <a:ext cx="3971470" cy="2760836"/>
          </a:xfrm>
          <a:prstGeom prst="rect">
            <a:avLst/>
          </a:prstGeom>
          <a:ln w="12700">
            <a:miter lim="400000"/>
          </a:ln>
        </p:spPr>
      </p:pic>
      <p:pic>
        <p:nvPicPr>
          <p:cNvPr id="48" name="Picture 4">
            <a:extLst>
              <a:ext uri="{FF2B5EF4-FFF2-40B4-BE49-F238E27FC236}">
                <a16:creationId xmlns:a16="http://schemas.microsoft.com/office/drawing/2014/main" id="{BD394E38-5105-A121-61C3-F882584951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851" y="1800000"/>
            <a:ext cx="6567076" cy="4698253"/>
          </a:xfrm>
          <a:prstGeom prst="rect">
            <a:avLst/>
          </a:prstGeom>
          <a:ln w="12700">
            <a:miter lim="400000"/>
          </a:ln>
        </p:spPr>
      </p:pic>
      <p:pic>
        <p:nvPicPr>
          <p:cNvPr id="52" name="Image 9">
            <a:extLst>
              <a:ext uri="{FF2B5EF4-FFF2-40B4-BE49-F238E27FC236}">
                <a16:creationId xmlns:a16="http://schemas.microsoft.com/office/drawing/2014/main" id="{7699DAA3-B1DE-8B22-84C8-C153FB8D6A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51851" y="6858001"/>
            <a:ext cx="3971470" cy="2873298"/>
          </a:xfrm>
          <a:prstGeom prst="rect">
            <a:avLst/>
          </a:prstGeom>
          <a:ln w="12700">
            <a:miter lim="400000"/>
          </a:ln>
        </p:spPr>
      </p:pic>
      <p:pic>
        <p:nvPicPr>
          <p:cNvPr id="50" name="Picture 6">
            <a:extLst>
              <a:ext uri="{FF2B5EF4-FFF2-40B4-BE49-F238E27FC236}">
                <a16:creationId xmlns:a16="http://schemas.microsoft.com/office/drawing/2014/main" id="{08056686-66E7-A3B4-5AE3-A154609FDD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381200" y="1800000"/>
            <a:ext cx="4656660" cy="4697418"/>
          </a:xfrm>
          <a:prstGeom prst="rect">
            <a:avLst/>
          </a:prstGeom>
          <a:ln w="12700">
            <a:miter lim="400000"/>
          </a:ln>
        </p:spPr>
      </p:pic>
      <p:pic>
        <p:nvPicPr>
          <p:cNvPr id="55" name="Picture 11">
            <a:extLst>
              <a:ext uri="{FF2B5EF4-FFF2-40B4-BE49-F238E27FC236}">
                <a16:creationId xmlns:a16="http://schemas.microsoft.com/office/drawing/2014/main" id="{5DC6D6CF-A5BB-0473-2ADA-F15D24E75FA3}"/>
              </a:ext>
            </a:extLst>
          </p:cNvPr>
          <p:cNvPicPr>
            <a:picLocks noChangeAspect="1"/>
          </p:cNvPicPr>
          <p:nvPr/>
        </p:nvPicPr>
        <p:blipFill>
          <a:blip r:embed="rId6" cstate="print">
            <a:extLst>
              <a:ext uri="{28A0092B-C50C-407E-A947-70E740481C1C}">
                <a14:useLocalDpi xmlns:a14="http://schemas.microsoft.com/office/drawing/2010/main" val="0"/>
              </a:ext>
            </a:extLst>
          </a:blip>
          <a:srcRect t="-104"/>
          <a:stretch/>
        </p:blipFill>
        <p:spPr>
          <a:xfrm>
            <a:off x="10782000" y="6858000"/>
            <a:ext cx="6478320" cy="39256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Thème Office">
  <a:themeElements>
    <a:clrScheme name="Lien hypertext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B7758"/>
      </a:hlink>
      <a:folHlink>
        <a:srgbClr val="ED7D31"/>
      </a:folHlink>
    </a:clrScheme>
    <a:fontScheme name="Marianne">
      <a:majorFont>
        <a:latin typeface="Barlow"/>
        <a:ea typeface="Helvetica Neue"/>
        <a:cs typeface="Helvetica Neue"/>
      </a:majorFont>
      <a:minorFont>
        <a:latin typeface="Marianne"/>
        <a:ea typeface="Helvetica"/>
        <a:cs typeface="Helvetica"/>
      </a:minorFont>
    </a:fontScheme>
    <a:fmtScheme name="Incrustatio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6800" tIns="46800" rIns="46800" bIns="46800"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5487</Words>
  <Application>Microsoft Office PowerPoint</Application>
  <PresentationFormat>Personnalisé</PresentationFormat>
  <Paragraphs>597</Paragraphs>
  <Slides>37</Slides>
  <Notes>8</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37</vt:i4>
      </vt:variant>
    </vt:vector>
  </HeadingPairs>
  <TitlesOfParts>
    <vt:vector size="48" baseType="lpstr">
      <vt:lpstr>Helvetica Neue</vt:lpstr>
      <vt:lpstr>Helvetica</vt:lpstr>
      <vt:lpstr>Arial</vt:lpstr>
      <vt:lpstr>Roboto</vt:lpstr>
      <vt:lpstr>Marianne</vt:lpstr>
      <vt:lpstr>Calibri</vt:lpstr>
      <vt:lpstr>Marianne ExtraBold</vt:lpstr>
      <vt:lpstr>Barlow</vt:lpstr>
      <vt:lpstr>Times New Roman</vt:lpstr>
      <vt:lpstr>Webdings</vt:lpstr>
      <vt:lpstr>Thème Office</vt:lpstr>
      <vt:lpstr>Terres cultivées</vt:lpstr>
      <vt:lpstr>SOMMAIRE</vt:lpstr>
      <vt:lpstr>GLOSSAIRE / Terres cultivées</vt:lpstr>
      <vt:lpstr>Présentation de l'écosystème : définitions et chiffres-clés</vt:lpstr>
      <vt:lpstr>Définition des terres cultivées de la FAO</vt:lpstr>
      <vt:lpstr>Les terres cultivées dans le monde</vt:lpstr>
      <vt:lpstr>Stocks et FORMES de carbone organique</vt:lpstr>
      <vt:lpstr>Stocks de carbone organique du sol des terres cultivées</vt:lpstr>
      <vt:lpstr>Différentes formes de carbone organique dans les sols</vt:lpstr>
      <vt:lpstr>Distribution verticale du carbone organique dans les sols cultivés</vt:lpstr>
      <vt:lpstr>Dynamique du carbone organique</vt:lpstr>
      <vt:lpstr>Schéma général de la dynamique du carbone  dans les écosystèmes cultivés</vt:lpstr>
      <vt:lpstr>Schéma général de la dynamique du carbone  dans les écosystèmes cultivés</vt:lpstr>
      <vt:lpstr>Estimation des entrées de carbone dans les terres cultivées</vt:lpstr>
      <vt:lpstr>Estimation des entrées de carbone dans les terres cultivées</vt:lpstr>
      <vt:lpstr>Mécanismes de stabilisation des matières organiques  dans les sols</vt:lpstr>
      <vt:lpstr>Mesure de la stabilité biogéochimique du carbone organique dans les sols  - méthode isotopique - </vt:lpstr>
      <vt:lpstr>Mesure de la stabilité biogéochimique du carbone organique dans les sols  - jachère nue - </vt:lpstr>
      <vt:lpstr>Mesure de la stabilité biogéochimique du carbone organique dans les sols  - apports de la modélisation - </vt:lpstr>
      <vt:lpstr>Synthèse de l'évaluation multi-approches  de la stabilité biogéochimique du COS</vt:lpstr>
      <vt:lpstr>Leviers d'action pour stocker du carbone</vt:lpstr>
      <vt:lpstr>La mise en culture des sols entraîne une perte de carbone</vt:lpstr>
      <vt:lpstr>La mise en culture des sols entraîne une perte de carbone</vt:lpstr>
      <vt:lpstr>Augmenter les entrées ou réduire les pertes de carbone pour maintenir ou augmenter les stocks de carbone dans les sols cultivés </vt:lpstr>
      <vt:lpstr>Augmenter les entrées ou réduire les pertes de carbone pour maintenir ou augmenter les stocks de carbone dans les sols cultivés </vt:lpstr>
      <vt:lpstr>Quelle quantité de carbone serait-il possible de stocker dans les sols cultivées dans les prochaines décennies  en France Métropolitaine ?</vt:lpstr>
      <vt:lpstr>Le stockage de carbone dans les sols agricoles  n'est pas une simple question d'ordre biophysique !</vt:lpstr>
      <vt:lpstr>Les bénéfices climatiques d'une augmentation des stocks de C  dans les sols cultivés : une évaluation intégrée et systémique</vt:lpstr>
      <vt:lpstr>Les bénéfices climatiques d'une augmentation des stocks de C  dans les sols cultivés : une évaluation intégrée et systémique</vt:lpstr>
      <vt:lpstr>Exemples théoriques d'impacts (propres aux sites)  des changements de pratiques, sur les réservoirs  de carbone du sol et de l'atmosphère, et sur les flux de N2O</vt:lpstr>
      <vt:lpstr>Les bénéfices climatiques d'une augmentation des stocks de C  dans les sols cultivés : une évaluation intégrée et systémique</vt:lpstr>
      <vt:lpstr>Certaines pratiques apportent des co-bénéfices associés à la protection ou l'augmentation des stocks de carbone organique dans l'écosystème</vt:lpstr>
      <vt:lpstr>Conclusions</vt:lpstr>
      <vt:lpstr>Points essentiels à retenir</vt:lpstr>
      <vt:lpstr>Points essentiels à retenir</vt:lpstr>
      <vt:lpstr>SOURCES / Terres cultivées</vt:lpstr>
      <vt:lpstr>SOURCES / Terres cultivées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2025-02-04T11:11:45Z</dcterms:modified>
</cp:coreProperties>
</file>